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60" r:id="rId11"/>
    <p:sldId id="258" r:id="rId12"/>
    <p:sldId id="259" r:id="rId13"/>
    <p:sldId id="261" r:id="rId14"/>
    <p:sldId id="262" r:id="rId15"/>
    <p:sldId id="263" r:id="rId16"/>
    <p:sldId id="273" r:id="rId17"/>
    <p:sldId id="272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15" autoAdjust="0"/>
    <p:restoredTop sz="94660"/>
  </p:normalViewPr>
  <p:slideViewPr>
    <p:cSldViewPr>
      <p:cViewPr varScale="1">
        <p:scale>
          <a:sx n="69" d="100"/>
          <a:sy n="69" d="100"/>
        </p:scale>
        <p:origin x="84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A2A4143-1CEE-4AE4-AD9B-5AADEAE137B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ab1890@misstate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2016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600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Session Title:  Handling Comp Time in Banner</a:t>
            </a:r>
          </a:p>
          <a:p>
            <a:pPr algn="l"/>
            <a:r>
              <a:rPr lang="en-US" sz="2000" dirty="0" smtClean="0"/>
              <a:t>Presented By: Amy Bostick</a:t>
            </a:r>
          </a:p>
          <a:p>
            <a:pPr algn="l"/>
            <a:r>
              <a:rPr lang="en-US" sz="2000" dirty="0" smtClean="0"/>
              <a:t>Institution:  Mississippi State University</a:t>
            </a:r>
          </a:p>
          <a:p>
            <a:pPr algn="l"/>
            <a:r>
              <a:rPr lang="en-US" sz="2000" dirty="0" smtClean="0"/>
              <a:t>September 12, 2016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8162925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379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COME – Comp Time Earned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- This is input into Banner by the dept.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smtClean="0"/>
              <a:t>COMT – Comp Time Taken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- Code Employee uses to take comp hours    </a:t>
            </a:r>
          </a:p>
          <a:p>
            <a:pPr marL="109728" indent="0">
              <a:buNone/>
            </a:pPr>
            <a:r>
              <a:rPr lang="en-US" dirty="0" smtClean="0"/>
              <a:t>         earned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smtClean="0"/>
              <a:t>COMP – Comp Time Paid</a:t>
            </a:r>
          </a:p>
          <a:p>
            <a:r>
              <a:rPr lang="en-US" dirty="0"/>
              <a:t> </a:t>
            </a:r>
            <a:r>
              <a:rPr lang="en-US" dirty="0" smtClean="0"/>
              <a:t>    - Code used when dept. needs to pay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 Codes in Banner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904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8100"/>
            <a:ext cx="8652933" cy="6248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flipV="1">
            <a:off x="2743200" y="1219200"/>
            <a:ext cx="990600" cy="1523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8600" y="0"/>
            <a:ext cx="19050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19400" y="5105400"/>
            <a:ext cx="8382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54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" y="457200"/>
            <a:ext cx="8610600" cy="6172200"/>
          </a:xfrm>
          <a:prstGeom prst="rect">
            <a:avLst/>
          </a:prstGeom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304800" y="457200"/>
            <a:ext cx="20574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066800" y="4114800"/>
            <a:ext cx="3352800" cy="457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048000" y="5410200"/>
            <a:ext cx="7620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71800" y="1600200"/>
            <a:ext cx="10668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133600" y="1600200"/>
            <a:ext cx="6096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621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04800"/>
            <a:ext cx="8153400" cy="631488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09800" y="1447800"/>
            <a:ext cx="609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971800" y="1447800"/>
            <a:ext cx="1066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295400" y="4038600"/>
            <a:ext cx="2971800" cy="304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884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 = Comp Time Paid</a:t>
            </a:r>
          </a:p>
          <a:p>
            <a:endParaRPr lang="en-US" dirty="0" smtClean="0"/>
          </a:p>
          <a:p>
            <a:r>
              <a:rPr lang="en-US" dirty="0" smtClean="0"/>
              <a:t>Use this code when:</a:t>
            </a:r>
          </a:p>
          <a:p>
            <a:pPr marL="109728" indent="0">
              <a:buNone/>
            </a:pPr>
            <a:r>
              <a:rPr lang="en-US" dirty="0" smtClean="0"/>
              <a:t>   - COME balance is more than 240 hours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(at that time dept. must pay excess hrs.)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- Employee transfers to another dept.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(At that time all unused COME must be pd.)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- Employee separates from University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 Code – When to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612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Calculated at a rate of one and one-half times the hours worked in excess of 40 hours during a workweek.</a:t>
            </a:r>
          </a:p>
          <a:p>
            <a:endParaRPr lang="en-US" dirty="0"/>
          </a:p>
          <a:p>
            <a:r>
              <a:rPr lang="en-US" dirty="0" smtClean="0"/>
              <a:t>May accrue to a maximum of 240 hours.</a:t>
            </a:r>
          </a:p>
          <a:p>
            <a:endParaRPr lang="en-US" dirty="0"/>
          </a:p>
          <a:p>
            <a:r>
              <a:rPr lang="en-US" dirty="0" smtClean="0"/>
              <a:t>Must be paid excess for balance larger than 240 hours.</a:t>
            </a:r>
          </a:p>
          <a:p>
            <a:endParaRPr lang="en-US" dirty="0"/>
          </a:p>
          <a:p>
            <a:r>
              <a:rPr lang="en-US" dirty="0" smtClean="0"/>
              <a:t>Comp time used instead of personal time when leave time off requested.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 Time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066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Amy Bostick </a:t>
            </a:r>
            <a:br>
              <a:rPr lang="en-US" sz="4000" dirty="0" smtClean="0"/>
            </a:br>
            <a:r>
              <a:rPr lang="en-US" sz="4000" dirty="0" smtClean="0"/>
              <a:t> Leave Specialist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667960"/>
            <a:ext cx="8610600" cy="2208839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Mississippi State University</a:t>
            </a:r>
          </a:p>
          <a:p>
            <a:pPr algn="ctr"/>
            <a:r>
              <a:rPr lang="en-US" sz="4000" dirty="0" smtClean="0">
                <a:hlinkClick r:id="rId2"/>
              </a:rPr>
              <a:t>ab1890@msstate.edu</a:t>
            </a:r>
            <a:endParaRPr lang="en-US" sz="4000" dirty="0" smtClean="0"/>
          </a:p>
          <a:p>
            <a:pPr algn="ctr"/>
            <a:r>
              <a:rPr lang="en-US" sz="4000" dirty="0" smtClean="0"/>
              <a:t>(662)325-3713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18622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Please avoid side conversation during the 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Establish guidelines to comply with Federal &amp; State laws regarding overtime and compensatory time off.</a:t>
            </a:r>
          </a:p>
          <a:p>
            <a:endParaRPr lang="en-US" sz="2400" dirty="0" smtClean="0"/>
          </a:p>
          <a:p>
            <a:r>
              <a:rPr lang="en-US" sz="2400" dirty="0" smtClean="0"/>
              <a:t>Concept of hours worked is a crucial determining factor in complying with the Fair Labor Standards Act (FLSA)</a:t>
            </a:r>
          </a:p>
          <a:p>
            <a:endParaRPr lang="en-US" sz="2400" dirty="0" smtClean="0"/>
          </a:p>
          <a:p>
            <a:r>
              <a:rPr lang="en-US" sz="2400" dirty="0" smtClean="0"/>
              <a:t>New FLSA laws go into effect December 1, 2016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Overtime/Compensatory Time Policy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538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 the FLSA, overtime is defined as time worked by a non-exempt employee that exceeds 40 hours in a workweek – a workweek being defined as 7 consecutive days.</a:t>
            </a:r>
          </a:p>
          <a:p>
            <a:endParaRPr lang="en-US" dirty="0" smtClean="0"/>
          </a:p>
          <a:p>
            <a:r>
              <a:rPr lang="en-US" dirty="0" smtClean="0"/>
              <a:t>Under the provisions of the FLSA, nonexempt employees must be paid overtime for hours worked over 40 in a workweek.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212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Based on </a:t>
            </a:r>
            <a:r>
              <a:rPr lang="en-US" u="sng" dirty="0" smtClean="0"/>
              <a:t>time actually worked.</a:t>
            </a:r>
          </a:p>
          <a:p>
            <a:endParaRPr lang="en-US" u="sng" dirty="0" smtClean="0"/>
          </a:p>
          <a:p>
            <a:r>
              <a:rPr lang="en-US" dirty="0" smtClean="0"/>
              <a:t>Calculated at the rate of one and one-half times the employee’s regular hourly rate for each hour worked beyond 40 hours during each workweek.</a:t>
            </a:r>
          </a:p>
          <a:p>
            <a:endParaRPr lang="en-US" dirty="0" smtClean="0"/>
          </a:p>
          <a:p>
            <a:r>
              <a:rPr lang="en-US" dirty="0" smtClean="0"/>
              <a:t>In determining total overtime hours worked, hours of leave time with pay(personal and major medical leave), compensatory time off and hours taken on approved University paid holidays during the workweek are </a:t>
            </a:r>
            <a:r>
              <a:rPr lang="en-US" b="1" dirty="0" smtClean="0"/>
              <a:t>not counted </a:t>
            </a:r>
            <a:r>
              <a:rPr lang="en-US" dirty="0" smtClean="0"/>
              <a:t>as time worked in computing overtime pay.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Overtime Pay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280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Employee works 3 days at 10 hours each day for a total of 30 hours</a:t>
            </a:r>
          </a:p>
          <a:p>
            <a:r>
              <a:rPr lang="en-US" dirty="0" smtClean="0"/>
              <a:t>Personal leave of 8 hours taken</a:t>
            </a:r>
          </a:p>
          <a:p>
            <a:r>
              <a:rPr lang="en-US" dirty="0" smtClean="0"/>
              <a:t>Holiday pay of 8 hours</a:t>
            </a:r>
          </a:p>
          <a:p>
            <a:r>
              <a:rPr lang="en-US" dirty="0" smtClean="0"/>
              <a:t>Total of 46 hours for workweek</a:t>
            </a:r>
          </a:p>
          <a:p>
            <a:r>
              <a:rPr lang="en-US" dirty="0" smtClean="0"/>
              <a:t>Only 30 hours were actually worked so overtime is not paid for the total of 46 hours</a:t>
            </a:r>
          </a:p>
          <a:p>
            <a:r>
              <a:rPr lang="en-US" dirty="0" smtClean="0"/>
              <a:t>Employee would receive their regular hourly rate of pay for all 46 hours in that workweek.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– When not Overtime Pay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515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Record must be maintained in the administrative unit of total hours worked by use of the official University Semi-Monthly Time Report or approved time and attendance system.</a:t>
            </a:r>
          </a:p>
          <a:p>
            <a:endParaRPr lang="en-US" dirty="0"/>
          </a:p>
          <a:p>
            <a:r>
              <a:rPr lang="en-US" dirty="0" smtClean="0"/>
              <a:t>Essential that the time report accurately reflect time worked on a hour for hour basis.</a:t>
            </a:r>
          </a:p>
          <a:p>
            <a:endParaRPr lang="en-US" dirty="0"/>
          </a:p>
          <a:p>
            <a:r>
              <a:rPr lang="en-US" dirty="0" smtClean="0"/>
              <a:t>Each department/unit head is responsible for approving all overtime work </a:t>
            </a:r>
            <a:r>
              <a:rPr lang="en-US" b="1" u="sng" dirty="0" smtClean="0"/>
              <a:t>before</a:t>
            </a:r>
            <a:r>
              <a:rPr lang="en-US" b="1" dirty="0" smtClean="0"/>
              <a:t> </a:t>
            </a:r>
            <a:r>
              <a:rPr lang="en-US" dirty="0" smtClean="0"/>
              <a:t>it is performed and adhering to the procedures relative to overtime pay or comp time off in lieu of overtime pay.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 of Hours Worked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956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FLSA provides element of flexibility for state and local government employers regarding compensation for statutory overtime hours.</a:t>
            </a:r>
          </a:p>
          <a:p>
            <a:endParaRPr lang="en-US" dirty="0"/>
          </a:p>
          <a:p>
            <a:r>
              <a:rPr lang="en-US" dirty="0" smtClean="0"/>
              <a:t>Law authorizes a public agency to provide comp time off in lieu of monetary compensation, at a rate of not less than one and one-half (1.5) hours of comp time for each hour of overtime worked in excess of 40 in a workweek.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Compensatory Time 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398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US" dirty="0" smtClean="0"/>
              <a:t>Discretion of department/unit head as to whether to grant overtime pay or compensatory time off</a:t>
            </a:r>
          </a:p>
          <a:p>
            <a:endParaRPr lang="en-US" dirty="0"/>
          </a:p>
          <a:p>
            <a:r>
              <a:rPr lang="en-US" dirty="0" smtClean="0"/>
              <a:t>Consideration is given to budgetary resources.</a:t>
            </a:r>
          </a:p>
          <a:p>
            <a:endParaRPr lang="en-US" dirty="0"/>
          </a:p>
          <a:p>
            <a:r>
              <a:rPr lang="en-US" dirty="0" smtClean="0"/>
              <a:t>Department/unit head is responsible for the administration of comp time off in lieu of overtime.  Records maintained for 3 years in unit.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 Time Off -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712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367</TotalTime>
  <Words>683</Words>
  <Application>Microsoft Office PowerPoint</Application>
  <PresentationFormat>On-screen Show (4:3)</PresentationFormat>
  <Paragraphs>81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Lucida Sans Unicode</vt:lpstr>
      <vt:lpstr>Verdana</vt:lpstr>
      <vt:lpstr>Wingdings</vt:lpstr>
      <vt:lpstr>Wingdings 2</vt:lpstr>
      <vt:lpstr>Wingdings 3</vt:lpstr>
      <vt:lpstr>Concourse</vt:lpstr>
      <vt:lpstr>MBUG 2016 </vt:lpstr>
      <vt:lpstr>Session Rules of Etiquette</vt:lpstr>
      <vt:lpstr>Overtime/Compensatory Time Policy</vt:lpstr>
      <vt:lpstr>Procedure</vt:lpstr>
      <vt:lpstr>Overtime Pay</vt:lpstr>
      <vt:lpstr>Example – When not Overtime Pay</vt:lpstr>
      <vt:lpstr>Record of Hours Worked</vt:lpstr>
      <vt:lpstr>Compensatory Time Off</vt:lpstr>
      <vt:lpstr>Comp Time Off - continued</vt:lpstr>
      <vt:lpstr>PowerPoint Presentation</vt:lpstr>
      <vt:lpstr>COMP Codes in Banner</vt:lpstr>
      <vt:lpstr>PowerPoint Presentation</vt:lpstr>
      <vt:lpstr>PowerPoint Presentation</vt:lpstr>
      <vt:lpstr>PowerPoint Presentation</vt:lpstr>
      <vt:lpstr>COMP Code – When to Use</vt:lpstr>
      <vt:lpstr>Comp Time Information</vt:lpstr>
      <vt:lpstr>Amy Bostick   Leave Specialist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Coleman, Allen L.</cp:lastModifiedBy>
  <cp:revision>25</cp:revision>
  <cp:lastPrinted>2016-09-08T18:23:12Z</cp:lastPrinted>
  <dcterms:created xsi:type="dcterms:W3CDTF">2013-01-30T03:13:35Z</dcterms:created>
  <dcterms:modified xsi:type="dcterms:W3CDTF">2016-09-15T20:54:06Z</dcterms:modified>
</cp:coreProperties>
</file>