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412BF24F-196F-41F0-B70E-35E62CC9D3B9}" type="datetimeFigureOut">
              <a:rPr lang="en-US" smtClean="0"/>
              <a:t>9/6/2016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6FA0C370-0F2A-41C0-B340-47DD50F6D29B}" type="slidenum">
              <a:rPr lang="en-US" smtClean="0"/>
              <a:t>‹#›</a:t>
            </a:fld>
            <a:endParaRPr lang="en-US"/>
          </a:p>
        </p:txBody>
      </p:sp>
    </p:spTree>
    <p:extLst>
      <p:ext uri="{BB962C8B-B14F-4D97-AF65-F5344CB8AC3E}">
        <p14:creationId xmlns:p14="http://schemas.microsoft.com/office/powerpoint/2010/main" val="423486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a:t>
            </a:fld>
            <a:endParaRPr lang="en-US"/>
          </a:p>
        </p:txBody>
      </p:sp>
    </p:spTree>
    <p:extLst>
      <p:ext uri="{BB962C8B-B14F-4D97-AF65-F5344CB8AC3E}">
        <p14:creationId xmlns:p14="http://schemas.microsoft.com/office/powerpoint/2010/main" val="58081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12</a:t>
            </a:fld>
            <a:endParaRPr lang="en-US"/>
          </a:p>
        </p:txBody>
      </p:sp>
    </p:spTree>
    <p:extLst>
      <p:ext uri="{BB962C8B-B14F-4D97-AF65-F5344CB8AC3E}">
        <p14:creationId xmlns:p14="http://schemas.microsoft.com/office/powerpoint/2010/main" val="9922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14</a:t>
            </a:fld>
            <a:endParaRPr lang="en-US"/>
          </a:p>
        </p:txBody>
      </p:sp>
    </p:spTree>
    <p:extLst>
      <p:ext uri="{BB962C8B-B14F-4D97-AF65-F5344CB8AC3E}">
        <p14:creationId xmlns:p14="http://schemas.microsoft.com/office/powerpoint/2010/main" val="224663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15</a:t>
            </a:fld>
            <a:endParaRPr lang="en-US"/>
          </a:p>
        </p:txBody>
      </p:sp>
    </p:spTree>
    <p:extLst>
      <p:ext uri="{BB962C8B-B14F-4D97-AF65-F5344CB8AC3E}">
        <p14:creationId xmlns:p14="http://schemas.microsoft.com/office/powerpoint/2010/main" val="86607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16</a:t>
            </a:fld>
            <a:endParaRPr lang="en-US"/>
          </a:p>
        </p:txBody>
      </p:sp>
    </p:spTree>
    <p:extLst>
      <p:ext uri="{BB962C8B-B14F-4D97-AF65-F5344CB8AC3E}">
        <p14:creationId xmlns:p14="http://schemas.microsoft.com/office/powerpoint/2010/main" val="154162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17</a:t>
            </a:fld>
            <a:endParaRPr lang="en-US"/>
          </a:p>
        </p:txBody>
      </p:sp>
    </p:spTree>
    <p:extLst>
      <p:ext uri="{BB962C8B-B14F-4D97-AF65-F5344CB8AC3E}">
        <p14:creationId xmlns:p14="http://schemas.microsoft.com/office/powerpoint/2010/main" val="208949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18</a:t>
            </a:fld>
            <a:endParaRPr lang="en-US"/>
          </a:p>
        </p:txBody>
      </p:sp>
    </p:spTree>
    <p:extLst>
      <p:ext uri="{BB962C8B-B14F-4D97-AF65-F5344CB8AC3E}">
        <p14:creationId xmlns:p14="http://schemas.microsoft.com/office/powerpoint/2010/main" val="324535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19</a:t>
            </a:fld>
            <a:endParaRPr lang="en-US"/>
          </a:p>
        </p:txBody>
      </p:sp>
    </p:spTree>
    <p:extLst>
      <p:ext uri="{BB962C8B-B14F-4D97-AF65-F5344CB8AC3E}">
        <p14:creationId xmlns:p14="http://schemas.microsoft.com/office/powerpoint/2010/main" val="1999369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20</a:t>
            </a:fld>
            <a:endParaRPr lang="en-US"/>
          </a:p>
        </p:txBody>
      </p:sp>
    </p:spTree>
    <p:extLst>
      <p:ext uri="{BB962C8B-B14F-4D97-AF65-F5344CB8AC3E}">
        <p14:creationId xmlns:p14="http://schemas.microsoft.com/office/powerpoint/2010/main" val="372740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21</a:t>
            </a:fld>
            <a:endParaRPr lang="en-US"/>
          </a:p>
        </p:txBody>
      </p:sp>
    </p:spTree>
    <p:extLst>
      <p:ext uri="{BB962C8B-B14F-4D97-AF65-F5344CB8AC3E}">
        <p14:creationId xmlns:p14="http://schemas.microsoft.com/office/powerpoint/2010/main" val="48546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22</a:t>
            </a:fld>
            <a:endParaRPr lang="en-US"/>
          </a:p>
        </p:txBody>
      </p:sp>
    </p:spTree>
    <p:extLst>
      <p:ext uri="{BB962C8B-B14F-4D97-AF65-F5344CB8AC3E}">
        <p14:creationId xmlns:p14="http://schemas.microsoft.com/office/powerpoint/2010/main" val="177573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4</a:t>
            </a:fld>
            <a:endParaRPr lang="en-US"/>
          </a:p>
        </p:txBody>
      </p:sp>
    </p:spTree>
    <p:extLst>
      <p:ext uri="{BB962C8B-B14F-4D97-AF65-F5344CB8AC3E}">
        <p14:creationId xmlns:p14="http://schemas.microsoft.com/office/powerpoint/2010/main" val="418864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23</a:t>
            </a:fld>
            <a:endParaRPr lang="en-US"/>
          </a:p>
        </p:txBody>
      </p:sp>
    </p:spTree>
    <p:extLst>
      <p:ext uri="{BB962C8B-B14F-4D97-AF65-F5344CB8AC3E}">
        <p14:creationId xmlns:p14="http://schemas.microsoft.com/office/powerpoint/2010/main" val="149404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24</a:t>
            </a:fld>
            <a:endParaRPr lang="en-US"/>
          </a:p>
        </p:txBody>
      </p:sp>
    </p:spTree>
    <p:extLst>
      <p:ext uri="{BB962C8B-B14F-4D97-AF65-F5344CB8AC3E}">
        <p14:creationId xmlns:p14="http://schemas.microsoft.com/office/powerpoint/2010/main" val="3212448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25</a:t>
            </a:fld>
            <a:endParaRPr lang="en-US"/>
          </a:p>
        </p:txBody>
      </p:sp>
    </p:spTree>
    <p:extLst>
      <p:ext uri="{BB962C8B-B14F-4D97-AF65-F5344CB8AC3E}">
        <p14:creationId xmlns:p14="http://schemas.microsoft.com/office/powerpoint/2010/main" val="24965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26</a:t>
            </a:fld>
            <a:endParaRPr lang="en-US"/>
          </a:p>
        </p:txBody>
      </p:sp>
    </p:spTree>
    <p:extLst>
      <p:ext uri="{BB962C8B-B14F-4D97-AF65-F5344CB8AC3E}">
        <p14:creationId xmlns:p14="http://schemas.microsoft.com/office/powerpoint/2010/main" val="305862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27</a:t>
            </a:fld>
            <a:endParaRPr lang="en-US"/>
          </a:p>
        </p:txBody>
      </p:sp>
    </p:spTree>
    <p:extLst>
      <p:ext uri="{BB962C8B-B14F-4D97-AF65-F5344CB8AC3E}">
        <p14:creationId xmlns:p14="http://schemas.microsoft.com/office/powerpoint/2010/main" val="1071618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28</a:t>
            </a:fld>
            <a:endParaRPr lang="en-US"/>
          </a:p>
        </p:txBody>
      </p:sp>
    </p:spTree>
    <p:extLst>
      <p:ext uri="{BB962C8B-B14F-4D97-AF65-F5344CB8AC3E}">
        <p14:creationId xmlns:p14="http://schemas.microsoft.com/office/powerpoint/2010/main" val="143993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29</a:t>
            </a:fld>
            <a:endParaRPr lang="en-US"/>
          </a:p>
        </p:txBody>
      </p:sp>
    </p:spTree>
    <p:extLst>
      <p:ext uri="{BB962C8B-B14F-4D97-AF65-F5344CB8AC3E}">
        <p14:creationId xmlns:p14="http://schemas.microsoft.com/office/powerpoint/2010/main" val="972147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30</a:t>
            </a:fld>
            <a:endParaRPr lang="en-US"/>
          </a:p>
        </p:txBody>
      </p:sp>
    </p:spTree>
    <p:extLst>
      <p:ext uri="{BB962C8B-B14F-4D97-AF65-F5344CB8AC3E}">
        <p14:creationId xmlns:p14="http://schemas.microsoft.com/office/powerpoint/2010/main" val="3294803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31</a:t>
            </a:fld>
            <a:endParaRPr lang="en-US"/>
          </a:p>
        </p:txBody>
      </p:sp>
    </p:spTree>
    <p:extLst>
      <p:ext uri="{BB962C8B-B14F-4D97-AF65-F5344CB8AC3E}">
        <p14:creationId xmlns:p14="http://schemas.microsoft.com/office/powerpoint/2010/main" val="379583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32</a:t>
            </a:fld>
            <a:endParaRPr lang="en-US"/>
          </a:p>
        </p:txBody>
      </p:sp>
    </p:spTree>
    <p:extLst>
      <p:ext uri="{BB962C8B-B14F-4D97-AF65-F5344CB8AC3E}">
        <p14:creationId xmlns:p14="http://schemas.microsoft.com/office/powerpoint/2010/main" val="330189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5</a:t>
            </a:fld>
            <a:endParaRPr lang="en-US"/>
          </a:p>
        </p:txBody>
      </p:sp>
    </p:spTree>
    <p:extLst>
      <p:ext uri="{BB962C8B-B14F-4D97-AF65-F5344CB8AC3E}">
        <p14:creationId xmlns:p14="http://schemas.microsoft.com/office/powerpoint/2010/main" val="191437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6</a:t>
            </a:fld>
            <a:endParaRPr lang="en-US"/>
          </a:p>
        </p:txBody>
      </p:sp>
    </p:spTree>
    <p:extLst>
      <p:ext uri="{BB962C8B-B14F-4D97-AF65-F5344CB8AC3E}">
        <p14:creationId xmlns:p14="http://schemas.microsoft.com/office/powerpoint/2010/main" val="226836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7</a:t>
            </a:fld>
            <a:endParaRPr lang="en-US"/>
          </a:p>
        </p:txBody>
      </p:sp>
    </p:spTree>
    <p:extLst>
      <p:ext uri="{BB962C8B-B14F-4D97-AF65-F5344CB8AC3E}">
        <p14:creationId xmlns:p14="http://schemas.microsoft.com/office/powerpoint/2010/main" val="362172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8</a:t>
            </a:fld>
            <a:endParaRPr lang="en-US"/>
          </a:p>
        </p:txBody>
      </p:sp>
    </p:spTree>
    <p:extLst>
      <p:ext uri="{BB962C8B-B14F-4D97-AF65-F5344CB8AC3E}">
        <p14:creationId xmlns:p14="http://schemas.microsoft.com/office/powerpoint/2010/main" val="50725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9</a:t>
            </a:fld>
            <a:endParaRPr lang="en-US"/>
          </a:p>
        </p:txBody>
      </p:sp>
    </p:spTree>
    <p:extLst>
      <p:ext uri="{BB962C8B-B14F-4D97-AF65-F5344CB8AC3E}">
        <p14:creationId xmlns:p14="http://schemas.microsoft.com/office/powerpoint/2010/main" val="16070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10</a:t>
            </a:fld>
            <a:endParaRPr lang="en-US"/>
          </a:p>
        </p:txBody>
      </p:sp>
    </p:spTree>
    <p:extLst>
      <p:ext uri="{BB962C8B-B14F-4D97-AF65-F5344CB8AC3E}">
        <p14:creationId xmlns:p14="http://schemas.microsoft.com/office/powerpoint/2010/main" val="366003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11</a:t>
            </a:fld>
            <a:endParaRPr lang="en-US"/>
          </a:p>
        </p:txBody>
      </p:sp>
    </p:spTree>
    <p:extLst>
      <p:ext uri="{BB962C8B-B14F-4D97-AF65-F5344CB8AC3E}">
        <p14:creationId xmlns:p14="http://schemas.microsoft.com/office/powerpoint/2010/main" val="2381950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9/6/2016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9/6/2016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9/6/2016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lientapps.ellucian.com/Sign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lucian.com/Support-and-Training/FAQ-for-Ellucian-Hub-Registr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solidFill>
                  <a:srgbClr val="0070C0"/>
                </a:solidFill>
              </a:rPr>
              <a:t>MBUG 2016</a:t>
            </a:r>
            <a:r>
              <a:rPr lang="en-US" dirty="0" smtClean="0"/>
              <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a:t>
            </a:r>
            <a:r>
              <a:rPr lang="en-US" sz="2000" b="1" dirty="0"/>
              <a:t>Banner Boot Camp I and II (Combined Session) </a:t>
            </a:r>
            <a:endParaRPr lang="en-US" sz="2000" dirty="0" smtClean="0"/>
          </a:p>
          <a:p>
            <a:pPr algn="l"/>
            <a:r>
              <a:rPr lang="en-US" sz="2000" dirty="0" smtClean="0"/>
              <a:t>Presented By:  Lisa Williams</a:t>
            </a:r>
          </a:p>
          <a:p>
            <a:pPr algn="l"/>
            <a:r>
              <a:rPr lang="en-US" sz="2000" dirty="0" smtClean="0"/>
              <a:t>Institution:  Mississippi Delta Community College</a:t>
            </a:r>
          </a:p>
          <a:p>
            <a:pPr algn="l"/>
            <a:r>
              <a:rPr lang="en-US" sz="2000" dirty="0" smtClean="0"/>
              <a:t>September 2016</a:t>
            </a:r>
            <a:endParaRPr lang="en-US" sz="2000" dirty="0"/>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1967" y="1590869"/>
            <a:ext cx="3368351" cy="4968552"/>
          </a:xfrm>
          <a:prstGeom prst="rect">
            <a:avLst/>
          </a:prstGeom>
        </p:spPr>
        <p:txBody>
          <a:bodyPr>
            <a:normAutofit fontScale="40000" lnSpcReduction="20000"/>
          </a:bodyPr>
          <a:lstStyle/>
          <a:p>
            <a:pPr algn="l">
              <a:buNone/>
            </a:pPr>
            <a:r>
              <a:rPr lang="en-US" sz="3700" b="1" dirty="0" smtClean="0">
                <a:solidFill>
                  <a:srgbClr val="0070C0"/>
                </a:solidFill>
                <a:latin typeface="Calibri" panose="020F0502020204030204" pitchFamily="34" charset="0"/>
                <a:ea typeface="Verdana" pitchFamily="34" charset="0"/>
                <a:cs typeface="Verdana" pitchFamily="34" charset="0"/>
              </a:rPr>
              <a:t>Menu Settings Tab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Use to personalize your start up menu. </a:t>
            </a:r>
            <a:r>
              <a:rPr lang="en-US" sz="3300" b="1" dirty="0" smtClean="0">
                <a:latin typeface="Calibri" panose="020F0502020204030204" pitchFamily="34" charset="0"/>
                <a:ea typeface="Verdana" pitchFamily="34" charset="0"/>
                <a:cs typeface="Verdana" pitchFamily="34" charset="0"/>
              </a:rPr>
              <a:t>(1)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Set “My Banner” to open at start up by clicking the arrow by User Default.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Select *PERSONAL from the list.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Click the Save icon.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Close GUAUPRF. </a:t>
            </a:r>
          </a:p>
          <a:p>
            <a:pPr algn="l">
              <a:buNone/>
            </a:pPr>
            <a:endParaRPr lang="en-US" sz="3700" dirty="0" smtClean="0">
              <a:latin typeface="Calibri" panose="020F0502020204030204" pitchFamily="34" charset="0"/>
              <a:ea typeface="Verdana" pitchFamily="34" charset="0"/>
              <a:cs typeface="Verdana" pitchFamily="34" charset="0"/>
            </a:endParaRPr>
          </a:p>
          <a:p>
            <a:pPr algn="l">
              <a:buNone/>
            </a:pPr>
            <a:r>
              <a:rPr lang="en-US" sz="3700" b="1" dirty="0" smtClean="0">
                <a:solidFill>
                  <a:srgbClr val="0070C0"/>
                </a:solidFill>
                <a:latin typeface="Calibri" panose="020F0502020204030204" pitchFamily="34" charset="0"/>
                <a:ea typeface="Verdana" pitchFamily="34" charset="0"/>
                <a:cs typeface="Verdana" pitchFamily="34" charset="0"/>
              </a:rPr>
              <a:t>Adding Forms to My Banner</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Open </a:t>
            </a:r>
            <a:r>
              <a:rPr lang="en-US" sz="3300" b="1" dirty="0" smtClean="0">
                <a:latin typeface="Calibri" panose="020F0502020204030204" pitchFamily="34" charset="0"/>
                <a:ea typeface="Verdana" pitchFamily="34" charset="0"/>
                <a:cs typeface="Verdana" pitchFamily="34" charset="0"/>
              </a:rPr>
              <a:t>GUAPMNU</a:t>
            </a:r>
            <a:r>
              <a:rPr lang="en-US" sz="3300" dirty="0" smtClean="0">
                <a:latin typeface="Calibri" panose="020F0502020204030204" pitchFamily="34" charset="0"/>
                <a:ea typeface="Verdana" pitchFamily="34" charset="0"/>
                <a:cs typeface="Verdana" pitchFamily="34" charset="0"/>
              </a:rPr>
              <a:t>.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For the Type, select Oracle Forms module. </a:t>
            </a:r>
            <a:r>
              <a:rPr lang="en-US" sz="3300" b="1" dirty="0" smtClean="0">
                <a:latin typeface="Calibri" panose="020F0502020204030204" pitchFamily="34" charset="0"/>
                <a:ea typeface="Verdana" pitchFamily="34" charset="0"/>
                <a:cs typeface="Verdana" pitchFamily="34" charset="0"/>
              </a:rPr>
              <a:t>(2) </a:t>
            </a:r>
          </a:p>
          <a:p>
            <a:pPr marL="457200" indent="-457200" algn="l">
              <a:buFont typeface="Wingdings" panose="05000000000000000000" pitchFamily="2" charset="2"/>
              <a:buChar char="Ø"/>
            </a:pPr>
            <a:r>
              <a:rPr lang="en-US" sz="3300" b="1" i="1" dirty="0" smtClean="0">
                <a:latin typeface="Calibri" panose="020F0502020204030204" pitchFamily="34" charset="0"/>
                <a:ea typeface="Verdana" pitchFamily="34" charset="0"/>
                <a:cs typeface="Verdana" pitchFamily="34" charset="0"/>
              </a:rPr>
              <a:t>Double click a form name (text will turn blue) and then use the Insert arrow to push the form to the right hand column. (3) </a:t>
            </a:r>
          </a:p>
          <a:p>
            <a:pPr algn="l">
              <a:buNone/>
            </a:pPr>
            <a:r>
              <a:rPr lang="en-US" sz="3300" b="1" i="1" dirty="0" smtClean="0">
                <a:latin typeface="Calibri" panose="020F0502020204030204" pitchFamily="34" charset="0"/>
                <a:ea typeface="Verdana" pitchFamily="34" charset="0"/>
                <a:cs typeface="Verdana" pitchFamily="34" charset="0"/>
              </a:rPr>
              <a:t>OR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Enter the 7 character form name in the Object column and press the Enter key. </a:t>
            </a:r>
            <a:r>
              <a:rPr lang="en-US" sz="3300" b="1" dirty="0" smtClean="0">
                <a:latin typeface="Calibri" panose="020F0502020204030204" pitchFamily="34" charset="0"/>
                <a:ea typeface="Verdana" pitchFamily="34" charset="0"/>
                <a:cs typeface="Verdana" pitchFamily="34" charset="0"/>
              </a:rPr>
              <a:t>(4)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Remove forms by reversing the process. </a:t>
            </a:r>
          </a:p>
          <a:p>
            <a:pPr marL="457200" indent="-457200" algn="l">
              <a:buFont typeface="Wingdings" panose="05000000000000000000" pitchFamily="2" charset="2"/>
              <a:buChar char="Ø"/>
            </a:pPr>
            <a:r>
              <a:rPr lang="en-US" sz="3300" dirty="0" smtClean="0">
                <a:latin typeface="Calibri" panose="020F0502020204030204" pitchFamily="34" charset="0"/>
                <a:ea typeface="Verdana" pitchFamily="34" charset="0"/>
                <a:cs typeface="Verdana" pitchFamily="34" charset="0"/>
              </a:rPr>
              <a:t>Save the changes</a:t>
            </a:r>
            <a:r>
              <a:rPr lang="en-US" sz="3400" dirty="0" smtClean="0">
                <a:latin typeface="Calibri" panose="020F0502020204030204" pitchFamily="34" charset="0"/>
                <a:ea typeface="Verdana" pitchFamily="34" charset="0"/>
                <a:cs typeface="Verdana" pitchFamily="34" charset="0"/>
              </a:rPr>
              <a:t>. </a:t>
            </a:r>
          </a:p>
          <a:p>
            <a:pPr algn="l"/>
            <a:endParaRPr lang="en-US" dirty="0" smtClean="0"/>
          </a:p>
        </p:txBody>
      </p:sp>
      <p:sp>
        <p:nvSpPr>
          <p:cNvPr id="2" name="Title 1"/>
          <p:cNvSpPr>
            <a:spLocks noGrp="1"/>
          </p:cNvSpPr>
          <p:nvPr>
            <p:ph type="title"/>
          </p:nvPr>
        </p:nvSpPr>
        <p:spPr>
          <a:xfrm>
            <a:off x="1321859" y="387955"/>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User Preferences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pic>
        <p:nvPicPr>
          <p:cNvPr id="16386" name="Picture 2"/>
          <p:cNvPicPr>
            <a:picLocks noChangeAspect="1" noChangeArrowheads="1"/>
          </p:cNvPicPr>
          <p:nvPr/>
        </p:nvPicPr>
        <p:blipFill>
          <a:blip r:embed="rId3" cstate="print"/>
          <a:srcRect/>
          <a:stretch>
            <a:fillRect/>
          </a:stretch>
        </p:blipFill>
        <p:spPr bwMode="auto">
          <a:xfrm>
            <a:off x="3639470" y="1660842"/>
            <a:ext cx="5378959" cy="1711487"/>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3903284" y="3349784"/>
            <a:ext cx="5008206" cy="3426156"/>
          </a:xfrm>
          <a:prstGeom prst="rect">
            <a:avLst/>
          </a:prstGeom>
          <a:noFill/>
          <a:ln w="9525">
            <a:noFill/>
            <a:miter lim="800000"/>
            <a:headEnd/>
            <a:tailEnd/>
          </a:ln>
        </p:spPr>
      </p:pic>
      <p:sp>
        <p:nvSpPr>
          <p:cNvPr id="6" name="Oval 5"/>
          <p:cNvSpPr/>
          <p:nvPr/>
        </p:nvSpPr>
        <p:spPr>
          <a:xfrm>
            <a:off x="6407387" y="2284717"/>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4577123" y="385957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5283870" y="506286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7197743" y="414389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288030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36" y="304800"/>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KEYBOARD SHORTCUTS</a:t>
            </a:r>
          </a:p>
        </p:txBody>
      </p:sp>
      <p:sp>
        <p:nvSpPr>
          <p:cNvPr id="4" name="Content Placeholder 3"/>
          <p:cNvSpPr>
            <a:spLocks noGrp="1"/>
          </p:cNvSpPr>
          <p:nvPr>
            <p:ph sz="quarter" idx="4294967295"/>
          </p:nvPr>
        </p:nvSpPr>
        <p:spPr>
          <a:xfrm>
            <a:off x="457200" y="1586039"/>
            <a:ext cx="8229600" cy="4509961"/>
          </a:xfrm>
          <a:prstGeom prst="rect">
            <a:avLst/>
          </a:prstGeom>
        </p:spPr>
        <p:txBody>
          <a:bodyPr>
            <a:normAutofit lnSpcReduction="10000"/>
          </a:bodyPr>
          <a:lstStyle/>
          <a:p>
            <a:pPr marL="171450" indent="-171450" algn="l">
              <a:spcBef>
                <a:spcPts val="0"/>
              </a:spcBef>
              <a:buFont typeface="Wingdings" panose="05000000000000000000" pitchFamily="2" charset="2"/>
              <a:buChar char="Ø"/>
            </a:pPr>
            <a:r>
              <a:rPr lang="en-US" sz="1200" dirty="0">
                <a:latin typeface="Calibri" panose="020F0502020204030204" pitchFamily="34" charset="0"/>
              </a:rPr>
              <a:t>F5 – Display Navigation Window lets you toggle between screens.</a:t>
            </a:r>
          </a:p>
          <a:p>
            <a:pPr marL="171450" indent="-171450" algn="l">
              <a:spcBef>
                <a:spcPts val="0"/>
              </a:spcBef>
              <a:buFont typeface="Wingdings" panose="05000000000000000000" pitchFamily="2" charset="2"/>
              <a:buChar char="Ø"/>
            </a:pPr>
            <a:r>
              <a:rPr lang="en-US" sz="1200" dirty="0">
                <a:latin typeface="Calibri" panose="020F0502020204030204" pitchFamily="34" charset="0"/>
              </a:rPr>
              <a:t>F6 in the key block on SAAADMS will take you to SPAIDEN.</a:t>
            </a:r>
          </a:p>
          <a:p>
            <a:pPr marL="171450" indent="-171450" algn="l">
              <a:spcBef>
                <a:spcPts val="0"/>
              </a:spcBef>
              <a:buFont typeface="Wingdings" panose="05000000000000000000" pitchFamily="2" charset="2"/>
              <a:buChar char="Ø"/>
            </a:pPr>
            <a:r>
              <a:rPr lang="en-US" sz="1200" dirty="0">
                <a:latin typeface="Calibri" panose="020F0502020204030204" pitchFamily="34" charset="0"/>
              </a:rPr>
              <a:t>Keystroke Navigation:</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Rollback – Shift+F7</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Next Block – </a:t>
            </a:r>
            <a:r>
              <a:rPr lang="en-US" sz="1200" dirty="0" err="1">
                <a:latin typeface="Calibri" panose="020F0502020204030204" pitchFamily="34" charset="0"/>
              </a:rPr>
              <a:t>Ctrl+PgDn</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Previous Block – </a:t>
            </a:r>
            <a:r>
              <a:rPr lang="en-US" sz="1200" dirty="0" err="1">
                <a:latin typeface="Calibri" panose="020F0502020204030204" pitchFamily="34" charset="0"/>
              </a:rPr>
              <a:t>Ctrl+PgUp</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Insert Record – F6</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Remove Record – Shift+f6</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Duplicate Record – F4</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Next Record – Down Arrow</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Previous Record – Up Arrow</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Next Field – Tab</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Previous Field – </a:t>
            </a:r>
            <a:r>
              <a:rPr lang="en-US" sz="1200" dirty="0" err="1">
                <a:latin typeface="Calibri" panose="020F0502020204030204" pitchFamily="34" charset="0"/>
              </a:rPr>
              <a:t>Shift+Tab</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Enter Query – F7</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Execute Query – </a:t>
            </a:r>
            <a:r>
              <a:rPr lang="en-US" sz="1200" dirty="0" smtClean="0">
                <a:latin typeface="Calibri" panose="020F0502020204030204" pitchFamily="34" charset="0"/>
              </a:rPr>
              <a:t>F8</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Cancel Query – </a:t>
            </a:r>
            <a:r>
              <a:rPr lang="en-US" sz="1200" dirty="0" err="1">
                <a:latin typeface="Calibri" panose="020F0502020204030204" pitchFamily="34" charset="0"/>
              </a:rPr>
              <a:t>Ctrl+Q</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Save – F10</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List of Values – F9</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Direct Access F5</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Options List – F2</a:t>
            </a:r>
          </a:p>
          <a:p>
            <a:pPr marL="687388" lvl="1" indent="-225425">
              <a:spcBef>
                <a:spcPts val="0"/>
              </a:spcBef>
              <a:buFont typeface="Courier New" panose="02070309020205020404" pitchFamily="49" charset="0"/>
              <a:buChar char="o"/>
            </a:pPr>
            <a:r>
              <a:rPr lang="en-US" sz="1200" dirty="0">
                <a:latin typeface="Calibri" panose="020F0502020204030204" pitchFamily="34" charset="0"/>
              </a:rPr>
              <a:t>Print – </a:t>
            </a:r>
            <a:r>
              <a:rPr lang="en-US" sz="1200" dirty="0">
                <a:latin typeface="Calibri" panose="020F0502020204030204" pitchFamily="34" charset="0"/>
              </a:rPr>
              <a:t>Shift+F8</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Exit – </a:t>
            </a:r>
            <a:r>
              <a:rPr lang="en-US" sz="1200" dirty="0" err="1">
                <a:latin typeface="Calibri" panose="020F0502020204030204" pitchFamily="34" charset="0"/>
              </a:rPr>
              <a:t>Ctrl+Q</a:t>
            </a:r>
            <a:endParaRPr lang="en-US" sz="1200" dirty="0">
              <a:latin typeface="Calibri" panose="020F0502020204030204" pitchFamily="34" charset="0"/>
            </a:endParaRP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Help – F1</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Radio Button – Space Bar</a:t>
            </a:r>
          </a:p>
          <a:p>
            <a:pPr marL="687388" lvl="1" indent="-225425" algn="l">
              <a:spcBef>
                <a:spcPts val="0"/>
              </a:spcBef>
              <a:buFont typeface="Courier New" panose="02070309020205020404" pitchFamily="49" charset="0"/>
              <a:buChar char="o"/>
            </a:pPr>
            <a:r>
              <a:rPr lang="en-US" sz="1200" dirty="0">
                <a:latin typeface="Calibri" panose="020F0502020204030204" pitchFamily="34" charset="0"/>
              </a:rPr>
              <a:t>Select – Shift+F3</a:t>
            </a:r>
          </a:p>
        </p:txBody>
      </p:sp>
    </p:spTree>
    <p:extLst>
      <p:ext uri="{BB962C8B-B14F-4D97-AF65-F5344CB8AC3E}">
        <p14:creationId xmlns:p14="http://schemas.microsoft.com/office/powerpoint/2010/main" val="252430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3237722" cy="5136502"/>
          </a:xfrm>
          <a:prstGeom prst="rect">
            <a:avLst/>
          </a:prstGeom>
        </p:spPr>
        <p:txBody>
          <a:bodyPr>
            <a:normAutofit fontScale="25000" lnSpcReduction="20000"/>
          </a:bodyPr>
          <a:lstStyle/>
          <a:p>
            <a:pPr marL="0" indent="0" algn="l">
              <a:buNone/>
            </a:pPr>
            <a:r>
              <a:rPr lang="en-US" sz="4400" dirty="0" smtClean="0">
                <a:latin typeface="Calibri" panose="020F0502020204030204" pitchFamily="34" charset="0"/>
                <a:ea typeface="Verdana" pitchFamily="34" charset="0"/>
                <a:cs typeface="Verdana" pitchFamily="34" charset="0"/>
              </a:rPr>
              <a:t>Most users will, at some point, perform a search or query within Banner. Searchable fields have a Search icon that looks like a drop down arrow next to them. When the icon is clicked, either a list menu or a search form opens. </a:t>
            </a:r>
          </a:p>
          <a:p>
            <a:pPr marL="571500" indent="-571500" algn="l">
              <a:buFont typeface="Wingdings" panose="05000000000000000000" pitchFamily="2" charset="2"/>
              <a:buChar char="Ø"/>
            </a:pPr>
            <a:r>
              <a:rPr lang="en-US" sz="4400" b="1" dirty="0" smtClean="0">
                <a:latin typeface="Calibri" panose="020F0502020204030204" pitchFamily="34" charset="0"/>
                <a:ea typeface="Verdana" pitchFamily="34" charset="0"/>
                <a:cs typeface="Verdana" pitchFamily="34" charset="0"/>
              </a:rPr>
              <a:t>Wildcards - </a:t>
            </a:r>
            <a:r>
              <a:rPr lang="en-US" sz="4400" dirty="0" smtClean="0">
                <a:latin typeface="Calibri" panose="020F0502020204030204" pitchFamily="34" charset="0"/>
                <a:ea typeface="Verdana" pitchFamily="34" charset="0"/>
                <a:cs typeface="Verdana" pitchFamily="34" charset="0"/>
              </a:rPr>
              <a:t>(1) Percentage (%) and Underscore (_) signs. Percentage sign (%) can be used at the beginning, middle, or end of a word and can represent any character or a set of characters. The Underscore sign (_) represents one character but can be used multiple times. </a:t>
            </a:r>
          </a:p>
          <a:p>
            <a:pPr algn="l">
              <a:buBlip>
                <a:blip r:embed="rId3"/>
              </a:buBlip>
            </a:pPr>
            <a:endParaRPr lang="en-US" sz="4400" dirty="0" smtClean="0">
              <a:latin typeface="Calibri" panose="020F0502020204030204" pitchFamily="34" charset="0"/>
              <a:ea typeface="Verdana" pitchFamily="34" charset="0"/>
              <a:cs typeface="Verdana" pitchFamily="34" charset="0"/>
            </a:endParaRPr>
          </a:p>
          <a:p>
            <a:pPr marL="571500" indent="-571500" algn="l">
              <a:buFont typeface="Wingdings" panose="05000000000000000000" pitchFamily="2" charset="2"/>
              <a:buChar char="Ø"/>
            </a:pPr>
            <a:r>
              <a:rPr lang="en-US" sz="4400" b="1" dirty="0" smtClean="0">
                <a:latin typeface="Calibri" panose="020F0502020204030204" pitchFamily="34" charset="0"/>
                <a:ea typeface="Verdana" pitchFamily="34" charset="0"/>
                <a:cs typeface="Verdana" pitchFamily="34" charset="0"/>
              </a:rPr>
              <a:t>List Menu </a:t>
            </a:r>
            <a:r>
              <a:rPr lang="en-US" sz="4400" dirty="0" smtClean="0">
                <a:latin typeface="Calibri" panose="020F0502020204030204" pitchFamily="34" charset="0"/>
                <a:ea typeface="Verdana" pitchFamily="34" charset="0"/>
                <a:cs typeface="Verdana" pitchFamily="34" charset="0"/>
              </a:rPr>
              <a:t>- (2) Contains lists of values. Notice this list menu, like most of them, has a Find field at the top. Wildcards can be used in this field to quickly find an entry without scrolling through the table. Lists of Values are clearly defined and relatively easy to display. When an entry is found, simply double click and it will be automatically entered into the form field. </a:t>
            </a:r>
          </a:p>
          <a:p>
            <a:pPr marL="571500" indent="-571500" algn="l">
              <a:buFont typeface="Wingdings" panose="05000000000000000000" pitchFamily="2" charset="2"/>
              <a:buChar char="Ø"/>
            </a:pPr>
            <a:r>
              <a:rPr lang="en-US" sz="4400" b="1" dirty="0" smtClean="0">
                <a:latin typeface="Calibri" panose="020F0502020204030204" pitchFamily="34" charset="0"/>
                <a:ea typeface="Verdana" pitchFamily="34" charset="0"/>
                <a:cs typeface="Verdana" pitchFamily="34" charset="0"/>
              </a:rPr>
              <a:t>Search Form - </a:t>
            </a:r>
            <a:r>
              <a:rPr lang="en-US" sz="4400" dirty="0" smtClean="0">
                <a:latin typeface="Calibri" panose="020F0502020204030204" pitchFamily="34" charset="0"/>
                <a:ea typeface="Verdana" pitchFamily="34" charset="0"/>
                <a:cs typeface="Verdana" pitchFamily="34" charset="0"/>
              </a:rPr>
              <a:t>(3) Use to find information that may reside in many different tables.</a:t>
            </a:r>
          </a:p>
          <a:p>
            <a:pPr marL="571500" indent="-571500" algn="l">
              <a:buFont typeface="Wingdings" panose="05000000000000000000" pitchFamily="2" charset="2"/>
              <a:buChar char="Ø"/>
            </a:pPr>
            <a:r>
              <a:rPr lang="en-US" sz="4400" dirty="0" smtClean="0">
                <a:latin typeface="Calibri" panose="020F0502020204030204" pitchFamily="34" charset="0"/>
                <a:ea typeface="Verdana" pitchFamily="34" charset="0"/>
                <a:cs typeface="Verdana" pitchFamily="34" charset="0"/>
              </a:rPr>
              <a:t>Next are several </a:t>
            </a:r>
            <a:r>
              <a:rPr lang="en-US" sz="4400" b="1" dirty="0" smtClean="0">
                <a:latin typeface="Calibri" panose="020F0502020204030204" pitchFamily="34" charset="0"/>
                <a:ea typeface="Verdana" pitchFamily="34" charset="0"/>
                <a:cs typeface="Verdana" pitchFamily="34" charset="0"/>
              </a:rPr>
              <a:t>search techniques </a:t>
            </a:r>
            <a:r>
              <a:rPr lang="en-US" sz="4400" dirty="0" smtClean="0">
                <a:latin typeface="Calibri" panose="020F0502020204030204" pitchFamily="34" charset="0"/>
                <a:ea typeface="Verdana" pitchFamily="34" charset="0"/>
                <a:cs typeface="Verdana" pitchFamily="34" charset="0"/>
              </a:rPr>
              <a:t>you should use to thoroughly check for an existing record before adding an individual to Banner.</a:t>
            </a:r>
          </a:p>
          <a:p>
            <a:endParaRPr lang="en-US" dirty="0"/>
          </a:p>
        </p:txBody>
      </p:sp>
      <p:pic>
        <p:nvPicPr>
          <p:cNvPr id="10242" name="Picture 2"/>
          <p:cNvPicPr>
            <a:picLocks noChangeAspect="1" noChangeArrowheads="1"/>
          </p:cNvPicPr>
          <p:nvPr/>
        </p:nvPicPr>
        <p:blipFill>
          <a:blip r:embed="rId4" cstate="print"/>
          <a:srcRect/>
          <a:stretch>
            <a:fillRect/>
          </a:stretch>
        </p:blipFill>
        <p:spPr bwMode="auto">
          <a:xfrm>
            <a:off x="4943955" y="1424199"/>
            <a:ext cx="4136914" cy="861857"/>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3797559" y="2053026"/>
            <a:ext cx="4572000" cy="1800225"/>
          </a:xfrm>
          <a:prstGeom prst="rect">
            <a:avLst/>
          </a:prstGeom>
          <a:noFill/>
          <a:ln w="9525">
            <a:noFill/>
            <a:miter lim="800000"/>
            <a:headEnd/>
            <a:tailEnd/>
          </a:ln>
        </p:spPr>
      </p:pic>
      <p:pic>
        <p:nvPicPr>
          <p:cNvPr id="10244" name="Picture 4"/>
          <p:cNvPicPr>
            <a:picLocks noChangeAspect="1" noChangeArrowheads="1"/>
          </p:cNvPicPr>
          <p:nvPr/>
        </p:nvPicPr>
        <p:blipFill>
          <a:blip r:embed="rId6" cstate="print"/>
          <a:srcRect/>
          <a:stretch>
            <a:fillRect/>
          </a:stretch>
        </p:blipFill>
        <p:spPr bwMode="auto">
          <a:xfrm>
            <a:off x="5280542" y="3274901"/>
            <a:ext cx="3692907" cy="2379451"/>
          </a:xfrm>
          <a:prstGeom prst="rect">
            <a:avLst/>
          </a:prstGeom>
          <a:noFill/>
          <a:ln w="9525">
            <a:noFill/>
            <a:miter lim="800000"/>
            <a:headEnd/>
            <a:tailEnd/>
          </a:ln>
        </p:spPr>
      </p:pic>
      <p:pic>
        <p:nvPicPr>
          <p:cNvPr id="10245" name="Picture 5"/>
          <p:cNvPicPr>
            <a:picLocks noChangeAspect="1" noChangeArrowheads="1"/>
          </p:cNvPicPr>
          <p:nvPr/>
        </p:nvPicPr>
        <p:blipFill>
          <a:blip r:embed="rId7" cstate="print"/>
          <a:srcRect/>
          <a:stretch>
            <a:fillRect/>
          </a:stretch>
        </p:blipFill>
        <p:spPr bwMode="auto">
          <a:xfrm>
            <a:off x="3368351" y="4624582"/>
            <a:ext cx="2792478" cy="1907518"/>
          </a:xfrm>
          <a:prstGeom prst="rect">
            <a:avLst/>
          </a:prstGeom>
          <a:noFill/>
          <a:ln w="9525">
            <a:noFill/>
            <a:miter lim="800000"/>
            <a:headEnd/>
            <a:tailEnd/>
          </a:ln>
        </p:spPr>
      </p:pic>
      <p:sp>
        <p:nvSpPr>
          <p:cNvPr id="8" name="Oval 7"/>
          <p:cNvSpPr/>
          <p:nvPr/>
        </p:nvSpPr>
        <p:spPr>
          <a:xfrm>
            <a:off x="5791566" y="2060783"/>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7012412" y="454071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4537422" y="569734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14" name="Title 1"/>
          <p:cNvSpPr>
            <a:spLocks noGrp="1"/>
          </p:cNvSpPr>
          <p:nvPr>
            <p:ph type="title"/>
          </p:nvPr>
        </p:nvSpPr>
        <p:spPr>
          <a:xfrm>
            <a:off x="1282158" y="190522"/>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p>
        </p:txBody>
      </p:sp>
    </p:spTree>
    <p:extLst>
      <p:ext uri="{BB962C8B-B14F-4D97-AF65-F5344CB8AC3E}">
        <p14:creationId xmlns:p14="http://schemas.microsoft.com/office/powerpoint/2010/main" val="421193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81138"/>
            <a:ext cx="8229600" cy="4525962"/>
          </a:xfrm>
          <a:prstGeom prst="rect">
            <a:avLst/>
          </a:prstGeom>
        </p:spPr>
        <p:txBody>
          <a:bodyPr/>
          <a:lstStyle/>
          <a:p>
            <a:pPr marL="109728" indent="0" algn="l">
              <a:buNone/>
            </a:pPr>
            <a:r>
              <a:rPr lang="en-US" sz="1600" b="1" dirty="0">
                <a:solidFill>
                  <a:srgbClr val="0070C0"/>
                </a:solidFill>
                <a:latin typeface="Calibri" panose="020F0502020204030204" pitchFamily="34" charset="0"/>
                <a:ea typeface="Verdana" pitchFamily="34" charset="0"/>
                <a:cs typeface="Verdana" pitchFamily="34" charset="0"/>
              </a:rPr>
              <a:t>Common Matching (GOAMTCH) </a:t>
            </a:r>
          </a:p>
          <a:p>
            <a:pPr marL="342900" indent="-342900" algn="l">
              <a:buFont typeface="Wingdings" panose="05000000000000000000" pitchFamily="2" charset="2"/>
              <a:buChar char="Ø"/>
            </a:pPr>
            <a:r>
              <a:rPr lang="en-US" sz="1300" dirty="0" smtClean="0">
                <a:latin typeface="Calibri" panose="020F0502020204030204" pitchFamily="34" charset="0"/>
              </a:rPr>
              <a:t>Use common matching to help prevent duplicate records in Banner.</a:t>
            </a:r>
          </a:p>
          <a:p>
            <a:pPr marL="342900" indent="-342900" algn="l">
              <a:buFont typeface="Wingdings" panose="05000000000000000000" pitchFamily="2" charset="2"/>
              <a:buChar char="Ø"/>
            </a:pPr>
            <a:r>
              <a:rPr lang="en-US" sz="1300" dirty="0" smtClean="0">
                <a:latin typeface="Calibri" panose="020F0502020204030204" pitchFamily="34" charset="0"/>
              </a:rPr>
              <a:t>Can go to directly to GOAMTCH or while in SPAIDEN or Payroll when creating a person record.</a:t>
            </a:r>
          </a:p>
          <a:p>
            <a:pPr marL="109728" indent="0">
              <a:buNone/>
            </a:pPr>
            <a:endParaRPr lang="en-US" dirty="0"/>
          </a:p>
        </p:txBody>
      </p:sp>
      <p:sp>
        <p:nvSpPr>
          <p:cNvPr id="7" name="Title 1"/>
          <p:cNvSpPr txBox="1">
            <a:spLocks/>
          </p:cNvSpPr>
          <p:nvPr/>
        </p:nvSpPr>
        <p:spPr>
          <a:xfrm>
            <a:off x="1295400" y="362625"/>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defPPr>
              <a:defRPr lang="en-US"/>
            </a:defPPr>
            <a:lvl1pPr algn="ctr">
              <a:spcBef>
                <a:spcPts val="400"/>
              </a:spcBef>
              <a:buNone/>
              <a:defRPr b="1" cap="all" spc="0" baseline="0">
                <a:solidFill>
                  <a:schemeClr val="bg1">
                    <a:lumMod val="75000"/>
                    <a:lumOff val="25000"/>
                  </a:schemeClr>
                </a:solidFill>
                <a:effectLst/>
                <a:latin typeface="Baby Boston" panose="03000000000000000000" pitchFamily="66" charset="0"/>
                <a:ea typeface="+mj-ea"/>
                <a:cs typeface="Tunga" pitchFamily="2"/>
              </a:defRPr>
            </a:lvl1pPr>
          </a:lstStyle>
          <a:p>
            <a:r>
              <a:rPr lang="en-US" dirty="0">
                <a:latin typeface="+mj-lt"/>
              </a:rPr>
              <a:t>INB SEARCHES</a:t>
            </a:r>
            <a:br>
              <a:rPr lang="en-US" dirty="0">
                <a:latin typeface="+mj-lt"/>
              </a:rPr>
            </a:br>
            <a:r>
              <a:rPr lang="en-US" dirty="0">
                <a:latin typeface="+mj-lt"/>
              </a:rPr>
              <a:t>Continued…… </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57" y="2332038"/>
            <a:ext cx="7785886" cy="43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143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7281" y="1590869"/>
            <a:ext cx="3526971" cy="5052527"/>
          </a:xfrm>
          <a:prstGeom prst="rect">
            <a:avLst/>
          </a:prstGeom>
        </p:spPr>
        <p:txBody>
          <a:bodyPr>
            <a:normAutofit fontScale="47500" lnSpcReduction="20000"/>
          </a:bodyPr>
          <a:lstStyle/>
          <a:p>
            <a:pPr algn="l">
              <a:buNone/>
            </a:pPr>
            <a:r>
              <a:rPr lang="en-US" sz="3400" b="1" dirty="0" smtClean="0">
                <a:solidFill>
                  <a:srgbClr val="0070C0"/>
                </a:solidFill>
                <a:latin typeface="Calibri" panose="020F0502020204030204" pitchFamily="34" charset="0"/>
                <a:ea typeface="Verdana" pitchFamily="34" charset="0"/>
                <a:cs typeface="Verdana" pitchFamily="34" charset="0"/>
              </a:rPr>
              <a:t>Person Search (SOAIDEN)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ID (A number) if known </a:t>
            </a:r>
          </a:p>
          <a:p>
            <a:pPr algn="l">
              <a:buNone/>
            </a:pPr>
            <a:r>
              <a:rPr lang="en-US" b="1" dirty="0" smtClean="0">
                <a:solidFill>
                  <a:srgbClr val="C1131E"/>
                </a:solidFill>
                <a:latin typeface="Calibri" panose="020F0502020204030204" pitchFamily="34" charset="0"/>
                <a:ea typeface="Verdana" pitchFamily="34" charset="0"/>
                <a:cs typeface="Verdana" pitchFamily="34" charset="0"/>
              </a:rPr>
              <a:t>OR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Click the Search icon next to the ID field.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Select Person Search from the Options List.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Last Name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First Name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Click the </a:t>
            </a:r>
            <a:r>
              <a:rPr lang="en-US" sz="3000" b="1" dirty="0" smtClean="0">
                <a:latin typeface="Calibri" panose="020F0502020204030204" pitchFamily="34" charset="0"/>
                <a:ea typeface="Verdana" pitchFamily="34" charset="0"/>
                <a:cs typeface="Verdana" pitchFamily="34" charset="0"/>
              </a:rPr>
              <a:t>Execute Query icon or F8.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NOTE: You can make the search case sensitive if you click the radio button. </a:t>
            </a:r>
          </a:p>
          <a:p>
            <a:pPr algn="l">
              <a:buBlip>
                <a:blip r:embed="rId3"/>
              </a:buBlip>
            </a:pPr>
            <a:endParaRPr lang="en-US" dirty="0" smtClean="0">
              <a:latin typeface="Calibri" panose="020F0502020204030204" pitchFamily="34" charset="0"/>
              <a:ea typeface="Verdana" pitchFamily="34" charset="0"/>
              <a:cs typeface="Verdana" pitchFamily="34" charset="0"/>
            </a:endParaRPr>
          </a:p>
          <a:p>
            <a:pPr algn="l">
              <a:buNone/>
            </a:pPr>
            <a:r>
              <a:rPr lang="en-US" b="1" dirty="0" smtClean="0">
                <a:solidFill>
                  <a:srgbClr val="0070C0"/>
                </a:solidFill>
                <a:latin typeface="Calibri" panose="020F0502020204030204" pitchFamily="34" charset="0"/>
                <a:ea typeface="Verdana" pitchFamily="34" charset="0"/>
                <a:cs typeface="Verdana" pitchFamily="34" charset="0"/>
              </a:rPr>
              <a:t>Example: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a:t>
            </a:r>
            <a:r>
              <a:rPr lang="en-US" sz="3000" dirty="0" err="1" smtClean="0">
                <a:latin typeface="Calibri" panose="020F0502020204030204" pitchFamily="34" charset="0"/>
                <a:ea typeface="Verdana" pitchFamily="34" charset="0"/>
                <a:cs typeface="Verdana" pitchFamily="34" charset="0"/>
              </a:rPr>
              <a:t>flem</a:t>
            </a:r>
            <a:r>
              <a:rPr lang="en-US" sz="3000" dirty="0" smtClean="0">
                <a:latin typeface="Calibri" panose="020F0502020204030204" pitchFamily="34" charset="0"/>
                <a:ea typeface="Verdana" pitchFamily="34" charset="0"/>
                <a:cs typeface="Verdana" pitchFamily="34" charset="0"/>
              </a:rPr>
              <a:t>% to find Fleming or </a:t>
            </a:r>
            <a:r>
              <a:rPr lang="en-US" sz="3000" dirty="0" err="1" smtClean="0">
                <a:latin typeface="Calibri" panose="020F0502020204030204" pitchFamily="34" charset="0"/>
                <a:ea typeface="Verdana" pitchFamily="34" charset="0"/>
                <a:cs typeface="Verdana" pitchFamily="34" charset="0"/>
              </a:rPr>
              <a:t>Flemming</a:t>
            </a:r>
            <a:r>
              <a:rPr lang="en-US" sz="3000" dirty="0" smtClean="0">
                <a:latin typeface="Calibri" panose="020F0502020204030204" pitchFamily="34" charset="0"/>
                <a:ea typeface="Verdana" pitchFamily="34" charset="0"/>
                <a:cs typeface="Verdana" pitchFamily="34" charset="0"/>
              </a:rPr>
              <a:t>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a:t>
            </a:r>
            <a:r>
              <a:rPr lang="en-US" sz="3000" dirty="0" err="1" smtClean="0">
                <a:latin typeface="Calibri" panose="020F0502020204030204" pitchFamily="34" charset="0"/>
                <a:ea typeface="Verdana" pitchFamily="34" charset="0"/>
                <a:cs typeface="Verdana" pitchFamily="34" charset="0"/>
              </a:rPr>
              <a:t>m%c%don</a:t>
            </a:r>
            <a:r>
              <a:rPr lang="en-US" sz="3000" dirty="0" smtClean="0">
                <a:latin typeface="Calibri" panose="020F0502020204030204" pitchFamily="34" charset="0"/>
                <a:ea typeface="Verdana" pitchFamily="34" charset="0"/>
                <a:cs typeface="Verdana" pitchFamily="34" charset="0"/>
              </a:rPr>
              <a:t>% to find McDonald or Mac Donald </a:t>
            </a:r>
          </a:p>
          <a:p>
            <a:pPr marL="457200" indent="-457200" algn="l">
              <a:buFont typeface="Wingdings" panose="05000000000000000000" pitchFamily="2" charset="2"/>
              <a:buChar char="Ø"/>
            </a:pPr>
            <a:r>
              <a:rPr lang="en-US" sz="3000" dirty="0" smtClean="0">
                <a:latin typeface="Calibri" panose="020F0502020204030204" pitchFamily="34" charset="0"/>
                <a:ea typeface="Verdana" pitchFamily="34" charset="0"/>
                <a:cs typeface="Verdana" pitchFamily="34" charset="0"/>
              </a:rPr>
              <a:t>Enter </a:t>
            </a:r>
            <a:r>
              <a:rPr lang="en-US" sz="3000" dirty="0" err="1" smtClean="0">
                <a:latin typeface="Calibri" panose="020F0502020204030204" pitchFamily="34" charset="0"/>
                <a:ea typeface="Verdana" pitchFamily="34" charset="0"/>
                <a:cs typeface="Verdana" pitchFamily="34" charset="0"/>
              </a:rPr>
              <a:t>o%con</a:t>
            </a:r>
            <a:r>
              <a:rPr lang="en-US" sz="3000" dirty="0" smtClean="0">
                <a:latin typeface="Calibri" panose="020F0502020204030204" pitchFamily="34" charset="0"/>
                <a:ea typeface="Verdana" pitchFamily="34" charset="0"/>
                <a:cs typeface="Verdana" pitchFamily="34" charset="0"/>
              </a:rPr>
              <a:t>% to find O’Connell or O </a:t>
            </a:r>
            <a:r>
              <a:rPr lang="en-US" sz="3000" dirty="0" err="1" smtClean="0">
                <a:latin typeface="Calibri" panose="020F0502020204030204" pitchFamily="34" charset="0"/>
                <a:ea typeface="Verdana" pitchFamily="34" charset="0"/>
                <a:cs typeface="Verdana" pitchFamily="34" charset="0"/>
              </a:rPr>
              <a:t>Conell</a:t>
            </a:r>
            <a:r>
              <a:rPr lang="en-US" sz="3000" dirty="0" smtClean="0">
                <a:latin typeface="Calibri" panose="020F0502020204030204" pitchFamily="34" charset="0"/>
                <a:ea typeface="Verdana" pitchFamily="34" charset="0"/>
                <a:cs typeface="Verdana" pitchFamily="34" charset="0"/>
              </a:rPr>
              <a:t> or </a:t>
            </a:r>
            <a:r>
              <a:rPr lang="en-US" sz="3000" dirty="0" err="1" smtClean="0">
                <a:latin typeface="Calibri" panose="020F0502020204030204" pitchFamily="34" charset="0"/>
                <a:ea typeface="Verdana" pitchFamily="34" charset="0"/>
                <a:cs typeface="Verdana" pitchFamily="34" charset="0"/>
              </a:rPr>
              <a:t>Oconnell</a:t>
            </a:r>
            <a:r>
              <a:rPr lang="en-US" sz="3000" dirty="0" smtClean="0">
                <a:latin typeface="Calibri" panose="020F0502020204030204" pitchFamily="34" charset="0"/>
                <a:ea typeface="Verdana" pitchFamily="34" charset="0"/>
                <a:cs typeface="Verdana" pitchFamily="34" charset="0"/>
              </a:rPr>
              <a:t> </a:t>
            </a:r>
          </a:p>
          <a:p>
            <a:pPr algn="l"/>
            <a:endParaRPr lang="en-US" dirty="0"/>
          </a:p>
        </p:txBody>
      </p:sp>
      <p:pic>
        <p:nvPicPr>
          <p:cNvPr id="11266" name="Picture 2"/>
          <p:cNvPicPr>
            <a:picLocks noChangeAspect="1" noChangeArrowheads="1"/>
          </p:cNvPicPr>
          <p:nvPr/>
        </p:nvPicPr>
        <p:blipFill>
          <a:blip r:embed="rId4" cstate="print"/>
          <a:srcRect/>
          <a:stretch>
            <a:fillRect/>
          </a:stretch>
        </p:blipFill>
        <p:spPr bwMode="auto">
          <a:xfrm>
            <a:off x="4663206" y="1455577"/>
            <a:ext cx="4344528" cy="2855459"/>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4018383" y="3863510"/>
            <a:ext cx="4584441" cy="2854531"/>
          </a:xfrm>
          <a:prstGeom prst="rect">
            <a:avLst/>
          </a:prstGeom>
          <a:noFill/>
          <a:ln w="9525">
            <a:noFill/>
            <a:miter lim="800000"/>
            <a:headEnd/>
            <a:tailEnd/>
          </a:ln>
        </p:spPr>
      </p:pic>
      <p:cxnSp>
        <p:nvCxnSpPr>
          <p:cNvPr id="7" name="Straight Arrow Connector 6"/>
          <p:cNvCxnSpPr/>
          <p:nvPr/>
        </p:nvCxnSpPr>
        <p:spPr>
          <a:xfrm flipV="1">
            <a:off x="3196354" y="2080728"/>
            <a:ext cx="2056781" cy="44398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V="1">
            <a:off x="2241494" y="2638004"/>
            <a:ext cx="3842065" cy="37578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a:off x="3285929" y="4367044"/>
            <a:ext cx="1561200" cy="177481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Title 1"/>
          <p:cNvSpPr>
            <a:spLocks noGrp="1"/>
          </p:cNvSpPr>
          <p:nvPr>
            <p:ph type="title"/>
          </p:nvPr>
        </p:nvSpPr>
        <p:spPr>
          <a:xfrm>
            <a:off x="1295400" y="352192"/>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Tree>
    <p:extLst>
      <p:ext uri="{BB962C8B-B14F-4D97-AF65-F5344CB8AC3E}">
        <p14:creationId xmlns:p14="http://schemas.microsoft.com/office/powerpoint/2010/main" val="302703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1968" y="1590869"/>
            <a:ext cx="3084386" cy="5127172"/>
          </a:xfrm>
          <a:prstGeom prst="rect">
            <a:avLst/>
          </a:prstGeom>
        </p:spPr>
        <p:txBody>
          <a:bodyPr>
            <a:normAutofit fontScale="62500" lnSpcReduction="20000"/>
          </a:bodyPr>
          <a:lstStyle/>
          <a:p>
            <a:pPr algn="l">
              <a:buNone/>
            </a:pPr>
            <a:r>
              <a:rPr lang="en-US" sz="2900" b="1" dirty="0">
                <a:solidFill>
                  <a:srgbClr val="0070C0"/>
                </a:solidFill>
                <a:latin typeface="Calibri" panose="020F0502020204030204" pitchFamily="34" charset="0"/>
                <a:ea typeface="Verdana" pitchFamily="34" charset="0"/>
                <a:cs typeface="Verdana" pitchFamily="34" charset="0"/>
              </a:rPr>
              <a:t>Non-Person </a:t>
            </a:r>
            <a:r>
              <a:rPr lang="en-US" sz="2900" b="1" dirty="0" smtClean="0">
                <a:solidFill>
                  <a:srgbClr val="0070C0"/>
                </a:solidFill>
                <a:latin typeface="Calibri" panose="020F0502020204030204" pitchFamily="34" charset="0"/>
                <a:ea typeface="Verdana" pitchFamily="34" charset="0"/>
                <a:cs typeface="Verdana" pitchFamily="34" charset="0"/>
              </a:rPr>
              <a:t>Search (SOACOMP) </a:t>
            </a:r>
            <a:endParaRPr lang="en-US" sz="2900" b="1" dirty="0">
              <a:solidFill>
                <a:srgbClr val="0070C0"/>
              </a:solidFill>
              <a:latin typeface="Calibri" panose="020F0502020204030204" pitchFamily="34" charset="0"/>
              <a:ea typeface="Verdana" pitchFamily="34" charset="0"/>
              <a:cs typeface="Verdana" pitchFamily="34" charset="0"/>
            </a:endParaRP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Enter ID (Vendors) if known </a:t>
            </a:r>
          </a:p>
          <a:p>
            <a:pPr algn="l">
              <a:buNone/>
            </a:pPr>
            <a:r>
              <a:rPr lang="en-US" sz="2900" b="1" dirty="0" smtClean="0">
                <a:solidFill>
                  <a:srgbClr val="C1131E"/>
                </a:solidFill>
                <a:latin typeface="Calibri" panose="020F0502020204030204" pitchFamily="34" charset="0"/>
                <a:ea typeface="Verdana" pitchFamily="34" charset="0"/>
                <a:cs typeface="Verdana" pitchFamily="34" charset="0"/>
              </a:rPr>
              <a:t>OR </a:t>
            </a: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Click the Search icon next to the ID field. </a:t>
            </a: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Select Non-Person Search from the Options List. </a:t>
            </a: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Enter Name </a:t>
            </a: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Click the Execute Query icon or F8. </a:t>
            </a:r>
          </a:p>
          <a:p>
            <a:pPr algn="l"/>
            <a:endParaRPr lang="en-US" dirty="0" smtClean="0">
              <a:latin typeface="Calibri" panose="020F0502020204030204" pitchFamily="34" charset="0"/>
              <a:ea typeface="Verdana" pitchFamily="34" charset="0"/>
              <a:cs typeface="Verdana" pitchFamily="34" charset="0"/>
            </a:endParaRPr>
          </a:p>
          <a:p>
            <a:pPr algn="l">
              <a:buNone/>
            </a:pPr>
            <a:r>
              <a:rPr lang="en-US" b="1" dirty="0" smtClean="0">
                <a:solidFill>
                  <a:srgbClr val="0070C0"/>
                </a:solidFill>
                <a:latin typeface="Calibri" panose="020F0502020204030204" pitchFamily="34" charset="0"/>
                <a:ea typeface="Verdana" pitchFamily="34" charset="0"/>
                <a:cs typeface="Verdana" pitchFamily="34" charset="0"/>
              </a:rPr>
              <a:t>Example: </a:t>
            </a:r>
          </a:p>
          <a:p>
            <a:pPr marL="457200" indent="-457200" algn="l">
              <a:buFont typeface="Wingdings" panose="05000000000000000000" pitchFamily="2" charset="2"/>
              <a:buChar char="Ø"/>
            </a:pPr>
            <a:r>
              <a:rPr lang="en-US" sz="2900" dirty="0" smtClean="0">
                <a:latin typeface="Calibri" panose="020F0502020204030204" pitchFamily="34" charset="0"/>
                <a:ea typeface="Verdana" pitchFamily="34" charset="0"/>
                <a:cs typeface="Verdana" pitchFamily="34" charset="0"/>
              </a:rPr>
              <a:t>Enter %</a:t>
            </a:r>
            <a:r>
              <a:rPr lang="en-US" sz="2900" dirty="0" err="1" smtClean="0">
                <a:latin typeface="Calibri" panose="020F0502020204030204" pitchFamily="34" charset="0"/>
                <a:ea typeface="Verdana" pitchFamily="34" charset="0"/>
                <a:cs typeface="Verdana" pitchFamily="34" charset="0"/>
              </a:rPr>
              <a:t>colonial%office%equipment</a:t>
            </a:r>
            <a:r>
              <a:rPr lang="en-US" sz="2900" dirty="0" smtClean="0">
                <a:latin typeface="Calibri" panose="020F0502020204030204" pitchFamily="34" charset="0"/>
                <a:ea typeface="Verdana" pitchFamily="34" charset="0"/>
                <a:cs typeface="Verdana" pitchFamily="34" charset="0"/>
              </a:rPr>
              <a:t>% to find any companies with these three words, in this order, in the name. </a:t>
            </a:r>
          </a:p>
          <a:p>
            <a:endParaRPr lang="en-US" dirty="0">
              <a:latin typeface="Calibri" panose="020F0502020204030204"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4277444" y="1539552"/>
            <a:ext cx="4571670" cy="3004749"/>
          </a:xfrm>
          <a:prstGeom prst="rect">
            <a:avLst/>
          </a:prstGeom>
          <a:noFill/>
          <a:ln w="12700">
            <a:solidFill>
              <a:schemeClr val="accent6">
                <a:lumMod val="50000"/>
              </a:schemeClr>
            </a:solid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3508309" y="3737244"/>
            <a:ext cx="3982033" cy="2761236"/>
          </a:xfrm>
          <a:prstGeom prst="rect">
            <a:avLst/>
          </a:prstGeom>
          <a:noFill/>
          <a:ln w="9525">
            <a:solidFill>
              <a:schemeClr val="tx1"/>
            </a:solidFill>
            <a:miter lim="800000"/>
            <a:headEnd/>
            <a:tailEnd/>
          </a:ln>
        </p:spPr>
      </p:pic>
      <p:cxnSp>
        <p:nvCxnSpPr>
          <p:cNvPr id="7" name="Straight Arrow Connector 6"/>
          <p:cNvCxnSpPr/>
          <p:nvPr/>
        </p:nvCxnSpPr>
        <p:spPr>
          <a:xfrm flipV="1">
            <a:off x="3124200" y="2211356"/>
            <a:ext cx="1783702" cy="70235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V="1">
            <a:off x="3124200" y="2913711"/>
            <a:ext cx="2661440" cy="5152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Title 1"/>
          <p:cNvSpPr>
            <a:spLocks noGrp="1"/>
          </p:cNvSpPr>
          <p:nvPr>
            <p:ph type="title"/>
          </p:nvPr>
        </p:nvSpPr>
        <p:spPr>
          <a:xfrm>
            <a:off x="1295400" y="303553"/>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Tree>
    <p:extLst>
      <p:ext uri="{BB962C8B-B14F-4D97-AF65-F5344CB8AC3E}">
        <p14:creationId xmlns:p14="http://schemas.microsoft.com/office/powerpoint/2010/main" val="258048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7281" y="1581539"/>
            <a:ext cx="3545633" cy="5033865"/>
          </a:xfrm>
          <a:prstGeom prst="rect">
            <a:avLst/>
          </a:prstGeom>
        </p:spPr>
        <p:txBody>
          <a:bodyPr>
            <a:normAutofit/>
          </a:bodyPr>
          <a:lstStyle/>
          <a:p>
            <a:pPr marL="0" indent="1588" algn="l">
              <a:buNone/>
            </a:pPr>
            <a:r>
              <a:rPr lang="en-US" sz="1900" b="1" dirty="0">
                <a:solidFill>
                  <a:srgbClr val="0070C0"/>
                </a:solidFill>
                <a:latin typeface="Calibri" panose="020F0502020204030204" pitchFamily="34" charset="0"/>
                <a:ea typeface="Verdana" pitchFamily="34" charset="0"/>
                <a:cs typeface="Verdana" pitchFamily="34" charset="0"/>
              </a:rPr>
              <a:t>Alternate ID Search (GUIALTI) </a:t>
            </a:r>
          </a:p>
          <a:p>
            <a:pPr marL="457200" indent="-457200" algn="l">
              <a:buFont typeface="Wingdings" panose="05000000000000000000" pitchFamily="2" charset="2"/>
              <a:buChar char="Ø"/>
            </a:pPr>
            <a:r>
              <a:rPr lang="en-US" sz="2000" dirty="0" smtClean="0">
                <a:latin typeface="Calibri" panose="020F0502020204030204" pitchFamily="34" charset="0"/>
                <a:ea typeface="Verdana" pitchFamily="34" charset="0"/>
                <a:cs typeface="Verdana" pitchFamily="34" charset="0"/>
              </a:rPr>
              <a:t>Click the Search icon next to the ID field. </a:t>
            </a:r>
          </a:p>
          <a:p>
            <a:pPr marL="457200" indent="-457200" algn="l">
              <a:buFont typeface="Wingdings" panose="05000000000000000000" pitchFamily="2" charset="2"/>
              <a:buChar char="Ø"/>
            </a:pPr>
            <a:r>
              <a:rPr lang="en-US" sz="2000" dirty="0" smtClean="0">
                <a:latin typeface="Calibri" panose="020F0502020204030204" pitchFamily="34" charset="0"/>
                <a:ea typeface="Verdana" pitchFamily="34" charset="0"/>
                <a:cs typeface="Verdana" pitchFamily="34" charset="0"/>
              </a:rPr>
              <a:t>Select Alternate ID Search from the Options List. </a:t>
            </a:r>
          </a:p>
          <a:p>
            <a:pPr marL="457200" indent="-457200" algn="l">
              <a:buFont typeface="Wingdings" panose="05000000000000000000" pitchFamily="2" charset="2"/>
              <a:buChar char="Ø"/>
            </a:pPr>
            <a:r>
              <a:rPr lang="en-US" sz="2000" dirty="0" smtClean="0">
                <a:latin typeface="Calibri" panose="020F0502020204030204" pitchFamily="34" charset="0"/>
                <a:ea typeface="Verdana" pitchFamily="34" charset="0"/>
                <a:cs typeface="Verdana" pitchFamily="34" charset="0"/>
              </a:rPr>
              <a:t>Enter SSN/TIN number. </a:t>
            </a:r>
          </a:p>
          <a:p>
            <a:pPr marL="457200" indent="-457200" algn="l">
              <a:buFont typeface="Wingdings" panose="05000000000000000000" pitchFamily="2" charset="2"/>
              <a:buChar char="Ø"/>
            </a:pPr>
            <a:r>
              <a:rPr lang="en-US" sz="2000" dirty="0" smtClean="0">
                <a:latin typeface="Calibri" panose="020F0502020204030204" pitchFamily="34" charset="0"/>
                <a:ea typeface="Verdana" pitchFamily="34" charset="0"/>
                <a:cs typeface="Verdana" pitchFamily="34" charset="0"/>
              </a:rPr>
              <a:t>Click the Execute Query icon or F8. </a:t>
            </a:r>
          </a:p>
          <a:p>
            <a:pPr marL="457200" indent="-457200" algn="l">
              <a:buFont typeface="Wingdings" panose="05000000000000000000" pitchFamily="2" charset="2"/>
              <a:buChar char="Ø"/>
            </a:pPr>
            <a:r>
              <a:rPr lang="en-US" sz="2000" dirty="0">
                <a:latin typeface="Calibri" panose="020F0502020204030204" pitchFamily="34" charset="0"/>
                <a:ea typeface="Verdana" pitchFamily="34" charset="0"/>
                <a:cs typeface="Verdana" pitchFamily="34" charset="0"/>
              </a:rPr>
              <a:t>Difference in this search and SOAIDEN (Person Search) is that </a:t>
            </a:r>
            <a:r>
              <a:rPr lang="en-US" sz="2000" dirty="0" smtClean="0">
                <a:latin typeface="Calibri" panose="020F0502020204030204" pitchFamily="34" charset="0"/>
                <a:ea typeface="Verdana" pitchFamily="34" charset="0"/>
                <a:cs typeface="Verdana" pitchFamily="34" charset="0"/>
              </a:rPr>
              <a:t>you can </a:t>
            </a:r>
            <a:r>
              <a:rPr lang="en-US" sz="2000" dirty="0">
                <a:latin typeface="Calibri" panose="020F0502020204030204" pitchFamily="34" charset="0"/>
                <a:ea typeface="Verdana" pitchFamily="34" charset="0"/>
                <a:cs typeface="Verdana" pitchFamily="34" charset="0"/>
              </a:rPr>
              <a:t>search on DOB. DOB must be entered </a:t>
            </a:r>
            <a:r>
              <a:rPr lang="en-US" sz="2000" dirty="0" smtClean="0">
                <a:latin typeface="Calibri" panose="020F0502020204030204" pitchFamily="34" charset="0"/>
                <a:ea typeface="Verdana" pitchFamily="34" charset="0"/>
                <a:cs typeface="Verdana" pitchFamily="34" charset="0"/>
              </a:rPr>
              <a:t>in this format: DD-MON-YYYY</a:t>
            </a:r>
            <a:r>
              <a:rPr lang="en-US" sz="2000" dirty="0">
                <a:latin typeface="Calibri" panose="020F0502020204030204" pitchFamily="34" charset="0"/>
                <a:ea typeface="Verdana" pitchFamily="34" charset="0"/>
                <a:cs typeface="Verdana" pitchFamily="34" charset="0"/>
              </a:rPr>
              <a:t>.</a:t>
            </a:r>
          </a:p>
          <a:p>
            <a:pPr>
              <a:buNone/>
            </a:pP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4310744" y="1551580"/>
            <a:ext cx="4711958" cy="3096954"/>
          </a:xfrm>
          <a:prstGeom prst="rect">
            <a:avLst/>
          </a:prstGeom>
          <a:noFill/>
          <a:ln w="9525">
            <a:noFill/>
            <a:miter lim="800000"/>
            <a:headEnd/>
            <a:tailEnd/>
          </a:ln>
        </p:spPr>
      </p:pic>
      <p:cxnSp>
        <p:nvCxnSpPr>
          <p:cNvPr id="7" name="Straight Arrow Connector 6"/>
          <p:cNvCxnSpPr/>
          <p:nvPr/>
        </p:nvCxnSpPr>
        <p:spPr>
          <a:xfrm flipV="1">
            <a:off x="1950097" y="2141060"/>
            <a:ext cx="3017489" cy="2973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a:off x="2971800" y="3048000"/>
            <a:ext cx="2878742" cy="5205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831" y="4061190"/>
            <a:ext cx="4022856" cy="274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29496" y="5133818"/>
            <a:ext cx="2659224" cy="1292662"/>
          </a:xfrm>
          <a:prstGeom prst="rect">
            <a:avLst/>
          </a:prstGeom>
          <a:ln>
            <a:solidFill>
              <a:srgbClr val="C1131E"/>
            </a:solidFill>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r>
              <a:rPr lang="en-US" sz="1300" b="1" dirty="0" smtClean="0">
                <a:solidFill>
                  <a:srgbClr val="C1131E"/>
                </a:solidFill>
                <a:latin typeface="Verdana" pitchFamily="34" charset="0"/>
                <a:ea typeface="Verdana" pitchFamily="34" charset="0"/>
                <a:cs typeface="Verdana" pitchFamily="34" charset="0"/>
              </a:rPr>
              <a:t>You can only search on SSN/TIN if you have access to that field. You will be able to open the form even if you don’t have access to SSN/TIN. </a:t>
            </a:r>
            <a:endParaRPr lang="en-US" sz="1300" dirty="0">
              <a:solidFill>
                <a:srgbClr val="C1131E"/>
              </a:solidFill>
              <a:latin typeface="Verdana" pitchFamily="34" charset="0"/>
              <a:ea typeface="Verdana" pitchFamily="34" charset="0"/>
              <a:cs typeface="Verdana" pitchFamily="34" charset="0"/>
            </a:endParaRPr>
          </a:p>
        </p:txBody>
      </p:sp>
      <p:sp>
        <p:nvSpPr>
          <p:cNvPr id="11" name="Title 1"/>
          <p:cNvSpPr>
            <a:spLocks noGrp="1"/>
          </p:cNvSpPr>
          <p:nvPr>
            <p:ph type="title"/>
          </p:nvPr>
        </p:nvSpPr>
        <p:spPr>
          <a:xfrm>
            <a:off x="1295400" y="252480"/>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r>
              <a:rPr lang="en-US" sz="1800" cap="all" dirty="0" smtClean="0">
                <a:solidFill>
                  <a:schemeClr val="bg1">
                    <a:lumMod val="75000"/>
                    <a:lumOff val="25000"/>
                  </a:schemeClr>
                </a:solidFill>
                <a:effectLst/>
                <a:cs typeface="Tunga" pitchFamily="2"/>
              </a:rPr>
              <a:t>…… </a:t>
            </a:r>
            <a:endParaRPr lang="en-US" sz="1800" cap="all" dirty="0">
              <a:solidFill>
                <a:schemeClr val="bg1">
                  <a:lumMod val="75000"/>
                  <a:lumOff val="25000"/>
                </a:schemeClr>
              </a:solidFill>
              <a:effectLst/>
              <a:cs typeface="Tunga" pitchFamily="2"/>
            </a:endParaRPr>
          </a:p>
        </p:txBody>
      </p:sp>
    </p:spTree>
    <p:extLst>
      <p:ext uri="{BB962C8B-B14F-4D97-AF65-F5344CB8AC3E}">
        <p14:creationId xmlns:p14="http://schemas.microsoft.com/office/powerpoint/2010/main" val="272862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49289" y="1590869"/>
            <a:ext cx="2939143" cy="5127172"/>
          </a:xfrm>
          <a:prstGeom prst="rect">
            <a:avLst/>
          </a:prstGeom>
        </p:spPr>
        <p:txBody>
          <a:bodyPr>
            <a:normAutofit fontScale="40000" lnSpcReduction="20000"/>
          </a:bodyPr>
          <a:lstStyle/>
          <a:p>
            <a:pPr marL="0" indent="1588" algn="l">
              <a:buNone/>
            </a:pPr>
            <a:r>
              <a:rPr lang="en-US" sz="4000" b="1" dirty="0">
                <a:solidFill>
                  <a:srgbClr val="0070C0"/>
                </a:solidFill>
                <a:latin typeface="Calibri" panose="020F0502020204030204" pitchFamily="34" charset="0"/>
                <a:ea typeface="Verdana" pitchFamily="34" charset="0"/>
                <a:cs typeface="Verdana" pitchFamily="34" charset="0"/>
              </a:rPr>
              <a:t>ID and Name Extended Search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Enter name (including wildcards) directly into the Name field.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Must be in Last Name, First Name format.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Press the Enter key.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If only one match, ID number is populated.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If more than one match is found, the ID and Name Extended Search box displays.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Click drop down arrow to view results. Double click the name to return it to the Name field. </a:t>
            </a:r>
          </a:p>
          <a:p>
            <a:pPr marL="457200" lvl="1" indent="-457200" algn="l">
              <a:buFont typeface="Wingdings" panose="05000000000000000000" pitchFamily="2" charset="2"/>
              <a:buChar char="Ø"/>
            </a:pPr>
            <a:r>
              <a:rPr lang="en-US" sz="3500" spc="30" dirty="0">
                <a:solidFill>
                  <a:schemeClr val="tx1"/>
                </a:solidFill>
                <a:latin typeface="Calibri" panose="020F0502020204030204" pitchFamily="34" charset="0"/>
                <a:ea typeface="Verdana" pitchFamily="34" charset="0"/>
                <a:cs typeface="Verdana" pitchFamily="34" charset="0"/>
              </a:rPr>
              <a:t>Number of matches found. </a:t>
            </a:r>
          </a:p>
          <a:p>
            <a:pPr marL="457200" indent="-457200" algn="l">
              <a:buFont typeface="Wingdings" panose="05000000000000000000" pitchFamily="2" charset="2"/>
              <a:buChar char="Ø"/>
            </a:pPr>
            <a:r>
              <a:rPr lang="en-US" sz="3500" dirty="0" smtClean="0">
                <a:latin typeface="Calibri" panose="020F0502020204030204" pitchFamily="34" charset="0"/>
                <a:ea typeface="Verdana" pitchFamily="34" charset="0"/>
                <a:cs typeface="Verdana" pitchFamily="34" charset="0"/>
              </a:rPr>
              <a:t>Narrow the search by entering additional criteria such as: City, State, Birth Date and Gender. Use the </a:t>
            </a:r>
            <a:r>
              <a:rPr lang="en-US" sz="3500" b="1" dirty="0" smtClean="0">
                <a:latin typeface="Calibri" panose="020F0502020204030204" pitchFamily="34" charset="0"/>
                <a:ea typeface="Verdana" pitchFamily="34" charset="0"/>
                <a:cs typeface="Verdana" pitchFamily="34" charset="0"/>
              </a:rPr>
              <a:t>Reduce Search icon to rerun the search. </a:t>
            </a:r>
          </a:p>
          <a:p>
            <a:pPr algn="l"/>
            <a:endParaRPr lang="en-US" dirty="0">
              <a:latin typeface="Calibri" panose="020F0502020204030204"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3104639" y="1726163"/>
            <a:ext cx="6012122" cy="1222309"/>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3147634" y="3247052"/>
            <a:ext cx="5880025" cy="2892101"/>
          </a:xfrm>
          <a:prstGeom prst="rect">
            <a:avLst/>
          </a:prstGeom>
          <a:noFill/>
          <a:ln w="9525">
            <a:noFill/>
            <a:miter lim="800000"/>
            <a:headEnd/>
            <a:tailEnd/>
          </a:ln>
        </p:spPr>
      </p:pic>
      <p:cxnSp>
        <p:nvCxnSpPr>
          <p:cNvPr id="7" name="Straight Arrow Connector 6"/>
          <p:cNvCxnSpPr/>
          <p:nvPr/>
        </p:nvCxnSpPr>
        <p:spPr>
          <a:xfrm flipV="1">
            <a:off x="1828800" y="2080727"/>
            <a:ext cx="2164702" cy="20527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V="1">
            <a:off x="2819400" y="3638938"/>
            <a:ext cx="3702781" cy="55206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flipV="1">
            <a:off x="2743200" y="3592287"/>
            <a:ext cx="5952931" cy="105591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flipV="1">
            <a:off x="2819400" y="4562669"/>
            <a:ext cx="5871450" cy="92373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Title 1"/>
          <p:cNvSpPr>
            <a:spLocks noGrp="1"/>
          </p:cNvSpPr>
          <p:nvPr>
            <p:ph type="title"/>
          </p:nvPr>
        </p:nvSpPr>
        <p:spPr>
          <a:xfrm>
            <a:off x="1295400" y="328157"/>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Tree>
    <p:extLst>
      <p:ext uri="{BB962C8B-B14F-4D97-AF65-F5344CB8AC3E}">
        <p14:creationId xmlns:p14="http://schemas.microsoft.com/office/powerpoint/2010/main" val="191472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316736" y="228600"/>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
        <p:nvSpPr>
          <p:cNvPr id="2" name="Content Placeholder 1"/>
          <p:cNvSpPr>
            <a:spLocks noGrp="1"/>
          </p:cNvSpPr>
          <p:nvPr>
            <p:ph sz="quarter" idx="4294967295"/>
          </p:nvPr>
        </p:nvSpPr>
        <p:spPr>
          <a:xfrm>
            <a:off x="457200" y="1600200"/>
            <a:ext cx="8229600" cy="4495800"/>
          </a:xfrm>
          <a:prstGeom prst="rect">
            <a:avLst/>
          </a:prstGeom>
        </p:spPr>
        <p:txBody>
          <a:bodyPr/>
          <a:lstStyle/>
          <a:p>
            <a:pPr marL="109728" indent="0" algn="l">
              <a:buNone/>
            </a:pPr>
            <a:r>
              <a:rPr lang="en-US" b="1" dirty="0" smtClean="0">
                <a:solidFill>
                  <a:srgbClr val="0070C0"/>
                </a:solidFill>
                <a:latin typeface="Calibri" panose="020F0502020204030204" pitchFamily="34" charset="0"/>
                <a:ea typeface="Verdana" pitchFamily="34" charset="0"/>
                <a:cs typeface="Verdana" pitchFamily="34" charset="0"/>
              </a:rPr>
              <a:t>General Search (GUISRCH)</a:t>
            </a:r>
            <a:endParaRPr lang="en-US" b="1" dirty="0">
              <a:solidFill>
                <a:srgbClr val="0070C0"/>
              </a:solidFill>
              <a:latin typeface="Calibri" panose="020F0502020204030204" pitchFamily="34" charset="0"/>
              <a:ea typeface="Verdana" pitchFamily="34" charset="0"/>
              <a:cs typeface="Verdana" pitchFamily="34" charset="0"/>
            </a:endParaRPr>
          </a:p>
          <a:p>
            <a:pPr marL="342900" indent="-342900" algn="l">
              <a:buFont typeface="Wingdings" panose="05000000000000000000" pitchFamily="2" charset="2"/>
              <a:buChar char="Ø"/>
            </a:pPr>
            <a:r>
              <a:rPr lang="en-US" dirty="0" smtClean="0">
                <a:latin typeface="Calibri" panose="020F0502020204030204" pitchFamily="34" charset="0"/>
              </a:rPr>
              <a:t>This search was new </a:t>
            </a:r>
            <a:r>
              <a:rPr lang="en-US" dirty="0">
                <a:latin typeface="Calibri" panose="020F0502020204030204" pitchFamily="34" charset="0"/>
              </a:rPr>
              <a:t>in Banner </a:t>
            </a:r>
            <a:r>
              <a:rPr lang="en-US" dirty="0" smtClean="0">
                <a:latin typeface="Calibri" panose="020F0502020204030204" pitchFamily="34" charset="0"/>
              </a:rPr>
              <a:t>8.4 release.</a:t>
            </a:r>
            <a:endParaRPr lang="en-US" dirty="0">
              <a:latin typeface="Calibri" panose="020F0502020204030204" pitchFamily="34" charset="0"/>
            </a:endParaRPr>
          </a:p>
          <a:p>
            <a:pPr marL="342900" indent="-342900" algn="l">
              <a:buFont typeface="Wingdings" panose="05000000000000000000" pitchFamily="2" charset="2"/>
              <a:buChar char="Ø"/>
            </a:pPr>
            <a:r>
              <a:rPr lang="en-US" dirty="0" smtClean="0">
                <a:latin typeface="Calibri" panose="020F0502020204030204" pitchFamily="34" charset="0"/>
              </a:rPr>
              <a:t>Can search by: Additional ID, E-mail, Country Code, Area </a:t>
            </a:r>
            <a:r>
              <a:rPr lang="en-US" dirty="0">
                <a:latin typeface="Calibri" panose="020F0502020204030204" pitchFamily="34" charset="0"/>
              </a:rPr>
              <a:t>Code and Phone Number</a:t>
            </a:r>
          </a:p>
          <a:p>
            <a:pPr algn="l"/>
            <a:endParaRPr lang="en-US" dirty="0">
              <a:latin typeface="Calibri" panose="020F0502020204030204" pitchFamily="34" charset="0"/>
            </a:endParaRPr>
          </a:p>
        </p:txBody>
      </p:sp>
      <p:pic>
        <p:nvPicPr>
          <p:cNvPr id="14" name="Content Placeholder 3"/>
          <p:cNvPicPr>
            <a:picLocks noChangeAspect="1"/>
          </p:cNvPicPr>
          <p:nvPr/>
        </p:nvPicPr>
        <p:blipFill>
          <a:blip r:embed="rId3"/>
          <a:stretch>
            <a:fillRect/>
          </a:stretch>
        </p:blipFill>
        <p:spPr>
          <a:xfrm>
            <a:off x="457200" y="3620713"/>
            <a:ext cx="8229600" cy="2674421"/>
          </a:xfrm>
          <a:prstGeom prst="rect">
            <a:avLst/>
          </a:prstGeom>
        </p:spPr>
      </p:pic>
    </p:spTree>
    <p:extLst>
      <p:ext uri="{BB962C8B-B14F-4D97-AF65-F5344CB8AC3E}">
        <p14:creationId xmlns:p14="http://schemas.microsoft.com/office/powerpoint/2010/main" val="296397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292459" y="304800"/>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INB SEARCHES</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
        <p:nvSpPr>
          <p:cNvPr id="2" name="Content Placeholder 1"/>
          <p:cNvSpPr>
            <a:spLocks noGrp="1"/>
          </p:cNvSpPr>
          <p:nvPr>
            <p:ph sz="quarter" idx="4294967295"/>
          </p:nvPr>
        </p:nvSpPr>
        <p:spPr>
          <a:xfrm>
            <a:off x="432923" y="1559578"/>
            <a:ext cx="8229600" cy="4075176"/>
          </a:xfrm>
          <a:prstGeom prst="rect">
            <a:avLst/>
          </a:prstGeom>
        </p:spPr>
        <p:txBody>
          <a:bodyPr/>
          <a:lstStyle/>
          <a:p>
            <a:pPr marL="109728" indent="0" algn="l">
              <a:buNone/>
            </a:pPr>
            <a:r>
              <a:rPr lang="en-US" b="1" dirty="0" smtClean="0">
                <a:solidFill>
                  <a:srgbClr val="0070C0"/>
                </a:solidFill>
                <a:latin typeface="Calibri" panose="020F0502020204030204" pitchFamily="34" charset="0"/>
                <a:ea typeface="Verdana" pitchFamily="34" charset="0"/>
                <a:cs typeface="Verdana" pitchFamily="34" charset="0"/>
              </a:rPr>
              <a:t>Person Search Detail (SOAIDNS)</a:t>
            </a:r>
            <a:endParaRPr lang="en-US" b="1" dirty="0">
              <a:solidFill>
                <a:srgbClr val="0070C0"/>
              </a:solidFill>
              <a:latin typeface="Calibri" panose="020F0502020204030204" pitchFamily="34" charset="0"/>
              <a:ea typeface="Verdana" pitchFamily="34" charset="0"/>
              <a:cs typeface="Verdana" pitchFamily="34" charset="0"/>
            </a:endParaRPr>
          </a:p>
          <a:p>
            <a:pPr algn="l"/>
            <a:r>
              <a:rPr lang="en-US" sz="2400" dirty="0">
                <a:latin typeface="Calibri" panose="020F0502020204030204" pitchFamily="34" charset="0"/>
              </a:rPr>
              <a:t>Can search by Student Name, DOB, </a:t>
            </a:r>
            <a:r>
              <a:rPr lang="en-US" sz="2400" dirty="0" smtClean="0">
                <a:latin typeface="Calibri" panose="020F0502020204030204" pitchFamily="34" charset="0"/>
              </a:rPr>
              <a:t>Gender, Address Details, General Learner, Registration Terms, Curriculum</a:t>
            </a:r>
            <a:endParaRPr lang="en-US" sz="2400" dirty="0">
              <a:latin typeface="Calibri" panose="020F0502020204030204" pitchFamily="34" charset="0"/>
            </a:endParaRPr>
          </a:p>
          <a:p>
            <a:pPr algn="l"/>
            <a:endParaRPr lang="en-US" dirty="0">
              <a:latin typeface="Calibri" panose="020F0502020204030204" pitchFamily="34" charset="0"/>
            </a:endParaRPr>
          </a:p>
        </p:txBody>
      </p:sp>
      <p:pic>
        <p:nvPicPr>
          <p:cNvPr id="5" name="Content Placeholder 3"/>
          <p:cNvPicPr>
            <a:picLocks noChangeAspect="1"/>
          </p:cNvPicPr>
          <p:nvPr/>
        </p:nvPicPr>
        <p:blipFill>
          <a:blip r:embed="rId3"/>
          <a:stretch>
            <a:fillRect/>
          </a:stretch>
        </p:blipFill>
        <p:spPr>
          <a:xfrm>
            <a:off x="1430772" y="2895600"/>
            <a:ext cx="6233902" cy="3749227"/>
          </a:xfrm>
          <a:prstGeom prst="rect">
            <a:avLst/>
          </a:prstGeom>
        </p:spPr>
      </p:pic>
    </p:spTree>
    <p:extLst>
      <p:ext uri="{BB962C8B-B14F-4D97-AF65-F5344CB8AC3E}">
        <p14:creationId xmlns:p14="http://schemas.microsoft.com/office/powerpoint/2010/main" val="346657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solidFill>
                  <a:srgbClr val="0070C0"/>
                </a:solidFill>
              </a:rPr>
              <a:t>Session Rules of Etiquette</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020824"/>
            <a:ext cx="8229600" cy="4075176"/>
          </a:xfrm>
          <a:prstGeom prst="rect">
            <a:avLst/>
          </a:prstGeom>
        </p:spPr>
        <p:txBody>
          <a:bodyPr>
            <a:normAutofit fontScale="70000" lnSpcReduction="20000"/>
          </a:bodyPr>
          <a:lstStyle/>
          <a:p>
            <a:endParaRPr lang="en-US" dirty="0" smtClean="0"/>
          </a:p>
          <a:p>
            <a:pPr algn="l">
              <a:buNone/>
            </a:pPr>
            <a:r>
              <a:rPr lang="en-US" b="1" dirty="0" smtClean="0">
                <a:latin typeface="Calibri" panose="020F0502020204030204" pitchFamily="34" charset="0"/>
              </a:rPr>
              <a:t>What is a </a:t>
            </a:r>
            <a:r>
              <a:rPr lang="en-US" b="1" dirty="0" err="1" smtClean="0">
                <a:latin typeface="Calibri" panose="020F0502020204030204" pitchFamily="34" charset="0"/>
              </a:rPr>
              <a:t>QuickFlow</a:t>
            </a:r>
            <a:r>
              <a:rPr lang="en-US" b="1" dirty="0" smtClean="0">
                <a:latin typeface="Calibri" panose="020F0502020204030204" pitchFamily="34" charset="0"/>
              </a:rPr>
              <a:t>? </a:t>
            </a:r>
          </a:p>
          <a:p>
            <a:pPr marL="914400" indent="-912813" algn="l">
              <a:buNone/>
            </a:pPr>
            <a:r>
              <a:rPr lang="en-US" dirty="0" smtClean="0">
                <a:latin typeface="Calibri" panose="020F0502020204030204" pitchFamily="34" charset="0"/>
              </a:rPr>
              <a:t>	A </a:t>
            </a:r>
            <a:r>
              <a:rPr lang="en-US" dirty="0" err="1" smtClean="0">
                <a:latin typeface="Calibri" panose="020F0502020204030204" pitchFamily="34" charset="0"/>
              </a:rPr>
              <a:t>QuickFlow</a:t>
            </a:r>
            <a:r>
              <a:rPr lang="en-US" dirty="0" smtClean="0">
                <a:latin typeface="Calibri" panose="020F0502020204030204" pitchFamily="34" charset="0"/>
              </a:rPr>
              <a:t> in Banner allows you to access multiple forms in a specific sequence. </a:t>
            </a:r>
          </a:p>
          <a:p>
            <a:pPr algn="l">
              <a:buNone/>
            </a:pPr>
            <a:r>
              <a:rPr lang="en-US" b="1" dirty="0" smtClean="0">
                <a:latin typeface="Calibri" panose="020F0502020204030204" pitchFamily="34" charset="0"/>
              </a:rPr>
              <a:t>When is a </a:t>
            </a:r>
            <a:r>
              <a:rPr lang="en-US" b="1" dirty="0" err="1" smtClean="0">
                <a:latin typeface="Calibri" panose="020F0502020204030204" pitchFamily="34" charset="0"/>
              </a:rPr>
              <a:t>QuickFlow</a:t>
            </a:r>
            <a:r>
              <a:rPr lang="en-US" b="1" dirty="0" smtClean="0">
                <a:latin typeface="Calibri" panose="020F0502020204030204" pitchFamily="34" charset="0"/>
              </a:rPr>
              <a:t> useful? </a:t>
            </a:r>
          </a:p>
          <a:p>
            <a:pPr marL="914400" indent="-914400" algn="l">
              <a:buNone/>
            </a:pPr>
            <a:r>
              <a:rPr lang="en-US" dirty="0" smtClean="0">
                <a:latin typeface="Calibri" panose="020F0502020204030204" pitchFamily="34" charset="0"/>
              </a:rPr>
              <a:t>	A </a:t>
            </a:r>
            <a:r>
              <a:rPr lang="en-US" dirty="0" err="1" smtClean="0">
                <a:latin typeface="Calibri" panose="020F0502020204030204" pitchFamily="34" charset="0"/>
              </a:rPr>
              <a:t>QuickFlow</a:t>
            </a:r>
            <a:r>
              <a:rPr lang="en-US" dirty="0" smtClean="0">
                <a:latin typeface="Calibri" panose="020F0502020204030204" pitchFamily="34" charset="0"/>
              </a:rPr>
              <a:t> is useful when your job function repeatedly requires you to process several forms in a specific order to complete a task. Once a </a:t>
            </a:r>
            <a:r>
              <a:rPr lang="en-US" dirty="0" err="1" smtClean="0">
                <a:latin typeface="Calibri" panose="020F0502020204030204" pitchFamily="34" charset="0"/>
              </a:rPr>
              <a:t>QuickFlow</a:t>
            </a:r>
            <a:r>
              <a:rPr lang="en-US" dirty="0" smtClean="0">
                <a:latin typeface="Calibri" panose="020F0502020204030204" pitchFamily="34" charset="0"/>
              </a:rPr>
              <a:t> is set up, you need only to access the </a:t>
            </a:r>
            <a:r>
              <a:rPr lang="en-US" dirty="0" err="1" smtClean="0">
                <a:latin typeface="Calibri" panose="020F0502020204030204" pitchFamily="34" charset="0"/>
              </a:rPr>
              <a:t>QuickFlow</a:t>
            </a:r>
            <a:r>
              <a:rPr lang="en-US" dirty="0" smtClean="0">
                <a:latin typeface="Calibri" panose="020F0502020204030204" pitchFamily="34" charset="0"/>
              </a:rPr>
              <a:t>, and then all forms in the </a:t>
            </a:r>
            <a:r>
              <a:rPr lang="en-US" dirty="0" err="1" smtClean="0">
                <a:latin typeface="Calibri" panose="020F0502020204030204" pitchFamily="34" charset="0"/>
              </a:rPr>
              <a:t>QuickFlow</a:t>
            </a:r>
            <a:r>
              <a:rPr lang="en-US" dirty="0" smtClean="0">
                <a:latin typeface="Calibri" panose="020F0502020204030204" pitchFamily="34" charset="0"/>
              </a:rPr>
              <a:t> will open in the order specified in setup. </a:t>
            </a:r>
          </a:p>
          <a:p>
            <a:pPr algn="l">
              <a:buNone/>
            </a:pPr>
            <a:r>
              <a:rPr lang="en-US" b="1" dirty="0" smtClean="0">
                <a:latin typeface="Calibri" panose="020F0502020204030204" pitchFamily="34" charset="0"/>
              </a:rPr>
              <a:t>What are the forms used in setting up or using </a:t>
            </a:r>
            <a:r>
              <a:rPr lang="en-US" b="1" dirty="0" err="1" smtClean="0">
                <a:latin typeface="Calibri" panose="020F0502020204030204" pitchFamily="34" charset="0"/>
              </a:rPr>
              <a:t>QuickFlows</a:t>
            </a:r>
            <a:r>
              <a:rPr lang="en-US" b="1" dirty="0" smtClean="0">
                <a:latin typeface="Calibri" panose="020F0502020204030204" pitchFamily="34" charset="0"/>
              </a:rPr>
              <a:t>? </a:t>
            </a:r>
          </a:p>
          <a:p>
            <a:pPr algn="l">
              <a:buNone/>
            </a:pPr>
            <a:r>
              <a:rPr lang="en-US" dirty="0" smtClean="0">
                <a:latin typeface="Calibri" panose="020F0502020204030204" pitchFamily="34" charset="0"/>
              </a:rPr>
              <a:t>	</a:t>
            </a:r>
            <a:r>
              <a:rPr lang="en-US" dirty="0" smtClean="0">
                <a:solidFill>
                  <a:srgbClr val="0070C0"/>
                </a:solidFill>
                <a:latin typeface="Calibri" panose="020F0502020204030204" pitchFamily="34" charset="0"/>
              </a:rPr>
              <a:t>GTVQUIK</a:t>
            </a:r>
            <a:r>
              <a:rPr lang="en-US" dirty="0" smtClean="0">
                <a:latin typeface="Calibri" panose="020F0502020204030204" pitchFamily="34" charset="0"/>
              </a:rPr>
              <a:t>—defines the </a:t>
            </a:r>
            <a:r>
              <a:rPr lang="en-US" dirty="0" err="1" smtClean="0">
                <a:latin typeface="Calibri" panose="020F0502020204030204" pitchFamily="34" charset="0"/>
              </a:rPr>
              <a:t>QuickFlow</a:t>
            </a:r>
            <a:r>
              <a:rPr lang="en-US" dirty="0" smtClean="0">
                <a:latin typeface="Calibri" panose="020F0502020204030204" pitchFamily="34" charset="0"/>
              </a:rPr>
              <a:t> code and description </a:t>
            </a:r>
          </a:p>
          <a:p>
            <a:pPr marL="914400" indent="-914400" algn="l">
              <a:buNone/>
            </a:pPr>
            <a:r>
              <a:rPr lang="en-US" dirty="0" smtClean="0">
                <a:latin typeface="Calibri" panose="020F0502020204030204" pitchFamily="34" charset="0"/>
              </a:rPr>
              <a:t>	</a:t>
            </a:r>
            <a:r>
              <a:rPr lang="en-US" dirty="0" smtClean="0">
                <a:solidFill>
                  <a:srgbClr val="0070C0"/>
                </a:solidFill>
                <a:latin typeface="Calibri" panose="020F0502020204030204" pitchFamily="34" charset="0"/>
              </a:rPr>
              <a:t>GUAQUIK</a:t>
            </a:r>
            <a:r>
              <a:rPr lang="en-US" dirty="0" smtClean="0">
                <a:latin typeface="Calibri" panose="020F0502020204030204" pitchFamily="34" charset="0"/>
              </a:rPr>
              <a:t>—defines the forms in the </a:t>
            </a:r>
            <a:r>
              <a:rPr lang="en-US" dirty="0" err="1" smtClean="0">
                <a:latin typeface="Calibri" panose="020F0502020204030204" pitchFamily="34" charset="0"/>
              </a:rPr>
              <a:t>QuickFlow</a:t>
            </a:r>
            <a:r>
              <a:rPr lang="en-US" dirty="0" smtClean="0">
                <a:latin typeface="Calibri" panose="020F0502020204030204" pitchFamily="34" charset="0"/>
              </a:rPr>
              <a:t> and the sequence in which the forms are processed </a:t>
            </a:r>
          </a:p>
          <a:p>
            <a:pPr marL="914400" indent="-914400" algn="l">
              <a:buNone/>
            </a:pPr>
            <a:r>
              <a:rPr lang="en-US" dirty="0" smtClean="0">
                <a:latin typeface="Calibri" panose="020F0502020204030204" pitchFamily="34" charset="0"/>
              </a:rPr>
              <a:t>	</a:t>
            </a:r>
            <a:r>
              <a:rPr lang="en-US" dirty="0" smtClean="0">
                <a:solidFill>
                  <a:srgbClr val="0070C0"/>
                </a:solidFill>
                <a:latin typeface="Calibri" panose="020F0502020204030204" pitchFamily="34" charset="0"/>
              </a:rPr>
              <a:t>GUAQFLW</a:t>
            </a:r>
            <a:r>
              <a:rPr lang="en-US" dirty="0" smtClean="0">
                <a:latin typeface="Calibri" panose="020F0502020204030204" pitchFamily="34" charset="0"/>
              </a:rPr>
              <a:t>—allows you to enter the identifier defined in GUAQUIK to execute the </a:t>
            </a:r>
            <a:r>
              <a:rPr lang="en-US" dirty="0" err="1" smtClean="0">
                <a:latin typeface="Calibri" panose="020F0502020204030204" pitchFamily="34" charset="0"/>
              </a:rPr>
              <a:t>QuickFlow</a:t>
            </a:r>
            <a:r>
              <a:rPr lang="en-US" dirty="0" smtClean="0">
                <a:latin typeface="Calibri" panose="020F0502020204030204" pitchFamily="34" charset="0"/>
              </a:rPr>
              <a:t> </a:t>
            </a:r>
            <a:endParaRPr lang="en-US" dirty="0">
              <a:latin typeface="Calibri" panose="020F0502020204030204" pitchFamily="34" charset="0"/>
            </a:endParaRPr>
          </a:p>
        </p:txBody>
      </p:sp>
      <p:sp>
        <p:nvSpPr>
          <p:cNvPr id="5" name="Title 1"/>
          <p:cNvSpPr>
            <a:spLocks noGrp="1"/>
          </p:cNvSpPr>
          <p:nvPr>
            <p:ph type="title"/>
          </p:nvPr>
        </p:nvSpPr>
        <p:spPr>
          <a:xfrm>
            <a:off x="1448328" y="768865"/>
            <a:ext cx="6505978" cy="817888"/>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Creating and Using </a:t>
            </a:r>
            <a:r>
              <a:rPr lang="en-US" sz="1800" cap="all" dirty="0" err="1">
                <a:solidFill>
                  <a:schemeClr val="bg1">
                    <a:lumMod val="75000"/>
                    <a:lumOff val="25000"/>
                  </a:schemeClr>
                </a:solidFill>
                <a:effectLst/>
                <a:cs typeface="Tunga" pitchFamily="2"/>
              </a:rPr>
              <a:t>QuickFlows</a:t>
            </a:r>
            <a:endParaRPr lang="en-US" sz="1800" cap="all" dirty="0">
              <a:solidFill>
                <a:schemeClr val="bg1">
                  <a:lumMod val="75000"/>
                  <a:lumOff val="25000"/>
                </a:schemeClr>
              </a:solidFill>
              <a:effectLst/>
              <a:cs typeface="Tunga" pitchFamily="2"/>
            </a:endParaRPr>
          </a:p>
        </p:txBody>
      </p:sp>
    </p:spTree>
    <p:extLst>
      <p:ext uri="{BB962C8B-B14F-4D97-AF65-F5344CB8AC3E}">
        <p14:creationId xmlns:p14="http://schemas.microsoft.com/office/powerpoint/2010/main" val="596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67951" y="1707502"/>
            <a:ext cx="8826759" cy="5038531"/>
          </a:xfrm>
          <a:prstGeom prst="rect">
            <a:avLst/>
          </a:prstGeom>
        </p:spPr>
        <p:txBody>
          <a:bodyPr>
            <a:normAutofit fontScale="40000" lnSpcReduction="20000"/>
          </a:bodyPr>
          <a:lstStyle/>
          <a:p>
            <a:endParaRPr lang="en-US" sz="3400" dirty="0" smtClean="0"/>
          </a:p>
          <a:p>
            <a:pPr marL="461963" algn="l">
              <a:buNone/>
            </a:pPr>
            <a:r>
              <a:rPr lang="en-US" sz="3400" b="1" dirty="0">
                <a:latin typeface="Calibri" panose="020F0502020204030204" pitchFamily="34" charset="0"/>
              </a:rPr>
              <a:t>1. 	Determine the following: </a:t>
            </a:r>
          </a:p>
          <a:p>
            <a:pPr marL="1833563" indent="-457200" algn="l">
              <a:buFont typeface="Wingdings" panose="05000000000000000000" pitchFamily="2" charset="2"/>
              <a:buChar char="Ø"/>
            </a:pPr>
            <a:r>
              <a:rPr lang="en-US" sz="3400" dirty="0" smtClean="0">
                <a:latin typeface="Calibri" panose="020F0502020204030204" pitchFamily="34" charset="0"/>
              </a:rPr>
              <a:t>Purpose of </a:t>
            </a:r>
            <a:r>
              <a:rPr lang="en-US" sz="3400" dirty="0" err="1" smtClean="0">
                <a:latin typeface="Calibri" panose="020F0502020204030204" pitchFamily="34" charset="0"/>
              </a:rPr>
              <a:t>QuickFlow</a:t>
            </a:r>
            <a:r>
              <a:rPr lang="en-US" sz="3400" dirty="0" smtClean="0">
                <a:latin typeface="Calibri" panose="020F0502020204030204" pitchFamily="34" charset="0"/>
              </a:rPr>
              <a:t> </a:t>
            </a:r>
          </a:p>
          <a:p>
            <a:pPr marL="1833563" indent="-457200" algn="l">
              <a:buFont typeface="Wingdings" panose="05000000000000000000" pitchFamily="2" charset="2"/>
              <a:buChar char="Ø"/>
            </a:pPr>
            <a:r>
              <a:rPr lang="en-US" sz="3400" dirty="0" smtClean="0">
                <a:latin typeface="Calibri" panose="020F0502020204030204" pitchFamily="34" charset="0"/>
              </a:rPr>
              <a:t>Forms needed in </a:t>
            </a:r>
            <a:r>
              <a:rPr lang="en-US" sz="3400" dirty="0" err="1" smtClean="0">
                <a:latin typeface="Calibri" panose="020F0502020204030204" pitchFamily="34" charset="0"/>
              </a:rPr>
              <a:t>QuickFlow</a:t>
            </a:r>
            <a:r>
              <a:rPr lang="en-US" sz="3400" dirty="0" smtClean="0">
                <a:latin typeface="Calibri" panose="020F0502020204030204" pitchFamily="34" charset="0"/>
              </a:rPr>
              <a:t> </a:t>
            </a:r>
          </a:p>
          <a:p>
            <a:pPr marL="1833563" indent="-457200" algn="l">
              <a:buFont typeface="Wingdings" panose="05000000000000000000" pitchFamily="2" charset="2"/>
              <a:buChar char="Ø"/>
            </a:pPr>
            <a:r>
              <a:rPr lang="en-US" sz="3400" dirty="0" smtClean="0">
                <a:latin typeface="Calibri" panose="020F0502020204030204" pitchFamily="34" charset="0"/>
              </a:rPr>
              <a:t>Order in which the forms should be accessed </a:t>
            </a:r>
          </a:p>
          <a:p>
            <a:pPr marL="461963" algn="l">
              <a:buNone/>
            </a:pPr>
            <a:r>
              <a:rPr lang="en-US" sz="3400" b="1" dirty="0" smtClean="0">
                <a:latin typeface="Calibri" panose="020F0502020204030204" pitchFamily="34" charset="0"/>
              </a:rPr>
              <a:t>2. 	Access the form GTVQUIK. The form will list all active </a:t>
            </a:r>
            <a:r>
              <a:rPr lang="en-US" sz="3400" b="1" dirty="0" err="1" smtClean="0">
                <a:latin typeface="Calibri" panose="020F0502020204030204" pitchFamily="34" charset="0"/>
              </a:rPr>
              <a:t>QuickFlows</a:t>
            </a:r>
            <a:r>
              <a:rPr lang="en-US" sz="3400" b="1" dirty="0" smtClean="0">
                <a:latin typeface="Calibri" panose="020F0502020204030204" pitchFamily="34" charset="0"/>
              </a:rPr>
              <a:t>.</a:t>
            </a:r>
            <a:r>
              <a:rPr lang="en-US" sz="3400" dirty="0" smtClean="0">
                <a:solidFill>
                  <a:srgbClr val="C00000"/>
                </a:solidFill>
                <a:latin typeface="Calibri" panose="020F0502020204030204" pitchFamily="34" charset="0"/>
              </a:rPr>
              <a:t> </a:t>
            </a:r>
          </a:p>
          <a:p>
            <a:pPr marL="1833563" indent="-457200" algn="l">
              <a:buFont typeface="Wingdings" panose="05000000000000000000" pitchFamily="2" charset="2"/>
              <a:buChar char="Ø"/>
            </a:pPr>
            <a:r>
              <a:rPr lang="en-US" sz="3400" dirty="0">
                <a:latin typeface="Calibri" panose="020F0502020204030204" pitchFamily="34" charset="0"/>
              </a:rPr>
              <a:t>Click the Insert Record toolbar button. </a:t>
            </a:r>
          </a:p>
          <a:p>
            <a:pPr marL="1833563" indent="-457200" algn="l">
              <a:buFont typeface="Wingdings" panose="05000000000000000000" pitchFamily="2" charset="2"/>
              <a:buChar char="Ø"/>
            </a:pPr>
            <a:r>
              <a:rPr lang="en-US" sz="3400" dirty="0">
                <a:latin typeface="Calibri" panose="020F0502020204030204" pitchFamily="34" charset="0"/>
              </a:rPr>
              <a:t>In the </a:t>
            </a:r>
            <a:r>
              <a:rPr lang="en-US" sz="3400" dirty="0" err="1">
                <a:latin typeface="Calibri" panose="020F0502020204030204" pitchFamily="34" charset="0"/>
              </a:rPr>
              <a:t>QuickFlow</a:t>
            </a:r>
            <a:r>
              <a:rPr lang="en-US" sz="3400" dirty="0">
                <a:latin typeface="Calibri" panose="020F0502020204030204" pitchFamily="34" charset="0"/>
              </a:rPr>
              <a:t> column of the blank record, enter a code that will identify your </a:t>
            </a:r>
            <a:r>
              <a:rPr lang="en-US" sz="3400" dirty="0" err="1">
                <a:latin typeface="Calibri" panose="020F0502020204030204" pitchFamily="34" charset="0"/>
              </a:rPr>
              <a:t>QuickFlow</a:t>
            </a:r>
            <a:r>
              <a:rPr lang="en-US" sz="3400" dirty="0">
                <a:latin typeface="Calibri" panose="020F0502020204030204" pitchFamily="34" charset="0"/>
              </a:rPr>
              <a:t>. </a:t>
            </a:r>
          </a:p>
          <a:p>
            <a:pPr marL="1833563" indent="-457200" algn="l">
              <a:buFont typeface="Wingdings" panose="05000000000000000000" pitchFamily="2" charset="2"/>
              <a:buChar char="Ø"/>
            </a:pPr>
            <a:r>
              <a:rPr lang="en-US" sz="3400" dirty="0">
                <a:latin typeface="Calibri" panose="020F0502020204030204" pitchFamily="34" charset="0"/>
              </a:rPr>
              <a:t>In the Description column, type a brief description of the </a:t>
            </a:r>
            <a:r>
              <a:rPr lang="en-US" sz="3400" dirty="0" err="1">
                <a:latin typeface="Calibri" panose="020F0502020204030204" pitchFamily="34" charset="0"/>
              </a:rPr>
              <a:t>QuickFlow</a:t>
            </a:r>
            <a:r>
              <a:rPr lang="en-US" sz="3400" dirty="0">
                <a:latin typeface="Calibri" panose="020F0502020204030204" pitchFamily="34" charset="0"/>
              </a:rPr>
              <a:t>. </a:t>
            </a:r>
          </a:p>
          <a:p>
            <a:pPr marL="1833563" indent="-457200" algn="l">
              <a:buFont typeface="Wingdings" panose="05000000000000000000" pitchFamily="2" charset="2"/>
              <a:buChar char="Ø"/>
            </a:pPr>
            <a:r>
              <a:rPr lang="en-US" sz="3400" dirty="0">
                <a:latin typeface="Calibri" panose="020F0502020204030204" pitchFamily="34" charset="0"/>
              </a:rPr>
              <a:t>Click the Save toolbar button. </a:t>
            </a:r>
          </a:p>
          <a:p>
            <a:pPr marL="1833563" indent="-457200" algn="l">
              <a:buFont typeface="Wingdings" panose="05000000000000000000" pitchFamily="2" charset="2"/>
              <a:buChar char="Ø"/>
            </a:pPr>
            <a:r>
              <a:rPr lang="en-US" sz="3400" dirty="0">
                <a:latin typeface="Calibri" panose="020F0502020204030204" pitchFamily="34" charset="0"/>
              </a:rPr>
              <a:t>Your </a:t>
            </a:r>
            <a:r>
              <a:rPr lang="en-US" sz="3400" dirty="0" err="1">
                <a:latin typeface="Calibri" panose="020F0502020204030204" pitchFamily="34" charset="0"/>
              </a:rPr>
              <a:t>QuickFlow</a:t>
            </a:r>
            <a:r>
              <a:rPr lang="en-US" sz="3400" dirty="0">
                <a:latin typeface="Calibri" panose="020F0502020204030204" pitchFamily="34" charset="0"/>
              </a:rPr>
              <a:t> code and description have now been defined. </a:t>
            </a:r>
          </a:p>
          <a:p>
            <a:pPr marL="461963" algn="l">
              <a:buNone/>
            </a:pPr>
            <a:r>
              <a:rPr lang="en-US" sz="3400" b="1" dirty="0" smtClean="0">
                <a:latin typeface="Calibri" panose="020F0502020204030204" pitchFamily="34" charset="0"/>
              </a:rPr>
              <a:t>3. 	Access the form GUAQUIK. </a:t>
            </a:r>
          </a:p>
          <a:p>
            <a:pPr marL="1833563" indent="-457200" algn="l">
              <a:buFont typeface="Wingdings" panose="05000000000000000000" pitchFamily="2" charset="2"/>
              <a:buChar char="Ø"/>
            </a:pPr>
            <a:r>
              <a:rPr lang="en-US" sz="3500" dirty="0">
                <a:latin typeface="Calibri" panose="020F0502020204030204" pitchFamily="34" charset="0"/>
              </a:rPr>
              <a:t>Enter the </a:t>
            </a:r>
            <a:r>
              <a:rPr lang="en-US" sz="3500" dirty="0" err="1">
                <a:latin typeface="Calibri" panose="020F0502020204030204" pitchFamily="34" charset="0"/>
              </a:rPr>
              <a:t>QuickFlow</a:t>
            </a:r>
            <a:r>
              <a:rPr lang="en-US" sz="3500" dirty="0">
                <a:latin typeface="Calibri" panose="020F0502020204030204" pitchFamily="34" charset="0"/>
              </a:rPr>
              <a:t> code you defined in Step </a:t>
            </a:r>
            <a:r>
              <a:rPr lang="en-US" sz="3500" dirty="0" smtClean="0">
                <a:latin typeface="Calibri" panose="020F0502020204030204" pitchFamily="34" charset="0"/>
              </a:rPr>
              <a:t>2 </a:t>
            </a:r>
            <a:r>
              <a:rPr lang="en-US" sz="3500" dirty="0">
                <a:latin typeface="Calibri" panose="020F0502020204030204" pitchFamily="34" charset="0"/>
              </a:rPr>
              <a:t>above. </a:t>
            </a:r>
          </a:p>
          <a:p>
            <a:pPr marL="1833563" indent="-457200" algn="l">
              <a:buFont typeface="Wingdings" panose="05000000000000000000" pitchFamily="2" charset="2"/>
              <a:buChar char="Ø"/>
            </a:pPr>
            <a:r>
              <a:rPr lang="en-US" sz="3500" dirty="0">
                <a:latin typeface="Calibri" panose="020F0502020204030204" pitchFamily="34" charset="0"/>
              </a:rPr>
              <a:t>If you wish to search for existing Quick Flows, click the Search button in the Key Block. Select   </a:t>
            </a:r>
            <a:r>
              <a:rPr lang="en-US" sz="3500" dirty="0" err="1">
                <a:latin typeface="Calibri" panose="020F0502020204030204" pitchFamily="34" charset="0"/>
              </a:rPr>
              <a:t>QuickFlow</a:t>
            </a:r>
            <a:r>
              <a:rPr lang="en-US" sz="3500" dirty="0">
                <a:latin typeface="Calibri" panose="020F0502020204030204" pitchFamily="34" charset="0"/>
              </a:rPr>
              <a:t> Codes from the Options List. You will be taken to the </a:t>
            </a:r>
            <a:r>
              <a:rPr lang="en-US" sz="3500" dirty="0" err="1">
                <a:latin typeface="Calibri" panose="020F0502020204030204" pitchFamily="34" charset="0"/>
              </a:rPr>
              <a:t>QuickFlow</a:t>
            </a:r>
            <a:r>
              <a:rPr lang="en-US" sz="3500" dirty="0">
                <a:latin typeface="Calibri" panose="020F0502020204030204" pitchFamily="34" charset="0"/>
              </a:rPr>
              <a:t> validation table where you can double-click the desired </a:t>
            </a:r>
            <a:r>
              <a:rPr lang="en-US" sz="3500" dirty="0" err="1">
                <a:latin typeface="Calibri" panose="020F0502020204030204" pitchFamily="34" charset="0"/>
              </a:rPr>
              <a:t>QuickFlow</a:t>
            </a:r>
            <a:r>
              <a:rPr lang="en-US" sz="3500" dirty="0">
                <a:latin typeface="Calibri" panose="020F0502020204030204" pitchFamily="34" charset="0"/>
              </a:rPr>
              <a:t> code and description. This information will be returned to GUAQUIK. </a:t>
            </a:r>
          </a:p>
          <a:p>
            <a:pPr marL="1833563" indent="-457200" algn="l">
              <a:buFont typeface="Wingdings" panose="05000000000000000000" pitchFamily="2" charset="2"/>
              <a:buChar char="Ø"/>
            </a:pPr>
            <a:r>
              <a:rPr lang="en-US" sz="3500" dirty="0">
                <a:latin typeface="Calibri" panose="020F0502020204030204" pitchFamily="34" charset="0"/>
              </a:rPr>
              <a:t>Click the Next Block toolbar button. </a:t>
            </a:r>
          </a:p>
          <a:p>
            <a:pPr marL="1833563" indent="-457200" algn="l">
              <a:buFont typeface="Wingdings" panose="05000000000000000000" pitchFamily="2" charset="2"/>
              <a:buChar char="Ø"/>
            </a:pPr>
            <a:r>
              <a:rPr lang="en-US" sz="3500" dirty="0">
                <a:latin typeface="Calibri" panose="020F0502020204030204" pitchFamily="34" charset="0"/>
              </a:rPr>
              <a:t>In the left pane, you will see a list of all objects in the database. </a:t>
            </a:r>
          </a:p>
          <a:p>
            <a:pPr algn="l"/>
            <a:endParaRPr lang="en-US" dirty="0">
              <a:latin typeface="Calibri" panose="020F0502020204030204" pitchFamily="34" charset="0"/>
            </a:endParaRPr>
          </a:p>
        </p:txBody>
      </p:sp>
      <p:sp>
        <p:nvSpPr>
          <p:cNvPr id="2" name="Title 1"/>
          <p:cNvSpPr>
            <a:spLocks noGrp="1"/>
          </p:cNvSpPr>
          <p:nvPr>
            <p:ph type="title"/>
          </p:nvPr>
        </p:nvSpPr>
        <p:spPr>
          <a:xfrm>
            <a:off x="1447800" y="194721"/>
            <a:ext cx="6505978" cy="817888"/>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Creating and Using </a:t>
            </a:r>
            <a:r>
              <a:rPr lang="en-US" sz="1800" cap="all" dirty="0" err="1">
                <a:solidFill>
                  <a:schemeClr val="bg1">
                    <a:lumMod val="75000"/>
                    <a:lumOff val="25000"/>
                  </a:schemeClr>
                </a:solidFill>
                <a:effectLst/>
                <a:cs typeface="Tunga" pitchFamily="2"/>
              </a:rPr>
              <a:t>QuickFlows</a:t>
            </a:r>
            <a:r>
              <a:rPr lang="en-US" sz="1800" cap="all" dirty="0">
                <a:solidFill>
                  <a:schemeClr val="bg1">
                    <a:lumMod val="75000"/>
                    <a:lumOff val="25000"/>
                  </a:schemeClr>
                </a:solidFill>
                <a:effectLst/>
                <a:cs typeface="Tunga" pitchFamily="2"/>
              </a:rPr>
              <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135603"/>
            <a:ext cx="3033839" cy="174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6096000" y="2690199"/>
            <a:ext cx="208413" cy="2952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2124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7481" y="1174542"/>
            <a:ext cx="8739482" cy="4296747"/>
          </a:xfrm>
          <a:prstGeom prst="rect">
            <a:avLst/>
          </a:prstGeom>
        </p:spPr>
        <p:txBody>
          <a:bodyPr>
            <a:normAutofit fontScale="62500" lnSpcReduction="20000"/>
          </a:bodyPr>
          <a:lstStyle/>
          <a:p>
            <a:endParaRPr lang="en-US" dirty="0" smtClean="0"/>
          </a:p>
          <a:p>
            <a:pPr algn="l">
              <a:buNone/>
            </a:pPr>
            <a:r>
              <a:rPr lang="en-US" dirty="0" smtClean="0">
                <a:latin typeface="Calibri" panose="020F0502020204030204" pitchFamily="34" charset="0"/>
              </a:rPr>
              <a:t>To add objects to your </a:t>
            </a:r>
            <a:r>
              <a:rPr lang="en-US" dirty="0" err="1" smtClean="0">
                <a:latin typeface="Calibri" panose="020F0502020204030204" pitchFamily="34" charset="0"/>
              </a:rPr>
              <a:t>QuickFlow</a:t>
            </a:r>
            <a:r>
              <a:rPr lang="en-US" dirty="0" smtClean="0">
                <a:latin typeface="Calibri" panose="020F0502020204030204" pitchFamily="34" charset="0"/>
              </a:rPr>
              <a:t> in GUAQUIK, use one of the steps below: </a:t>
            </a:r>
          </a:p>
          <a:p>
            <a:pPr algn="l">
              <a:buNone/>
            </a:pPr>
            <a:endParaRPr lang="en-US" dirty="0" smtClean="0">
              <a:latin typeface="Calibri" panose="020F0502020204030204" pitchFamily="34" charset="0"/>
            </a:endParaRPr>
          </a:p>
          <a:p>
            <a:pPr marL="804863" indent="-342900" algn="l">
              <a:buFont typeface="Wingdings" panose="05000000000000000000" pitchFamily="2" charset="2"/>
              <a:buChar char="Ø"/>
            </a:pPr>
            <a:r>
              <a:rPr lang="en-US" dirty="0" smtClean="0">
                <a:latin typeface="Calibri" panose="020F0502020204030204" pitchFamily="34" charset="0"/>
              </a:rPr>
              <a:t>Find the code for the desired object in the left pane, drag it to the right pane, and then drop it. The object name and description appear in the right pane. If you do not want to scroll to find the object name, you can type the object name in the Find field in the left pane and press ENTER. Repeat to add additional forms. </a:t>
            </a:r>
          </a:p>
          <a:p>
            <a:pPr marL="461963" algn="l">
              <a:buNone/>
            </a:pPr>
            <a:r>
              <a:rPr lang="en-US" b="1" dirty="0" smtClean="0">
                <a:solidFill>
                  <a:srgbClr val="C1131E"/>
                </a:solidFill>
                <a:latin typeface="Calibri" panose="020F0502020204030204" pitchFamily="34" charset="0"/>
              </a:rPr>
              <a:t>OR </a:t>
            </a:r>
          </a:p>
          <a:p>
            <a:pPr marL="804863" indent="-342900" algn="l">
              <a:buFont typeface="Wingdings" panose="05000000000000000000" pitchFamily="2" charset="2"/>
              <a:buChar char="Ø"/>
            </a:pPr>
            <a:r>
              <a:rPr lang="en-US" dirty="0" smtClean="0">
                <a:latin typeface="Calibri" panose="020F0502020204030204" pitchFamily="34" charset="0"/>
              </a:rPr>
              <a:t>In the right pane, enter the seven-character name of the objects you wish to add. </a:t>
            </a:r>
          </a:p>
          <a:p>
            <a:pPr algn="l"/>
            <a:endParaRPr lang="en-US" dirty="0" smtClean="0">
              <a:latin typeface="Calibri" panose="020F0502020204030204" pitchFamily="34" charset="0"/>
            </a:endParaRPr>
          </a:p>
          <a:p>
            <a:pPr marL="0" indent="1588" algn="l">
              <a:buNone/>
            </a:pPr>
            <a:r>
              <a:rPr lang="en-US" sz="2600" b="1" dirty="0" smtClean="0">
                <a:latin typeface="Calibri" panose="020F0502020204030204" pitchFamily="34" charset="0"/>
              </a:rPr>
              <a:t>IMPORTANT NOTE: You must list the objects in the order in which you want them to appear in the Quick Flow</a:t>
            </a:r>
            <a:r>
              <a:rPr lang="en-US" sz="2600" dirty="0" smtClean="0">
                <a:latin typeface="Calibri" panose="020F0502020204030204" pitchFamily="34" charset="0"/>
              </a:rPr>
              <a:t>. For example, if you want users of the </a:t>
            </a:r>
            <a:r>
              <a:rPr lang="en-US" sz="2600" dirty="0" err="1" smtClean="0">
                <a:latin typeface="Calibri" panose="020F0502020204030204" pitchFamily="34" charset="0"/>
              </a:rPr>
              <a:t>QuickFlow</a:t>
            </a:r>
            <a:r>
              <a:rPr lang="en-US" sz="2600" dirty="0" smtClean="0">
                <a:latin typeface="Calibri" panose="020F0502020204030204" pitchFamily="34" charset="0"/>
              </a:rPr>
              <a:t> to access GUASYST, SPAIDEN, and SAAADMS in that order, you must list GUASYST, then SPAIDEN, then SAAADMS in the right pane. </a:t>
            </a:r>
          </a:p>
          <a:p>
            <a:pPr algn="l">
              <a:buNone/>
            </a:pPr>
            <a:endParaRPr lang="en-US" dirty="0" smtClean="0">
              <a:latin typeface="Calibri" panose="020F0502020204030204" pitchFamily="34" charset="0"/>
            </a:endParaRPr>
          </a:p>
          <a:p>
            <a:pPr marL="742950" indent="-344488">
              <a:buFont typeface="Wingdings" panose="05000000000000000000" pitchFamily="2" charset="2"/>
              <a:buChar char="Ø"/>
            </a:pPr>
            <a:r>
              <a:rPr lang="en-US" dirty="0" smtClean="0">
                <a:latin typeface="Calibri" panose="020F0502020204030204" pitchFamily="34" charset="0"/>
              </a:rPr>
              <a:t>Click the Save toolbar button. </a:t>
            </a:r>
          </a:p>
          <a:p>
            <a:pPr algn="l">
              <a:buNone/>
            </a:pPr>
            <a:r>
              <a:rPr lang="en-US" dirty="0" smtClean="0">
                <a:latin typeface="Calibri" panose="020F0502020204030204" pitchFamily="34" charset="0"/>
              </a:rPr>
              <a:t>Your </a:t>
            </a:r>
            <a:r>
              <a:rPr lang="en-US" dirty="0" err="1" smtClean="0">
                <a:latin typeface="Calibri" panose="020F0502020204030204" pitchFamily="34" charset="0"/>
              </a:rPr>
              <a:t>QuickFlow</a:t>
            </a:r>
            <a:r>
              <a:rPr lang="en-US" dirty="0" smtClean="0">
                <a:latin typeface="Calibri" panose="020F0502020204030204" pitchFamily="34" charset="0"/>
              </a:rPr>
              <a:t> is now set up and ready for use!</a:t>
            </a:r>
            <a:endParaRPr lang="en-US" dirty="0">
              <a:latin typeface="Calibri" panose="020F0502020204030204"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33400" y="5181600"/>
            <a:ext cx="8123174" cy="1479478"/>
          </a:xfrm>
          <a:prstGeom prst="rect">
            <a:avLst/>
          </a:prstGeom>
          <a:ln>
            <a:noFill/>
          </a:ln>
          <a:effectLst>
            <a:outerShdw blurRad="190500" algn="tl" rotWithShape="0">
              <a:srgbClr val="000000">
                <a:alpha val="70000"/>
              </a:srgbClr>
            </a:outerShdw>
          </a:effectLst>
        </p:spPr>
      </p:pic>
      <p:sp>
        <p:nvSpPr>
          <p:cNvPr id="7" name="Title 1"/>
          <p:cNvSpPr>
            <a:spLocks noGrp="1"/>
          </p:cNvSpPr>
          <p:nvPr>
            <p:ph type="title"/>
          </p:nvPr>
        </p:nvSpPr>
        <p:spPr>
          <a:xfrm>
            <a:off x="1447800" y="228600"/>
            <a:ext cx="6505978" cy="817888"/>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Creating and Using </a:t>
            </a:r>
            <a:r>
              <a:rPr lang="en-US" sz="1800" cap="all" dirty="0" err="1">
                <a:solidFill>
                  <a:schemeClr val="bg1">
                    <a:lumMod val="75000"/>
                    <a:lumOff val="25000"/>
                  </a:schemeClr>
                </a:solidFill>
                <a:effectLst/>
                <a:cs typeface="Tunga" pitchFamily="2"/>
              </a:rPr>
              <a:t>QuickFlows</a:t>
            </a:r>
            <a:r>
              <a:rPr lang="en-US" sz="1800" cap="all" dirty="0">
                <a:solidFill>
                  <a:schemeClr val="bg1">
                    <a:lumMod val="75000"/>
                    <a:lumOff val="25000"/>
                  </a:schemeClr>
                </a:solidFill>
                <a:effectLst/>
                <a:cs typeface="Tunga" pitchFamily="2"/>
              </a:rPr>
              <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spTree>
    <p:extLst>
      <p:ext uri="{BB962C8B-B14F-4D97-AF65-F5344CB8AC3E}">
        <p14:creationId xmlns:p14="http://schemas.microsoft.com/office/powerpoint/2010/main" val="367177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92475" y="1447800"/>
            <a:ext cx="7753739" cy="4837923"/>
          </a:xfrm>
          <a:prstGeom prst="rect">
            <a:avLst/>
          </a:prstGeom>
        </p:spPr>
        <p:txBody>
          <a:bodyPr>
            <a:normAutofit/>
          </a:bodyPr>
          <a:lstStyle/>
          <a:p>
            <a:pPr algn="l">
              <a:buNone/>
            </a:pPr>
            <a:r>
              <a:rPr lang="en-US" b="1" dirty="0" smtClean="0">
                <a:latin typeface="Calibri" panose="020F0502020204030204" pitchFamily="34" charset="0"/>
              </a:rPr>
              <a:t>How do I use a </a:t>
            </a:r>
            <a:r>
              <a:rPr lang="en-US" b="1" dirty="0" err="1" smtClean="0">
                <a:latin typeface="Calibri" panose="020F0502020204030204" pitchFamily="34" charset="0"/>
              </a:rPr>
              <a:t>QuickFlow</a:t>
            </a:r>
            <a:r>
              <a:rPr lang="en-US" b="1" dirty="0" smtClean="0">
                <a:latin typeface="Calibri" panose="020F0502020204030204" pitchFamily="34" charset="0"/>
              </a:rPr>
              <a:t>? </a:t>
            </a:r>
          </a:p>
          <a:p>
            <a:pPr marL="342900" indent="-342900" algn="l">
              <a:buFont typeface="Wingdings" panose="05000000000000000000" pitchFamily="2" charset="2"/>
              <a:buChar char="Ø"/>
            </a:pPr>
            <a:r>
              <a:rPr lang="en-US" sz="1700" dirty="0" smtClean="0">
                <a:latin typeface="Calibri" panose="020F0502020204030204" pitchFamily="34" charset="0"/>
              </a:rPr>
              <a:t>Access the form GUAQFLW. </a:t>
            </a:r>
          </a:p>
          <a:p>
            <a:pPr marL="800100" lvl="1" indent="-342900" algn="l">
              <a:buFont typeface="Wingdings" panose="05000000000000000000" pitchFamily="2" charset="2"/>
              <a:buChar char="§"/>
            </a:pPr>
            <a:r>
              <a:rPr lang="en-US" sz="1700" dirty="0" smtClean="0">
                <a:latin typeface="Calibri" panose="020F0502020204030204" pitchFamily="34" charset="0"/>
              </a:rPr>
              <a:t>Enter the code for your </a:t>
            </a:r>
            <a:r>
              <a:rPr lang="en-US" sz="1700" dirty="0" err="1" smtClean="0">
                <a:latin typeface="Calibri" panose="020F0502020204030204" pitchFamily="34" charset="0"/>
              </a:rPr>
              <a:t>QuickFlow</a:t>
            </a:r>
            <a:r>
              <a:rPr lang="en-US" sz="1700" dirty="0" smtClean="0">
                <a:latin typeface="Calibri" panose="020F0502020204030204" pitchFamily="34" charset="0"/>
              </a:rPr>
              <a:t>. To search for existing </a:t>
            </a:r>
            <a:r>
              <a:rPr lang="en-US" sz="1700" dirty="0" err="1" smtClean="0">
                <a:latin typeface="Calibri" panose="020F0502020204030204" pitchFamily="34" charset="0"/>
              </a:rPr>
              <a:t>QuickFlows</a:t>
            </a:r>
            <a:r>
              <a:rPr lang="en-US" sz="1700" dirty="0" smtClean="0">
                <a:latin typeface="Calibri" panose="020F0502020204030204" pitchFamily="34" charset="0"/>
              </a:rPr>
              <a:t>, press the Search button. </a:t>
            </a:r>
          </a:p>
          <a:p>
            <a:pPr marL="804863" lvl="1" indent="-342900" algn="l">
              <a:buFont typeface="Wingdings" panose="05000000000000000000" pitchFamily="2" charset="2"/>
              <a:buChar char="§"/>
            </a:pPr>
            <a:r>
              <a:rPr lang="en-US" sz="1700" dirty="0" smtClean="0">
                <a:latin typeface="Calibri" panose="020F0502020204030204" pitchFamily="34" charset="0"/>
              </a:rPr>
              <a:t>Click the Start button. </a:t>
            </a:r>
          </a:p>
          <a:p>
            <a:pPr marL="342900" indent="-342900" algn="l">
              <a:buFont typeface="Wingdings" panose="05000000000000000000" pitchFamily="2" charset="2"/>
              <a:buChar char="Ø"/>
            </a:pPr>
            <a:r>
              <a:rPr lang="en-US" sz="1700" dirty="0" smtClean="0">
                <a:latin typeface="Calibri" panose="020F0502020204030204" pitchFamily="34" charset="0"/>
              </a:rPr>
              <a:t>The first form you listed in the </a:t>
            </a:r>
            <a:r>
              <a:rPr lang="en-US" sz="1700" dirty="0" err="1" smtClean="0">
                <a:latin typeface="Calibri" panose="020F0502020204030204" pitchFamily="34" charset="0"/>
              </a:rPr>
              <a:t>QuickFlow</a:t>
            </a:r>
            <a:r>
              <a:rPr lang="en-US" sz="1700" dirty="0" smtClean="0">
                <a:latin typeface="Calibri" panose="020F0502020204030204" pitchFamily="34" charset="0"/>
              </a:rPr>
              <a:t> definition will appear. </a:t>
            </a:r>
          </a:p>
          <a:p>
            <a:pPr marL="804863" lvl="1" indent="-342900" algn="l">
              <a:buFont typeface="Wingdings" panose="05000000000000000000" pitchFamily="2" charset="2"/>
              <a:buChar char="§"/>
            </a:pPr>
            <a:r>
              <a:rPr lang="en-US" sz="1700" dirty="0" smtClean="0">
                <a:latin typeface="Calibri" panose="020F0502020204030204" pitchFamily="34" charset="0"/>
              </a:rPr>
              <a:t>Enter the appropriate data. </a:t>
            </a:r>
          </a:p>
          <a:p>
            <a:pPr marL="804863" lvl="1" indent="-342900" algn="l">
              <a:buFont typeface="Wingdings" panose="05000000000000000000" pitchFamily="2" charset="2"/>
              <a:buChar char="§"/>
            </a:pPr>
            <a:r>
              <a:rPr lang="en-US" sz="1700" dirty="0" smtClean="0">
                <a:latin typeface="Calibri" panose="020F0502020204030204" pitchFamily="34" charset="0"/>
              </a:rPr>
              <a:t>Click the Save toolbar button. </a:t>
            </a:r>
          </a:p>
          <a:p>
            <a:pPr marL="804863" lvl="1" indent="-342900" algn="l">
              <a:buFont typeface="Wingdings" panose="05000000000000000000" pitchFamily="2" charset="2"/>
              <a:buChar char="§"/>
            </a:pPr>
            <a:r>
              <a:rPr lang="en-US" sz="1700" dirty="0" smtClean="0">
                <a:latin typeface="Calibri" panose="020F0502020204030204" pitchFamily="34" charset="0"/>
              </a:rPr>
              <a:t>Click the Exit toolbar button. </a:t>
            </a:r>
          </a:p>
          <a:p>
            <a:pPr marL="342900" indent="-342900" algn="l">
              <a:buFont typeface="Wingdings" panose="05000000000000000000" pitchFamily="2" charset="2"/>
              <a:buChar char="Ø"/>
            </a:pPr>
            <a:r>
              <a:rPr lang="en-US" sz="1700" dirty="0" smtClean="0">
                <a:latin typeface="Calibri" panose="020F0502020204030204" pitchFamily="34" charset="0"/>
              </a:rPr>
              <a:t>The next form you listed in the </a:t>
            </a:r>
            <a:r>
              <a:rPr lang="en-US" sz="1700" dirty="0" err="1" smtClean="0">
                <a:latin typeface="Calibri" panose="020F0502020204030204" pitchFamily="34" charset="0"/>
              </a:rPr>
              <a:t>QuickFlow</a:t>
            </a:r>
            <a:r>
              <a:rPr lang="en-US" sz="1700" dirty="0" smtClean="0">
                <a:latin typeface="Calibri" panose="020F0502020204030204" pitchFamily="34" charset="0"/>
              </a:rPr>
              <a:t> definition will appear. </a:t>
            </a:r>
          </a:p>
          <a:p>
            <a:pPr marL="342900" indent="-342900" algn="l">
              <a:buFont typeface="Wingdings" panose="05000000000000000000" pitchFamily="2" charset="2"/>
              <a:buChar char="Ø"/>
            </a:pPr>
            <a:r>
              <a:rPr lang="en-US" sz="1700" dirty="0" smtClean="0">
                <a:latin typeface="Calibri" panose="020F0502020204030204" pitchFamily="34" charset="0"/>
              </a:rPr>
              <a:t>Continue as in Step 2 until all forms have been completed. When you exit the last form, you will see the GUAQFLW form again. </a:t>
            </a:r>
            <a:endParaRPr lang="en-US" dirty="0" smtClean="0">
              <a:latin typeface="Calibri" panose="020F0502020204030204" pitchFamily="34" charset="0"/>
            </a:endParaRPr>
          </a:p>
          <a:p>
            <a:pPr marL="109728" indent="0" algn="l">
              <a:buNone/>
            </a:pPr>
            <a:r>
              <a:rPr lang="en-US" sz="1700" b="1" dirty="0" smtClean="0">
                <a:latin typeface="Calibri" panose="020F0502020204030204" pitchFamily="34" charset="0"/>
              </a:rPr>
              <a:t>IMPORTANT NOTE: A form that has been defined in the </a:t>
            </a:r>
            <a:r>
              <a:rPr lang="en-US" sz="1700" b="1" dirty="0" err="1" smtClean="0">
                <a:latin typeface="Calibri" panose="020F0502020204030204" pitchFamily="34" charset="0"/>
              </a:rPr>
              <a:t>QuickFlow</a:t>
            </a:r>
            <a:r>
              <a:rPr lang="en-US" sz="1700" b="1" dirty="0" smtClean="0">
                <a:latin typeface="Calibri" panose="020F0502020204030204" pitchFamily="34" charset="0"/>
              </a:rPr>
              <a:t> cannot be skipped. You must complete all forms. To exit the </a:t>
            </a:r>
            <a:r>
              <a:rPr lang="en-US" sz="1700" b="1" dirty="0" err="1" smtClean="0">
                <a:latin typeface="Calibri" panose="020F0502020204030204" pitchFamily="34" charset="0"/>
              </a:rPr>
              <a:t>QuickFlow</a:t>
            </a:r>
            <a:r>
              <a:rPr lang="en-US" sz="1700" b="1" dirty="0" smtClean="0">
                <a:latin typeface="Calibri" panose="020F0502020204030204" pitchFamily="34" charset="0"/>
              </a:rPr>
              <a:t>, choose Exit </a:t>
            </a:r>
            <a:r>
              <a:rPr lang="en-US" sz="1700" b="1" dirty="0" err="1" smtClean="0">
                <a:latin typeface="Calibri" panose="020F0502020204030204" pitchFamily="34" charset="0"/>
              </a:rPr>
              <a:t>QuickFlow</a:t>
            </a:r>
            <a:r>
              <a:rPr lang="en-US" sz="1700" b="1" dirty="0" smtClean="0">
                <a:latin typeface="Calibri" panose="020F0502020204030204" pitchFamily="34" charset="0"/>
              </a:rPr>
              <a:t> from the File menu. </a:t>
            </a:r>
            <a:endParaRPr lang="en-US" sz="1700" dirty="0">
              <a:latin typeface="Calibri" panose="020F0502020204030204"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5715000" y="990600"/>
            <a:ext cx="2971800" cy="1254428"/>
          </a:xfrm>
          <a:prstGeom prst="rect">
            <a:avLst/>
          </a:prstGeom>
          <a:noFill/>
          <a:ln w="9525">
            <a:noFill/>
            <a:miter lim="800000"/>
            <a:headEnd/>
            <a:tailEnd/>
          </a:ln>
        </p:spPr>
      </p:pic>
      <p:sp>
        <p:nvSpPr>
          <p:cNvPr id="6" name="Title 1"/>
          <p:cNvSpPr>
            <a:spLocks noGrp="1"/>
          </p:cNvSpPr>
          <p:nvPr>
            <p:ph type="title"/>
          </p:nvPr>
        </p:nvSpPr>
        <p:spPr>
          <a:xfrm>
            <a:off x="1440236" y="172712"/>
            <a:ext cx="6505978" cy="817888"/>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Creating and Using </a:t>
            </a:r>
            <a:r>
              <a:rPr lang="en-US" sz="1800" cap="all" dirty="0" err="1">
                <a:solidFill>
                  <a:schemeClr val="bg1">
                    <a:lumMod val="75000"/>
                    <a:lumOff val="25000"/>
                  </a:schemeClr>
                </a:solidFill>
                <a:effectLst/>
                <a:cs typeface="Tunga" pitchFamily="2"/>
              </a:rPr>
              <a:t>QuickFlows</a:t>
            </a:r>
            <a:r>
              <a:rPr lang="en-US" sz="1800" cap="all" dirty="0">
                <a:solidFill>
                  <a:schemeClr val="bg1">
                    <a:lumMod val="75000"/>
                    <a:lumOff val="25000"/>
                  </a:schemeClr>
                </a:solidFill>
                <a:effectLst/>
                <a:cs typeface="Tunga" pitchFamily="2"/>
              </a:rPr>
              <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spTree>
    <p:extLst>
      <p:ext uri="{BB962C8B-B14F-4D97-AF65-F5344CB8AC3E}">
        <p14:creationId xmlns:p14="http://schemas.microsoft.com/office/powerpoint/2010/main" val="330395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457200" y="1371600"/>
            <a:ext cx="8229600" cy="4075176"/>
          </a:xfrm>
          <a:prstGeom prst="rect">
            <a:avLst/>
          </a:prstGeom>
        </p:spPr>
        <p:txBody>
          <a:bodyPr/>
          <a:lstStyle/>
          <a:p>
            <a:r>
              <a:rPr lang="en-US" sz="2400" dirty="0" smtClean="0">
                <a:latin typeface="Calibri" panose="020F0502020204030204" pitchFamily="34" charset="0"/>
              </a:rPr>
              <a:t>In this example SSASECQ is being used. Enter desired data to extract and execute the query.</a:t>
            </a:r>
          </a:p>
          <a:p>
            <a:pPr>
              <a:buNone/>
            </a:pPr>
            <a:endParaRPr lang="en-US" dirty="0"/>
          </a:p>
        </p:txBody>
      </p:sp>
      <p:sp>
        <p:nvSpPr>
          <p:cNvPr id="2" name="Title 1"/>
          <p:cNvSpPr>
            <a:spLocks noGrp="1"/>
          </p:cNvSpPr>
          <p:nvPr>
            <p:ph type="title"/>
          </p:nvPr>
        </p:nvSpPr>
        <p:spPr>
          <a:xfrm>
            <a:off x="1316736" y="259723"/>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EXTRACTING DATA </a:t>
            </a:r>
          </a:p>
        </p:txBody>
      </p:sp>
      <p:pic>
        <p:nvPicPr>
          <p:cNvPr id="10" name="Content Placeholder 3"/>
          <p:cNvPicPr>
            <a:picLocks/>
          </p:cNvPicPr>
          <p:nvPr/>
        </p:nvPicPr>
        <p:blipFill>
          <a:blip r:embed="rId3" cstate="print"/>
          <a:srcRect b="42735"/>
          <a:stretch>
            <a:fillRect/>
          </a:stretch>
        </p:blipFill>
        <p:spPr bwMode="auto">
          <a:xfrm>
            <a:off x="533400" y="2320103"/>
            <a:ext cx="7855528" cy="3366654"/>
          </a:xfrm>
          <a:prstGeom prst="rect">
            <a:avLst/>
          </a:prstGeom>
          <a:noFill/>
          <a:ln w="9525">
            <a:noFill/>
            <a:miter lim="800000"/>
            <a:headEnd/>
            <a:tailEnd/>
          </a:ln>
        </p:spPr>
      </p:pic>
    </p:spTree>
    <p:extLst>
      <p:ext uri="{BB962C8B-B14F-4D97-AF65-F5344CB8AC3E}">
        <p14:creationId xmlns:p14="http://schemas.microsoft.com/office/powerpoint/2010/main" val="314679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447800"/>
            <a:ext cx="8229600" cy="4075176"/>
          </a:xfrm>
          <a:prstGeom prst="rect">
            <a:avLst/>
          </a:prstGeom>
        </p:spPr>
        <p:txBody>
          <a:bodyPr/>
          <a:lstStyle/>
          <a:p>
            <a:r>
              <a:rPr lang="en-US" sz="2400" dirty="0" smtClean="0">
                <a:latin typeface="Calibri" panose="020F0502020204030204" pitchFamily="34" charset="0"/>
              </a:rPr>
              <a:t>Click Help on the Menu Bar and select Extract Data No Key.</a:t>
            </a:r>
          </a:p>
          <a:p>
            <a:endParaRPr lang="en-US" b="1"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295399" y="2268629"/>
            <a:ext cx="6356253" cy="3768436"/>
          </a:xfrm>
          <a:prstGeom prst="rect">
            <a:avLst/>
          </a:prstGeom>
          <a:noFill/>
          <a:ln w="9525">
            <a:noFill/>
            <a:miter lim="800000"/>
            <a:headEnd/>
            <a:tailEnd/>
          </a:ln>
          <a:effectLst/>
        </p:spPr>
      </p:pic>
      <p:cxnSp>
        <p:nvCxnSpPr>
          <p:cNvPr id="8" name="Straight Arrow Connector 7"/>
          <p:cNvCxnSpPr/>
          <p:nvPr/>
        </p:nvCxnSpPr>
        <p:spPr>
          <a:xfrm>
            <a:off x="2188099" y="1713678"/>
            <a:ext cx="1308457" cy="71038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flipH="1">
            <a:off x="4389255" y="1837422"/>
            <a:ext cx="1762470" cy="189451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 name="Title 1"/>
          <p:cNvSpPr>
            <a:spLocks noGrp="1"/>
          </p:cNvSpPr>
          <p:nvPr>
            <p:ph type="title"/>
          </p:nvPr>
        </p:nvSpPr>
        <p:spPr>
          <a:xfrm>
            <a:off x="1316736" y="304800"/>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EXTRACTING DATA</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spTree>
    <p:extLst>
      <p:ext uri="{BB962C8B-B14F-4D97-AF65-F5344CB8AC3E}">
        <p14:creationId xmlns:p14="http://schemas.microsoft.com/office/powerpoint/2010/main" val="266787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600200"/>
            <a:ext cx="8229600" cy="4897582"/>
          </a:xfrm>
          <a:prstGeom prst="rect">
            <a:avLst/>
          </a:prstGeom>
        </p:spPr>
        <p:txBody>
          <a:bodyPr>
            <a:normAutofit/>
          </a:bodyPr>
          <a:lstStyle/>
          <a:p>
            <a:endParaRPr lang="en-US" sz="2400" dirty="0" smtClean="0">
              <a:latin typeface="Calibri" panose="020F0502020204030204" pitchFamily="34" charset="0"/>
            </a:endParaRPr>
          </a:p>
          <a:p>
            <a:r>
              <a:rPr lang="en-US" sz="2400" dirty="0" smtClean="0">
                <a:latin typeface="Calibri" panose="020F0502020204030204" pitchFamily="34" charset="0"/>
              </a:rPr>
              <a:t>A popup similar to one of these below will appear. Choose to Open or Save. If you Open, the extracted data will open in Excel.  If you Save, you will prompted with where to save the file.</a:t>
            </a:r>
            <a:endParaRPr lang="en-US" sz="2800" dirty="0" smtClean="0"/>
          </a:p>
          <a:p>
            <a:pPr>
              <a:buNone/>
            </a:pPr>
            <a:endParaRPr lang="en-US" sz="2800" dirty="0" smtClean="0"/>
          </a:p>
          <a:p>
            <a:pPr>
              <a:buNone/>
            </a:pPr>
            <a:endParaRPr lang="en-US" sz="2800" dirty="0" smtClean="0"/>
          </a:p>
          <a:p>
            <a:endParaRPr lang="en-US" sz="2800" dirty="0" smtClean="0"/>
          </a:p>
          <a:p>
            <a:endParaRPr lang="en-US" sz="2800" dirty="0"/>
          </a:p>
        </p:txBody>
      </p:sp>
      <p:sp>
        <p:nvSpPr>
          <p:cNvPr id="6" name="Title 1"/>
          <p:cNvSpPr>
            <a:spLocks noGrp="1"/>
          </p:cNvSpPr>
          <p:nvPr>
            <p:ph type="title"/>
          </p:nvPr>
        </p:nvSpPr>
        <p:spPr>
          <a:xfrm>
            <a:off x="1316736" y="762996"/>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EXTRACTING DATA</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637" y="3542542"/>
            <a:ext cx="3659751" cy="278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3" y="3633030"/>
            <a:ext cx="4409202" cy="260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2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47084" y="1592039"/>
            <a:ext cx="8249830" cy="884217"/>
          </a:xfrm>
          <a:prstGeom prst="rect">
            <a:avLst/>
          </a:prstGeom>
        </p:spPr>
        <p:txBody>
          <a:bodyPr>
            <a:normAutofit/>
          </a:bodyPr>
          <a:lstStyle/>
          <a:p>
            <a:pPr>
              <a:buNone/>
            </a:pPr>
            <a:r>
              <a:rPr lang="en-US" sz="1600" dirty="0" smtClean="0">
                <a:latin typeface="Calibri" panose="020F0502020204030204" pitchFamily="34" charset="0"/>
              </a:rPr>
              <a:t>Running Banner jobs to the database will save paper. Enter the Process Name, Next Block, enter Database for the Printer, Next Block, enter necessary parameters, Next </a:t>
            </a:r>
            <a:r>
              <a:rPr lang="en-US" sz="1600" dirty="0" err="1" smtClean="0">
                <a:latin typeface="Calibri" panose="020F0502020204030204" pitchFamily="34" charset="0"/>
              </a:rPr>
              <a:t>Block,and</a:t>
            </a:r>
            <a:r>
              <a:rPr lang="en-US" sz="1600" dirty="0" smtClean="0">
                <a:latin typeface="Calibri" panose="020F0502020204030204" pitchFamily="34" charset="0"/>
              </a:rPr>
              <a:t> finally click the Save icon (or click File and then Save).</a:t>
            </a:r>
          </a:p>
          <a:p>
            <a:pPr>
              <a:buNone/>
            </a:pPr>
            <a:endParaRPr lang="en-US" sz="2800" dirty="0"/>
          </a:p>
        </p:txBody>
      </p:sp>
      <p:sp>
        <p:nvSpPr>
          <p:cNvPr id="8" name="Title 1"/>
          <p:cNvSpPr>
            <a:spLocks noGrp="1"/>
          </p:cNvSpPr>
          <p:nvPr>
            <p:ph type="title"/>
          </p:nvPr>
        </p:nvSpPr>
        <p:spPr>
          <a:xfrm>
            <a:off x="1327296" y="581751"/>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Running jobs to the database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964" y="2476256"/>
            <a:ext cx="4754070" cy="291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457646" y="5451451"/>
            <a:ext cx="8249830" cy="109292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r>
              <a:rPr lang="en-US" sz="1600" dirty="0" smtClean="0">
                <a:latin typeface="Calibri" panose="020F0502020204030204" pitchFamily="34" charset="0"/>
              </a:rPr>
              <a:t>*NOTE: You will receive a message in the lower left corner of the screen indicating the job was submitted to job submission (“</a:t>
            </a:r>
            <a:r>
              <a:rPr lang="en-US" sz="1600" dirty="0" err="1" smtClean="0">
                <a:latin typeface="Calibri" panose="020F0502020204030204" pitchFamily="34" charset="0"/>
              </a:rPr>
              <a:t>jobsub</a:t>
            </a:r>
            <a:r>
              <a:rPr lang="en-US" sz="1600" dirty="0" smtClean="0">
                <a:latin typeface="Calibri" panose="020F0502020204030204" pitchFamily="34" charset="0"/>
              </a:rPr>
              <a:t>”).  This includes the job number.</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798" y="6034921"/>
            <a:ext cx="45815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06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14917" y="1520272"/>
            <a:ext cx="8241738" cy="851849"/>
          </a:xfrm>
          <a:prstGeom prst="rect">
            <a:avLst/>
          </a:prstGeom>
        </p:spPr>
        <p:txBody>
          <a:bodyPr>
            <a:normAutofit/>
          </a:bodyPr>
          <a:lstStyle/>
          <a:p>
            <a:pPr marL="109728" indent="0">
              <a:buNone/>
            </a:pPr>
            <a:r>
              <a:rPr lang="en-US" sz="2200" dirty="0" smtClean="0">
                <a:latin typeface="Calibri" panose="020F0502020204030204" pitchFamily="34" charset="0"/>
              </a:rPr>
              <a:t>To review the output of the job you ran, click Options on the Menu bar and then Review Output.</a:t>
            </a:r>
          </a:p>
          <a:p>
            <a:endParaRPr lang="en-US" sz="2800" dirty="0" smtClean="0"/>
          </a:p>
          <a:p>
            <a:endParaRPr lang="en-US" sz="2800" dirty="0"/>
          </a:p>
        </p:txBody>
      </p:sp>
      <p:sp>
        <p:nvSpPr>
          <p:cNvPr id="8" name="Title 1"/>
          <p:cNvSpPr>
            <a:spLocks noGrp="1"/>
          </p:cNvSpPr>
          <p:nvPr>
            <p:ph type="title"/>
          </p:nvPr>
        </p:nvSpPr>
        <p:spPr>
          <a:xfrm>
            <a:off x="1280521" y="514511"/>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Running jobs to the database</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586" y="2403086"/>
            <a:ext cx="3200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2561990" y="2206328"/>
            <a:ext cx="1019410" cy="93945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 name="Straight Arrow Connector 6"/>
          <p:cNvCxnSpPr/>
          <p:nvPr/>
        </p:nvCxnSpPr>
        <p:spPr>
          <a:xfrm flipH="1">
            <a:off x="3810000" y="1882360"/>
            <a:ext cx="2473465" cy="76565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336" y="4588447"/>
            <a:ext cx="7112899" cy="172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p:cNvSpPr txBox="1">
            <a:spLocks/>
          </p:cNvSpPr>
          <p:nvPr/>
        </p:nvSpPr>
        <p:spPr>
          <a:xfrm>
            <a:off x="416426" y="3814783"/>
            <a:ext cx="8241738" cy="851849"/>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r>
              <a:rPr lang="en-US" sz="2200" dirty="0" smtClean="0">
                <a:latin typeface="Calibri" panose="020F0502020204030204" pitchFamily="34" charset="0"/>
              </a:rPr>
              <a:t>Make sure your job # is listed; then double click the empty box next to File Name.</a:t>
            </a:r>
          </a:p>
          <a:p>
            <a:endParaRPr lang="en-US" sz="2800" dirty="0"/>
          </a:p>
        </p:txBody>
      </p:sp>
      <p:cxnSp>
        <p:nvCxnSpPr>
          <p:cNvPr id="20" name="Straight Arrow Connector 19"/>
          <p:cNvCxnSpPr/>
          <p:nvPr/>
        </p:nvCxnSpPr>
        <p:spPr>
          <a:xfrm flipH="1">
            <a:off x="2057401" y="4114800"/>
            <a:ext cx="878185" cy="1524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a:xfrm flipH="1">
            <a:off x="3980886" y="4153083"/>
            <a:ext cx="3373157" cy="156191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2740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09575" y="1269368"/>
            <a:ext cx="8674661" cy="4075176"/>
          </a:xfrm>
          <a:prstGeom prst="rect">
            <a:avLst/>
          </a:prstGeom>
        </p:spPr>
        <p:txBody>
          <a:bodyPr>
            <a:normAutofit/>
          </a:bodyPr>
          <a:lstStyle/>
          <a:p>
            <a:pPr marL="109728" indent="0">
              <a:buNone/>
            </a:pPr>
            <a:r>
              <a:rPr lang="en-US" sz="1600" b="1" dirty="0" smtClean="0">
                <a:solidFill>
                  <a:srgbClr val="0070C0"/>
                </a:solidFill>
                <a:latin typeface="Calibri" panose="020F0502020204030204" pitchFamily="34" charset="0"/>
              </a:rPr>
              <a:t>If the job has not finished processing or if you enter an incorrect job number</a:t>
            </a:r>
            <a:r>
              <a:rPr lang="en-US" sz="1600" dirty="0" smtClean="0">
                <a:latin typeface="Calibri" panose="020F0502020204030204" pitchFamily="34" charset="0"/>
              </a:rPr>
              <a:t>, you will get a list of previous job #s for this process as well as a message at the bottom left saying there is no saved output for the Process Name/Job Number in the database.</a:t>
            </a:r>
          </a:p>
          <a:p>
            <a:pPr marL="109728" indent="0">
              <a:buNone/>
            </a:pPr>
            <a:r>
              <a:rPr lang="en-US" sz="1600" b="1" dirty="0" smtClean="0">
                <a:solidFill>
                  <a:srgbClr val="0070C0"/>
                </a:solidFill>
                <a:latin typeface="Calibri" panose="020F0502020204030204" pitchFamily="34" charset="0"/>
              </a:rPr>
              <a:t>If the job has finished processing</a:t>
            </a:r>
            <a:r>
              <a:rPr lang="en-US" sz="1600" b="1" dirty="0" smtClean="0">
                <a:latin typeface="Calibri" panose="020F0502020204030204" pitchFamily="34" charset="0"/>
              </a:rPr>
              <a:t>, </a:t>
            </a:r>
            <a:r>
              <a:rPr lang="en-US" sz="1600" dirty="0" smtClean="0">
                <a:latin typeface="Calibri" panose="020F0502020204030204" pitchFamily="34" charset="0"/>
              </a:rPr>
              <a:t>you can review it by double clicking the file that ends in “.</a:t>
            </a:r>
            <a:r>
              <a:rPr lang="en-US" sz="1600" dirty="0" err="1" smtClean="0">
                <a:latin typeface="Calibri" panose="020F0502020204030204" pitchFamily="34" charset="0"/>
              </a:rPr>
              <a:t>lis</a:t>
            </a:r>
            <a:r>
              <a:rPr lang="en-US" sz="1600" dirty="0" smtClean="0">
                <a:latin typeface="Calibri" panose="020F0502020204030204" pitchFamily="34" charset="0"/>
              </a:rPr>
              <a:t>”.</a:t>
            </a:r>
          </a:p>
          <a:p>
            <a:endParaRPr 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205" y="2819400"/>
            <a:ext cx="4422444" cy="3016895"/>
          </a:xfrm>
          <a:prstGeom prst="rect">
            <a:avLst/>
          </a:prstGeom>
          <a:noFill/>
          <a:ln>
            <a:noFill/>
          </a:ln>
          <a:effectLst>
            <a:outerShdw blurRad="50800" dist="63500" dir="7800000" algn="ctr" rotWithShape="0">
              <a:srgbClr val="007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291641" y="228308"/>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Running jobs to the database</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00" y="2512610"/>
            <a:ext cx="4160655" cy="3466086"/>
          </a:xfrm>
          <a:prstGeom prst="rect">
            <a:avLst/>
          </a:prstGeom>
          <a:noFill/>
          <a:ln>
            <a:noFill/>
          </a:ln>
          <a:effectLst>
            <a:outerShdw blurRad="50800" dist="63500" dir="7800000" algn="ctr" rotWithShape="0">
              <a:srgbClr val="007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796432" y="4245653"/>
            <a:ext cx="460305" cy="415863"/>
            <a:chOff x="1796432" y="4245654"/>
            <a:chExt cx="299405" cy="261610"/>
          </a:xfrm>
        </p:grpSpPr>
        <p:sp>
          <p:nvSpPr>
            <p:cNvPr id="6" name="Dodecagon 5"/>
            <p:cNvSpPr/>
            <p:nvPr/>
          </p:nvSpPr>
          <p:spPr>
            <a:xfrm>
              <a:off x="1796432" y="4256411"/>
              <a:ext cx="299405" cy="250853"/>
            </a:xfrm>
            <a:prstGeom prst="dodec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36891" y="4245654"/>
              <a:ext cx="218485" cy="232014"/>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rPr>
                <a:t>1</a:t>
              </a:r>
              <a:endParaRPr lang="en-US" sz="2400" b="1" dirty="0">
                <a:solidFill>
                  <a:schemeClr val="bg1"/>
                </a:solidFill>
                <a:latin typeface="Calibri" panose="020F0502020204030204" pitchFamily="34" charset="0"/>
              </a:endParaRPr>
            </a:p>
          </p:txBody>
        </p:sp>
      </p:grpSp>
      <p:grpSp>
        <p:nvGrpSpPr>
          <p:cNvPr id="12" name="Group 11"/>
          <p:cNvGrpSpPr/>
          <p:nvPr/>
        </p:nvGrpSpPr>
        <p:grpSpPr>
          <a:xfrm>
            <a:off x="48162" y="1269368"/>
            <a:ext cx="299405" cy="261610"/>
            <a:chOff x="1796432" y="4245654"/>
            <a:chExt cx="299405" cy="261610"/>
          </a:xfrm>
        </p:grpSpPr>
        <p:sp>
          <p:nvSpPr>
            <p:cNvPr id="13" name="Dodecagon 12"/>
            <p:cNvSpPr/>
            <p:nvPr/>
          </p:nvSpPr>
          <p:spPr>
            <a:xfrm>
              <a:off x="1796432" y="4256411"/>
              <a:ext cx="299405" cy="250853"/>
            </a:xfrm>
            <a:prstGeom prst="dodec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36891" y="4245654"/>
              <a:ext cx="218485" cy="261610"/>
            </a:xfrm>
            <a:prstGeom prst="rect">
              <a:avLst/>
            </a:prstGeom>
            <a:noFill/>
          </p:spPr>
          <p:txBody>
            <a:bodyPr wrap="square" rtlCol="0">
              <a:spAutoFit/>
            </a:bodyPr>
            <a:lstStyle/>
            <a:p>
              <a:r>
                <a:rPr lang="en-US" sz="1100" b="1" dirty="0" smtClean="0">
                  <a:solidFill>
                    <a:schemeClr val="bg1"/>
                  </a:solidFill>
                  <a:latin typeface="Calibri" panose="020F0502020204030204" pitchFamily="34" charset="0"/>
                </a:rPr>
                <a:t>1</a:t>
              </a:r>
              <a:endParaRPr lang="en-US" sz="1100" b="1" dirty="0">
                <a:solidFill>
                  <a:schemeClr val="bg1"/>
                </a:solidFill>
                <a:latin typeface="Calibri" panose="020F0502020204030204" pitchFamily="34" charset="0"/>
              </a:endParaRPr>
            </a:p>
          </p:txBody>
        </p:sp>
      </p:grpSp>
      <p:grpSp>
        <p:nvGrpSpPr>
          <p:cNvPr id="15" name="Group 14"/>
          <p:cNvGrpSpPr/>
          <p:nvPr/>
        </p:nvGrpSpPr>
        <p:grpSpPr>
          <a:xfrm>
            <a:off x="6222775" y="4661516"/>
            <a:ext cx="364142" cy="369332"/>
            <a:chOff x="6222775" y="4661516"/>
            <a:chExt cx="364142" cy="369332"/>
          </a:xfrm>
        </p:grpSpPr>
        <p:sp>
          <p:nvSpPr>
            <p:cNvPr id="10" name="Dodecagon 9"/>
            <p:cNvSpPr/>
            <p:nvPr/>
          </p:nvSpPr>
          <p:spPr>
            <a:xfrm>
              <a:off x="6222775" y="4681960"/>
              <a:ext cx="364142" cy="328445"/>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251096" y="4661516"/>
              <a:ext cx="210393" cy="369332"/>
            </a:xfrm>
            <a:prstGeom prst="rect">
              <a:avLst/>
            </a:prstGeom>
            <a:noFill/>
          </p:spPr>
          <p:txBody>
            <a:bodyPr wrap="square" rtlCol="0">
              <a:spAutoFit/>
            </a:bodyPr>
            <a:lstStyle/>
            <a:p>
              <a:r>
                <a:rPr lang="en-US" b="1" dirty="0" smtClean="0">
                  <a:solidFill>
                    <a:schemeClr val="bg1"/>
                  </a:solidFill>
                  <a:latin typeface="Calibri" panose="020F0502020204030204" pitchFamily="34" charset="0"/>
                </a:rPr>
                <a:t>2</a:t>
              </a:r>
              <a:endParaRPr lang="en-US" b="1" dirty="0">
                <a:solidFill>
                  <a:schemeClr val="bg1"/>
                </a:solidFill>
                <a:latin typeface="Calibri" panose="020F0502020204030204" pitchFamily="34" charset="0"/>
              </a:endParaRPr>
            </a:p>
          </p:txBody>
        </p:sp>
      </p:grpSp>
      <p:grpSp>
        <p:nvGrpSpPr>
          <p:cNvPr id="18" name="Group 17"/>
          <p:cNvGrpSpPr/>
          <p:nvPr/>
        </p:nvGrpSpPr>
        <p:grpSpPr>
          <a:xfrm>
            <a:off x="78990" y="2030874"/>
            <a:ext cx="299405" cy="320179"/>
            <a:chOff x="6222775" y="4661516"/>
            <a:chExt cx="364142" cy="369332"/>
          </a:xfrm>
        </p:grpSpPr>
        <p:sp>
          <p:nvSpPr>
            <p:cNvPr id="19" name="Dodecagon 18"/>
            <p:cNvSpPr/>
            <p:nvPr/>
          </p:nvSpPr>
          <p:spPr>
            <a:xfrm>
              <a:off x="6222775" y="4681960"/>
              <a:ext cx="364142" cy="328445"/>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251096" y="4661516"/>
              <a:ext cx="210393" cy="369332"/>
            </a:xfrm>
            <a:prstGeom prst="rect">
              <a:avLst/>
            </a:prstGeom>
            <a:noFill/>
          </p:spPr>
          <p:txBody>
            <a:bodyPr wrap="square" rtlCol="0">
              <a:spAutoFit/>
            </a:bodyPr>
            <a:lstStyle/>
            <a:p>
              <a:r>
                <a:rPr lang="en-US" b="1" dirty="0" smtClean="0">
                  <a:solidFill>
                    <a:schemeClr val="bg1"/>
                  </a:solidFill>
                  <a:latin typeface="Calibri" panose="020F0502020204030204" pitchFamily="34" charset="0"/>
                </a:rPr>
                <a:t>2</a:t>
              </a:r>
              <a:endParaRPr lang="en-US"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171623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020824"/>
            <a:ext cx="8229600" cy="4075176"/>
          </a:xfrm>
          <a:prstGeom prst="rect">
            <a:avLst/>
          </a:prstGeom>
        </p:spPr>
        <p:txBody>
          <a:bodyPr>
            <a:normAutofit fontScale="62500" lnSpcReduction="20000"/>
          </a:bodyPr>
          <a:lstStyle/>
          <a:p>
            <a:pPr marL="109728" indent="0" algn="l">
              <a:buNone/>
            </a:pPr>
            <a:r>
              <a:rPr lang="en-US" b="1" dirty="0" smtClean="0">
                <a:latin typeface="Calibri" panose="020F0502020204030204" pitchFamily="34" charset="0"/>
              </a:rPr>
              <a:t>Banner has five (5) functional areas: </a:t>
            </a:r>
          </a:p>
          <a:p>
            <a:pPr marL="342900" indent="-342900" algn="l">
              <a:buFont typeface="Wingdings" panose="05000000000000000000" pitchFamily="2" charset="2"/>
              <a:buChar char="Ø"/>
            </a:pPr>
            <a:r>
              <a:rPr lang="en-US" dirty="0" smtClean="0">
                <a:latin typeface="Calibri" panose="020F0502020204030204" pitchFamily="34" charset="0"/>
              </a:rPr>
              <a:t>Student </a:t>
            </a:r>
          </a:p>
          <a:p>
            <a:pPr marL="342900" indent="-342900" algn="l">
              <a:buFont typeface="Wingdings" panose="05000000000000000000" pitchFamily="2" charset="2"/>
              <a:buChar char="Ø"/>
            </a:pPr>
            <a:r>
              <a:rPr lang="en-US" dirty="0" smtClean="0">
                <a:latin typeface="Calibri" panose="020F0502020204030204" pitchFamily="34" charset="0"/>
              </a:rPr>
              <a:t>Financial Aid </a:t>
            </a:r>
          </a:p>
          <a:p>
            <a:pPr marL="342900" indent="-342900" algn="l">
              <a:buFont typeface="Wingdings" panose="05000000000000000000" pitchFamily="2" charset="2"/>
              <a:buChar char="Ø"/>
            </a:pPr>
            <a:r>
              <a:rPr lang="en-US" dirty="0" smtClean="0">
                <a:latin typeface="Calibri" panose="020F0502020204030204" pitchFamily="34" charset="0"/>
              </a:rPr>
              <a:t>Finance </a:t>
            </a:r>
          </a:p>
          <a:p>
            <a:pPr marL="342900" indent="-342900" algn="l">
              <a:buFont typeface="Wingdings" panose="05000000000000000000" pitchFamily="2" charset="2"/>
              <a:buChar char="Ø"/>
            </a:pPr>
            <a:r>
              <a:rPr lang="en-US" dirty="0" smtClean="0">
                <a:latin typeface="Calibri" panose="020F0502020204030204" pitchFamily="34" charset="0"/>
              </a:rPr>
              <a:t>Human Resources </a:t>
            </a:r>
          </a:p>
          <a:p>
            <a:pPr marL="342900" indent="-342900" algn="l">
              <a:buFont typeface="Wingdings" panose="05000000000000000000" pitchFamily="2" charset="2"/>
              <a:buChar char="Ø"/>
            </a:pPr>
            <a:r>
              <a:rPr lang="en-US" dirty="0" smtClean="0">
                <a:latin typeface="Calibri" panose="020F0502020204030204" pitchFamily="34" charset="0"/>
              </a:rPr>
              <a:t>Advancement</a:t>
            </a:r>
          </a:p>
          <a:p>
            <a:pPr algn="l"/>
            <a:endParaRPr lang="en-US" dirty="0" smtClean="0">
              <a:latin typeface="Calibri" panose="020F0502020204030204" pitchFamily="34" charset="0"/>
            </a:endParaRPr>
          </a:p>
          <a:p>
            <a:pPr algn="l">
              <a:buNone/>
            </a:pPr>
            <a:r>
              <a:rPr lang="en-US" b="1" dirty="0" smtClean="0">
                <a:latin typeface="Calibri" panose="020F0502020204030204" pitchFamily="34" charset="0"/>
              </a:rPr>
              <a:t>Integrated System</a:t>
            </a:r>
          </a:p>
          <a:p>
            <a:pPr marL="342900" indent="-342900" algn="l">
              <a:buFont typeface="Wingdings" panose="05000000000000000000" pitchFamily="2" charset="2"/>
              <a:buChar char="Ø"/>
            </a:pPr>
            <a:r>
              <a:rPr lang="en-US" dirty="0" smtClean="0">
                <a:latin typeface="Calibri" panose="020F0502020204030204" pitchFamily="34" charset="0"/>
              </a:rPr>
              <a:t>All functional areas share one (1) common database, which is an Oracle database</a:t>
            </a:r>
            <a:r>
              <a:rPr lang="en-US" dirty="0" smtClean="0">
                <a:latin typeface="Calibri" panose="020F0502020204030204" pitchFamily="34" charset="0"/>
              </a:rPr>
              <a:t>. </a:t>
            </a:r>
            <a:endParaRPr lang="en-US" dirty="0" smtClean="0">
              <a:latin typeface="Calibri" panose="020F0502020204030204" pitchFamily="34" charset="0"/>
            </a:endParaRPr>
          </a:p>
          <a:p>
            <a:pPr marL="342900" indent="-342900" algn="l">
              <a:buFont typeface="Wingdings" panose="05000000000000000000" pitchFamily="2" charset="2"/>
              <a:buChar char="Ø"/>
            </a:pPr>
            <a:r>
              <a:rPr lang="en-US" dirty="0" smtClean="0">
                <a:latin typeface="Calibri" panose="020F0502020204030204" pitchFamily="34" charset="0"/>
              </a:rPr>
              <a:t>In an integrated system, only one record should be created for each individual or vendor. </a:t>
            </a:r>
          </a:p>
          <a:p>
            <a:pPr marL="342900" indent="-342900" algn="l">
              <a:buFont typeface="Wingdings" panose="05000000000000000000" pitchFamily="2" charset="2"/>
              <a:buChar char="Ø"/>
            </a:pPr>
            <a:r>
              <a:rPr lang="en-US" dirty="0" smtClean="0">
                <a:latin typeface="Calibri" panose="020F0502020204030204" pitchFamily="34" charset="0"/>
              </a:rPr>
              <a:t>Each record in Banner has a unique identification number referred to as a PIDM (Personal Identification Master). This is NOT the Banner ID #.  This is another unique identification number behind the scenes in the database.</a:t>
            </a:r>
          </a:p>
          <a:p>
            <a:pPr marL="342900" indent="-342900" algn="l">
              <a:buFont typeface="Wingdings" panose="05000000000000000000" pitchFamily="2" charset="2"/>
              <a:buChar char="Ø"/>
            </a:pPr>
            <a:r>
              <a:rPr lang="en-US" dirty="0" smtClean="0">
                <a:latin typeface="Calibri" panose="020F0502020204030204" pitchFamily="34" charset="0"/>
              </a:rPr>
              <a:t>Duplicate PIDMs cause major problems in Banner. </a:t>
            </a:r>
            <a:r>
              <a:rPr lang="en-US" dirty="0">
                <a:latin typeface="Calibri" panose="020F0502020204030204" pitchFamily="34" charset="0"/>
              </a:rPr>
              <a:t>To </a:t>
            </a:r>
            <a:r>
              <a:rPr lang="en-US" dirty="0" smtClean="0">
                <a:latin typeface="Calibri" panose="020F0502020204030204" pitchFamily="34" charset="0"/>
              </a:rPr>
              <a:t>avoid </a:t>
            </a:r>
            <a:r>
              <a:rPr lang="en-US" dirty="0">
                <a:latin typeface="Calibri" panose="020F0502020204030204" pitchFamily="34" charset="0"/>
              </a:rPr>
              <a:t>creating </a:t>
            </a:r>
            <a:r>
              <a:rPr lang="en-US" dirty="0" smtClean="0">
                <a:latin typeface="Calibri" panose="020F0502020204030204" pitchFamily="34" charset="0"/>
              </a:rPr>
              <a:t>duplicates, please do thorough INB searches prior to adding individuals to Banner.  </a:t>
            </a:r>
          </a:p>
          <a:p>
            <a:endParaRPr lang="en-US" dirty="0" smtClean="0"/>
          </a:p>
          <a:p>
            <a:endParaRPr lang="en-US" dirty="0"/>
          </a:p>
        </p:txBody>
      </p:sp>
      <p:sp>
        <p:nvSpPr>
          <p:cNvPr id="2" name="Title 1"/>
          <p:cNvSpPr>
            <a:spLocks noGrp="1"/>
          </p:cNvSpPr>
          <p:nvPr>
            <p:ph type="title"/>
          </p:nvPr>
        </p:nvSpPr>
        <p:spPr>
          <a:xfrm>
            <a:off x="1316736" y="457200"/>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Introduction to </a:t>
            </a:r>
            <a:r>
              <a:rPr lang="en-US" sz="1800" cap="all" dirty="0" smtClean="0">
                <a:solidFill>
                  <a:schemeClr val="bg1">
                    <a:lumMod val="75000"/>
                    <a:lumOff val="25000"/>
                  </a:schemeClr>
                </a:solidFill>
                <a:effectLst/>
                <a:cs typeface="Tunga" pitchFamily="2"/>
              </a:rPr>
              <a:t>Banner</a:t>
            </a:r>
            <a:endParaRPr lang="en-US" sz="1800" cap="all" dirty="0">
              <a:solidFill>
                <a:schemeClr val="bg1">
                  <a:lumMod val="75000"/>
                  <a:lumOff val="25000"/>
                </a:schemeClr>
              </a:solidFill>
              <a:effectLst/>
              <a:cs typeface="Tunga" pitchFamily="2"/>
            </a:endParaRPr>
          </a:p>
        </p:txBody>
      </p:sp>
      <p:pic>
        <p:nvPicPr>
          <p:cNvPr id="1027" name="Picture 3"/>
          <p:cNvPicPr>
            <a:picLocks noChangeAspect="1" noChangeArrowheads="1"/>
          </p:cNvPicPr>
          <p:nvPr/>
        </p:nvPicPr>
        <p:blipFill>
          <a:blip r:embed="rId3" cstate="print"/>
          <a:srcRect/>
          <a:stretch>
            <a:fillRect/>
          </a:stretch>
        </p:blipFill>
        <p:spPr bwMode="auto">
          <a:xfrm>
            <a:off x="5715000" y="1739488"/>
            <a:ext cx="2640005" cy="2318924"/>
          </a:xfrm>
          <a:prstGeom prst="rect">
            <a:avLst/>
          </a:prstGeom>
          <a:ln>
            <a:noFill/>
          </a:ln>
          <a:effectLst>
            <a:outerShdw blurRad="190500" algn="tl" rotWithShape="0">
              <a:srgbClr val="00B0F0">
                <a:alpha val="70000"/>
              </a:srgbClr>
            </a:outerShdw>
          </a:effectLst>
        </p:spPr>
      </p:pic>
    </p:spTree>
    <p:extLst>
      <p:ext uri="{BB962C8B-B14F-4D97-AF65-F5344CB8AC3E}">
        <p14:creationId xmlns:p14="http://schemas.microsoft.com/office/powerpoint/2010/main" val="25207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020824"/>
            <a:ext cx="8229600" cy="4075176"/>
          </a:xfrm>
          <a:prstGeom prst="rect">
            <a:avLst/>
          </a:prstGeom>
        </p:spPr>
        <p:txBody>
          <a:bodyPr>
            <a:normAutofit/>
          </a:bodyPr>
          <a:lstStyle/>
          <a:p>
            <a:r>
              <a:rPr lang="en-US" sz="1600" dirty="0" smtClean="0">
                <a:latin typeface="Calibri" panose="020F0502020204030204" pitchFamily="34" charset="0"/>
              </a:rPr>
              <a:t>While you have the “.</a:t>
            </a:r>
            <a:r>
              <a:rPr lang="en-US" sz="1600" dirty="0" err="1" smtClean="0">
                <a:latin typeface="Calibri" panose="020F0502020204030204" pitchFamily="34" charset="0"/>
              </a:rPr>
              <a:t>lis</a:t>
            </a:r>
            <a:r>
              <a:rPr lang="en-US" sz="1600" dirty="0" smtClean="0">
                <a:latin typeface="Calibri" panose="020F0502020204030204" pitchFamily="34" charset="0"/>
              </a:rPr>
              <a:t>” file output open, if you want to save it and view it in a more readable/workable format, click Options on the Menu Bar and select Show Document(Save and Print File).</a:t>
            </a:r>
          </a:p>
          <a:p>
            <a:endParaRPr lang="en-US" sz="1600" dirty="0">
              <a:latin typeface="Calibri" panose="020F0502020204030204" pitchFamily="34" charset="0"/>
            </a:endParaRPr>
          </a:p>
          <a:p>
            <a:endParaRPr lang="en-US" sz="1600" dirty="0" smtClean="0">
              <a:latin typeface="Calibri" panose="020F0502020204030204" pitchFamily="34" charset="0"/>
            </a:endParaRPr>
          </a:p>
          <a:p>
            <a:endParaRPr lang="en-US" sz="1600" dirty="0">
              <a:latin typeface="Calibri" panose="020F0502020204030204" pitchFamily="34" charset="0"/>
            </a:endParaRPr>
          </a:p>
          <a:p>
            <a:endParaRPr lang="en-US" sz="1600" dirty="0" smtClean="0">
              <a:latin typeface="Calibri" panose="020F0502020204030204" pitchFamily="34" charset="0"/>
            </a:endParaRPr>
          </a:p>
          <a:p>
            <a:r>
              <a:rPr lang="en-US" sz="1600" dirty="0" smtClean="0">
                <a:latin typeface="Calibri" panose="020F0502020204030204" pitchFamily="34" charset="0"/>
              </a:rPr>
              <a:t>You will get the following pop up message.  Click Yes and the output will open in your browser.</a:t>
            </a:r>
          </a:p>
          <a:p>
            <a:endParaRPr lang="en-US" sz="2400" dirty="0"/>
          </a:p>
        </p:txBody>
      </p:sp>
      <p:sp>
        <p:nvSpPr>
          <p:cNvPr id="6" name="Title 1"/>
          <p:cNvSpPr>
            <a:spLocks noGrp="1"/>
          </p:cNvSpPr>
          <p:nvPr>
            <p:ph type="title"/>
          </p:nvPr>
        </p:nvSpPr>
        <p:spPr>
          <a:xfrm>
            <a:off x="1316736" y="228600"/>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Running jobs to the database</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Continued…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2833688"/>
            <a:ext cx="67532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1950182" y="2573267"/>
            <a:ext cx="1602222" cy="6635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flipH="1">
            <a:off x="3219283" y="2516623"/>
            <a:ext cx="3909800" cy="109107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219" y="4806418"/>
            <a:ext cx="3793563" cy="146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44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5292" y="1810430"/>
            <a:ext cx="8229600" cy="4954511"/>
          </a:xfrm>
          <a:prstGeom prst="rect">
            <a:avLst/>
          </a:prstGeom>
        </p:spPr>
        <p:txBody>
          <a:bodyPr>
            <a:noAutofit/>
          </a:bodyPr>
          <a:lstStyle/>
          <a:p>
            <a:pPr algn="l"/>
            <a:r>
              <a:rPr lang="en-US" sz="1400" b="1" dirty="0" smtClean="0">
                <a:solidFill>
                  <a:srgbClr val="0070C0"/>
                </a:solidFill>
                <a:latin typeface="Calibri" panose="020F0502020204030204" pitchFamily="34" charset="0"/>
                <a:ea typeface="Verdana" pitchFamily="34" charset="0"/>
                <a:cs typeface="Verdana" pitchFamily="34" charset="0"/>
              </a:rPr>
              <a:t>Mississippi </a:t>
            </a:r>
            <a:r>
              <a:rPr lang="en-US" sz="1400" b="1" dirty="0">
                <a:solidFill>
                  <a:srgbClr val="0070C0"/>
                </a:solidFill>
                <a:latin typeface="Calibri" panose="020F0502020204030204" pitchFamily="34" charset="0"/>
                <a:ea typeface="Verdana" pitchFamily="34" charset="0"/>
                <a:cs typeface="Verdana" pitchFamily="34" charset="0"/>
              </a:rPr>
              <a:t>Banner Users Group (MBUG) </a:t>
            </a:r>
            <a:r>
              <a:rPr lang="en-US" sz="1400" dirty="0">
                <a:latin typeface="Calibri" panose="020F0502020204030204" pitchFamily="34" charset="0"/>
              </a:rPr>
              <a:t>is an association of community colleges, universities and IHL in Mississippi. Any </a:t>
            </a:r>
            <a:r>
              <a:rPr lang="en-US" sz="1400" dirty="0" err="1">
                <a:latin typeface="Calibri" panose="020F0502020204030204" pitchFamily="34" charset="0"/>
              </a:rPr>
              <a:t>Ellucian</a:t>
            </a:r>
            <a:r>
              <a:rPr lang="en-US" sz="1400" dirty="0">
                <a:latin typeface="Calibri" panose="020F0502020204030204" pitchFamily="34" charset="0"/>
              </a:rPr>
              <a:t> Banner user from an institution in the state is eligible for membership. </a:t>
            </a:r>
            <a:r>
              <a:rPr lang="en-US" sz="1400" dirty="0" smtClean="0">
                <a:latin typeface="Calibri" panose="020F0502020204030204" pitchFamily="34" charset="0"/>
              </a:rPr>
              <a:t>It </a:t>
            </a:r>
            <a:r>
              <a:rPr lang="en-US" sz="1400" dirty="0">
                <a:latin typeface="Calibri" panose="020F0502020204030204" pitchFamily="34" charset="0"/>
              </a:rPr>
              <a:t>is </a:t>
            </a:r>
            <a:r>
              <a:rPr lang="en-US" sz="1400" dirty="0" smtClean="0">
                <a:latin typeface="Calibri" panose="020F0502020204030204" pitchFamily="34" charset="0"/>
              </a:rPr>
              <a:t>MBUG’s hope </a:t>
            </a:r>
            <a:r>
              <a:rPr lang="en-US" sz="1400" dirty="0">
                <a:latin typeface="Calibri" panose="020F0502020204030204" pitchFamily="34" charset="0"/>
              </a:rPr>
              <a:t>that through </a:t>
            </a:r>
            <a:r>
              <a:rPr lang="en-US" sz="1400" dirty="0" smtClean="0">
                <a:latin typeface="Calibri" panose="020F0502020204030204" pitchFamily="34" charset="0"/>
              </a:rPr>
              <a:t>communication, sharing and the annual MBUG Conference, the member </a:t>
            </a:r>
            <a:r>
              <a:rPr lang="en-US" sz="1400" dirty="0">
                <a:latin typeface="Calibri" panose="020F0502020204030204" pitchFamily="34" charset="0"/>
              </a:rPr>
              <a:t>institutions will maximize their use of Ellucian Banner.  MBUG's Board of Directors is made up of a technical person and a functional user from each member institution. </a:t>
            </a:r>
            <a:br>
              <a:rPr lang="en-US" sz="1400" dirty="0">
                <a:latin typeface="Calibri" panose="020F0502020204030204" pitchFamily="34" charset="0"/>
              </a:rPr>
            </a:b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If you are on Facebook, you may want to "Like" the MS Banner User Group Facebook page to keep up with MBUG.  The link to that page is below</a:t>
            </a:r>
            <a:r>
              <a:rPr lang="en-US" sz="1400" dirty="0" smtClean="0">
                <a:latin typeface="Calibri" panose="020F0502020204030204" pitchFamily="34" charset="0"/>
              </a:rPr>
              <a:t>:  </a:t>
            </a:r>
            <a:r>
              <a:rPr lang="en-US" sz="1400" dirty="0" smtClean="0">
                <a:solidFill>
                  <a:srgbClr val="0070C0"/>
                </a:solidFill>
                <a:latin typeface="Calibri" panose="020F0502020204030204" pitchFamily="34" charset="0"/>
              </a:rPr>
              <a:t>https</a:t>
            </a:r>
            <a:r>
              <a:rPr lang="en-US" sz="1400" dirty="0">
                <a:solidFill>
                  <a:srgbClr val="0070C0"/>
                </a:solidFill>
                <a:latin typeface="Calibri" panose="020F0502020204030204" pitchFamily="34" charset="0"/>
              </a:rPr>
              <a:t>://www.facebook.com/MississippiBannerUsersGroup?fref=ts</a:t>
            </a: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MBUG also has a website that you may want to save in your browser's favorites/bookmarks. </a:t>
            </a:r>
            <a:r>
              <a:rPr lang="en-US" sz="1400" dirty="0">
                <a:solidFill>
                  <a:srgbClr val="0070C0"/>
                </a:solidFill>
                <a:latin typeface="Calibri" panose="020F0502020204030204" pitchFamily="34" charset="0"/>
              </a:rPr>
              <a:t> http://www.mbug.net</a:t>
            </a:r>
            <a:r>
              <a:rPr lang="en-US" sz="1400" dirty="0" smtClean="0">
                <a:solidFill>
                  <a:srgbClr val="0070C0"/>
                </a:solidFill>
                <a:latin typeface="Calibri" panose="020F0502020204030204" pitchFamily="34" charset="0"/>
              </a:rPr>
              <a:t>/</a:t>
            </a:r>
          </a:p>
          <a:p>
            <a:pPr algn="l"/>
            <a:r>
              <a:rPr lang="en-US" sz="1400" dirty="0" smtClean="0">
                <a:latin typeface="Calibri" panose="020F0502020204030204" pitchFamily="34" charset="0"/>
              </a:rPr>
              <a:t>MBUG has </a:t>
            </a:r>
            <a:r>
              <a:rPr lang="en-US" sz="1400" dirty="0">
                <a:latin typeface="Calibri" panose="020F0502020204030204" pitchFamily="34" charset="0"/>
              </a:rPr>
              <a:t>its own Listserv, thanks to Mississippi State. </a:t>
            </a:r>
            <a:r>
              <a:rPr lang="en-US" sz="1400" dirty="0" smtClean="0">
                <a:latin typeface="Calibri" panose="020F0502020204030204" pitchFamily="34" charset="0"/>
              </a:rPr>
              <a:t>Members are encouraged </a:t>
            </a:r>
            <a:r>
              <a:rPr lang="en-US" sz="1400" dirty="0">
                <a:latin typeface="Calibri" panose="020F0502020204030204" pitchFamily="34" charset="0"/>
              </a:rPr>
              <a:t>to subscribe and post questions or suggestions</a:t>
            </a:r>
            <a:r>
              <a:rPr lang="en-US" sz="1400" dirty="0" smtClean="0">
                <a:latin typeface="Calibri" panose="020F0502020204030204" pitchFamily="34" charset="0"/>
              </a:rPr>
              <a:t>.  To </a:t>
            </a:r>
            <a:r>
              <a:rPr lang="en-US" sz="1400" dirty="0">
                <a:latin typeface="Calibri" panose="020F0502020204030204" pitchFamily="34" charset="0"/>
              </a:rPr>
              <a:t>subscribe, simply send an email message to: </a:t>
            </a:r>
            <a:r>
              <a:rPr lang="en-US" sz="1400" dirty="0" err="1">
                <a:solidFill>
                  <a:srgbClr val="0070C0"/>
                </a:solidFill>
                <a:latin typeface="Calibri" panose="020F0502020204030204" pitchFamily="34" charset="0"/>
              </a:rPr>
              <a:t>sympa@Lists.MsState.Edu</a:t>
            </a:r>
            <a:r>
              <a:rPr lang="en-US" sz="1400" dirty="0">
                <a:solidFill>
                  <a:srgbClr val="0070C0"/>
                </a:solidFill>
                <a:latin typeface="Calibri" panose="020F0502020204030204" pitchFamily="34" charset="0"/>
              </a:rPr>
              <a:t> </a:t>
            </a:r>
            <a:r>
              <a:rPr lang="en-US" sz="1400" dirty="0">
                <a:latin typeface="Calibri" panose="020F0502020204030204" pitchFamily="34" charset="0"/>
              </a:rPr>
              <a:t>with the message: </a:t>
            </a:r>
            <a:r>
              <a:rPr lang="en-US" sz="1400" dirty="0">
                <a:solidFill>
                  <a:srgbClr val="0070C0"/>
                </a:solidFill>
                <a:latin typeface="Calibri" panose="020F0502020204030204" pitchFamily="34" charset="0"/>
              </a:rPr>
              <a:t>subscribe </a:t>
            </a:r>
            <a:r>
              <a:rPr lang="en-US" sz="1400" dirty="0" err="1">
                <a:solidFill>
                  <a:srgbClr val="0070C0"/>
                </a:solidFill>
                <a:latin typeface="Calibri" panose="020F0502020204030204" pitchFamily="34" charset="0"/>
              </a:rPr>
              <a:t>mbug</a:t>
            </a:r>
            <a:r>
              <a:rPr lang="en-US" sz="1400" dirty="0">
                <a:solidFill>
                  <a:srgbClr val="0070C0"/>
                </a:solidFill>
                <a:latin typeface="Calibri" panose="020F0502020204030204" pitchFamily="34" charset="0"/>
              </a:rPr>
              <a:t>-l.</a:t>
            </a: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To post a message to MBUG-L, address your message to: </a:t>
            </a:r>
            <a:r>
              <a:rPr lang="en-US" sz="1400" dirty="0" err="1" smtClean="0">
                <a:solidFill>
                  <a:srgbClr val="0070C0"/>
                </a:solidFill>
                <a:latin typeface="Calibri" panose="020F0502020204030204" pitchFamily="34" charset="0"/>
              </a:rPr>
              <a:t>mbug-l@Lists.MsState.Edu</a:t>
            </a: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
            </a:r>
            <a:br>
              <a:rPr lang="en-US" sz="1400" dirty="0">
                <a:latin typeface="Calibri" panose="020F0502020204030204" pitchFamily="34" charset="0"/>
              </a:rPr>
            </a:br>
            <a:r>
              <a:rPr lang="en-US" sz="1400" dirty="0">
                <a:latin typeface="Calibri" panose="020F0502020204030204" pitchFamily="34" charset="0"/>
              </a:rPr>
              <a:t>To unsubscribe, simply send an email message to:</a:t>
            </a:r>
            <a:r>
              <a:rPr lang="en-US" sz="1400" dirty="0">
                <a:solidFill>
                  <a:srgbClr val="0070C0"/>
                </a:solidFill>
                <a:latin typeface="Calibri" panose="020F0502020204030204" pitchFamily="34" charset="0"/>
              </a:rPr>
              <a:t> </a:t>
            </a:r>
            <a:r>
              <a:rPr lang="en-US" sz="1400" dirty="0" err="1">
                <a:solidFill>
                  <a:srgbClr val="0070C0"/>
                </a:solidFill>
                <a:latin typeface="Calibri" panose="020F0502020204030204" pitchFamily="34" charset="0"/>
              </a:rPr>
              <a:t>sympa@Lists.MsState.Edu</a:t>
            </a:r>
            <a:r>
              <a:rPr lang="en-US" sz="1400" dirty="0">
                <a:solidFill>
                  <a:srgbClr val="0070C0"/>
                </a:solidFill>
                <a:latin typeface="Calibri" panose="020F0502020204030204" pitchFamily="34" charset="0"/>
              </a:rPr>
              <a:t> </a:t>
            </a:r>
            <a:r>
              <a:rPr lang="en-US" sz="1400" dirty="0">
                <a:latin typeface="Calibri" panose="020F0502020204030204" pitchFamily="34" charset="0"/>
              </a:rPr>
              <a:t>with the message: </a:t>
            </a:r>
            <a:r>
              <a:rPr lang="en-US" sz="1400" dirty="0">
                <a:solidFill>
                  <a:srgbClr val="0070C0"/>
                </a:solidFill>
                <a:latin typeface="Calibri" panose="020F0502020204030204" pitchFamily="34" charset="0"/>
              </a:rPr>
              <a:t>unsubscribe </a:t>
            </a:r>
            <a:r>
              <a:rPr lang="en-US" sz="1400" dirty="0" err="1">
                <a:solidFill>
                  <a:srgbClr val="0070C0"/>
                </a:solidFill>
                <a:latin typeface="Calibri" panose="020F0502020204030204" pitchFamily="34" charset="0"/>
              </a:rPr>
              <a:t>mbug</a:t>
            </a:r>
            <a:r>
              <a:rPr lang="en-US" sz="1400" dirty="0">
                <a:solidFill>
                  <a:srgbClr val="0070C0"/>
                </a:solidFill>
                <a:latin typeface="Calibri" panose="020F0502020204030204" pitchFamily="34" charset="0"/>
              </a:rPr>
              <a:t>-l</a:t>
            </a:r>
            <a:r>
              <a:rPr lang="en-US" sz="1400" dirty="0">
                <a:latin typeface="Calibri" panose="020F0502020204030204" pitchFamily="34" charset="0"/>
              </a:rPr>
              <a:t>. </a:t>
            </a:r>
          </a:p>
        </p:txBody>
      </p:sp>
      <p:sp>
        <p:nvSpPr>
          <p:cNvPr id="6" name="Title 1"/>
          <p:cNvSpPr>
            <a:spLocks noGrp="1"/>
          </p:cNvSpPr>
          <p:nvPr>
            <p:ph type="title"/>
          </p:nvPr>
        </p:nvSpPr>
        <p:spPr>
          <a:xfrm>
            <a:off x="1324828" y="685800"/>
            <a:ext cx="6510528" cy="813816"/>
          </a:xfrm>
          <a:solidFill>
            <a:srgbClr val="0070C0"/>
          </a:solidFill>
          <a:ln w="76200" cmpd="thinThick">
            <a:solidFill>
              <a:schemeClr val="tx1"/>
            </a:solidFill>
            <a:miter lim="800000"/>
          </a:ln>
        </p:spPr>
        <p:txBody>
          <a:bodyPr vert="horz" lIns="91440" tIns="45720" rIns="91440" bIns="45720" rtlCol="0" anchor="ctr" anchorCtr="0">
            <a:normAutofit/>
            <a:scene3d>
              <a:camera prst="orthographicFront"/>
              <a:lightRig rig="soft" dir="t"/>
            </a:scene3d>
            <a:sp3d prstMaterial="softEdge">
              <a:bevelT w="25400" h="25400"/>
            </a:sp3d>
          </a:bodyPr>
          <a:lstStyle/>
          <a:p>
            <a:pPr algn="ctr">
              <a:spcBef>
                <a:spcPts val="400"/>
              </a:spcBef>
            </a:pPr>
            <a:r>
              <a:rPr lang="en-US" sz="1800" cap="all" dirty="0">
                <a:solidFill>
                  <a:schemeClr val="bg1">
                    <a:lumMod val="75000"/>
                    <a:lumOff val="25000"/>
                  </a:schemeClr>
                </a:solidFill>
                <a:effectLst/>
                <a:cs typeface="Tunga" pitchFamily="2"/>
              </a:rPr>
              <a:t>MBUG</a:t>
            </a:r>
            <a:br>
              <a:rPr lang="en-US" sz="1800" cap="all" dirty="0">
                <a:solidFill>
                  <a:schemeClr val="bg1">
                    <a:lumMod val="75000"/>
                    <a:lumOff val="25000"/>
                  </a:schemeClr>
                </a:solidFill>
                <a:effectLst/>
                <a:cs typeface="Tunga" pitchFamily="2"/>
              </a:rPr>
            </a:br>
            <a:r>
              <a:rPr lang="en-US" sz="1800" cap="all" dirty="0">
                <a:solidFill>
                  <a:schemeClr val="bg1">
                    <a:lumMod val="75000"/>
                    <a:lumOff val="25000"/>
                  </a:schemeClr>
                </a:solidFill>
                <a:effectLst/>
                <a:cs typeface="Tunga" pitchFamily="2"/>
              </a:rPr>
              <a:t>(Mississippi Banner users group)</a:t>
            </a:r>
          </a:p>
        </p:txBody>
      </p:sp>
    </p:spTree>
    <p:extLst>
      <p:ext uri="{BB962C8B-B14F-4D97-AF65-F5344CB8AC3E}">
        <p14:creationId xmlns:p14="http://schemas.microsoft.com/office/powerpoint/2010/main" val="208611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4984694"/>
            <a:ext cx="8458200" cy="1111306"/>
          </a:xfrm>
          <a:prstGeom prst="rect">
            <a:avLst/>
          </a:prstGeom>
        </p:spPr>
        <p:txBody>
          <a:bodyPr>
            <a:normAutofit fontScale="25000" lnSpcReduction="20000"/>
          </a:bodyPr>
          <a:lstStyle/>
          <a:p>
            <a:endParaRPr lang="en-US" sz="1200" dirty="0" smtClean="0">
              <a:latin typeface="Pea Huddles" panose="02000500000000000000" pitchFamily="2" charset="0"/>
            </a:endParaRPr>
          </a:p>
          <a:p>
            <a:endParaRPr lang="en-US" sz="1200" dirty="0">
              <a:latin typeface="Pea Huddles" panose="02000500000000000000" pitchFamily="2" charset="0"/>
            </a:endParaRPr>
          </a:p>
          <a:p>
            <a:endParaRPr lang="en-US" sz="1200" dirty="0" smtClean="0">
              <a:latin typeface="Pea Huddles" panose="02000500000000000000" pitchFamily="2" charset="0"/>
            </a:endParaRPr>
          </a:p>
          <a:p>
            <a:pPr marL="109728" indent="0">
              <a:lnSpc>
                <a:spcPct val="170000"/>
              </a:lnSpc>
              <a:buNone/>
            </a:pPr>
            <a:r>
              <a:rPr lang="en-US" sz="4800" dirty="0" smtClean="0">
                <a:latin typeface="Bradley Hand ITC" panose="03070402050302030203" pitchFamily="66" charset="0"/>
              </a:rPr>
              <a:t>This Banner Boot Camp guide was created using parts of Banner Boot Camp I and Banner Boot Camp II presentations from previous MBUG (Mississippi Banner Users Group) Conferences.  Thanks to those original creators from Alcorn State University and Itawamba Community College! </a:t>
            </a:r>
            <a:endParaRPr lang="en-US" sz="4800" dirty="0">
              <a:latin typeface="Bradley Hand ITC" panose="03070402050302030203" pitchFamily="66" charset="0"/>
            </a:endParaRPr>
          </a:p>
        </p:txBody>
      </p:sp>
      <p:sp>
        <p:nvSpPr>
          <p:cNvPr id="4" name="Explosion 2 3"/>
          <p:cNvSpPr/>
          <p:nvPr/>
        </p:nvSpPr>
        <p:spPr>
          <a:xfrm>
            <a:off x="1157161" y="388418"/>
            <a:ext cx="6829678" cy="4766209"/>
          </a:xfrm>
          <a:prstGeom prst="irregularSeal2">
            <a:avLst/>
          </a:prstGeom>
          <a:solidFill>
            <a:srgbClr val="0070C0"/>
          </a:solidFill>
          <a:ln>
            <a:solidFill>
              <a:schemeClr val="tx1"/>
            </a:solidFill>
          </a:ln>
          <a:scene3d>
            <a:camera prst="orthographicFront"/>
            <a:lightRig rig="threePt" dir="t"/>
          </a:scene3d>
          <a:sp3d>
            <a:bevelT w="139700" h="139700" prst="divo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extBox 4"/>
          <p:cNvSpPr txBox="1"/>
          <p:nvPr/>
        </p:nvSpPr>
        <p:spPr>
          <a:xfrm>
            <a:off x="2971800" y="1143000"/>
            <a:ext cx="3532848" cy="2769989"/>
          </a:xfrm>
          <a:prstGeom prst="rect">
            <a:avLst/>
          </a:prstGeom>
          <a:noFill/>
        </p:spPr>
        <p:txBody>
          <a:bodyPr wrap="square" rtlCol="0">
            <a:spAutoFit/>
          </a:bodyPr>
          <a:lstStyle/>
          <a:p>
            <a:pPr algn="ctr"/>
            <a:r>
              <a:rPr lang="en-US" sz="6000" b="1" dirty="0">
                <a:solidFill>
                  <a:schemeClr val="bg1"/>
                </a:solidFill>
                <a:latin typeface="Bradley Hand ITC" panose="03070402050302030203" pitchFamily="66" charset="0"/>
              </a:rPr>
              <a:t>THE END</a:t>
            </a:r>
            <a:r>
              <a:rPr lang="en-US" sz="6000" b="1" dirty="0" smtClean="0">
                <a:solidFill>
                  <a:schemeClr val="bg1"/>
                </a:solidFill>
                <a:latin typeface="Bradley Hand ITC" panose="03070402050302030203" pitchFamily="66" charset="0"/>
              </a:rPr>
              <a:t>!</a:t>
            </a:r>
          </a:p>
          <a:p>
            <a:pPr algn="ctr"/>
            <a:r>
              <a:rPr lang="en-US" sz="5400" b="1" dirty="0" smtClean="0">
                <a:solidFill>
                  <a:schemeClr val="bg1"/>
                </a:solidFill>
                <a:latin typeface="Bradley Hand ITC" panose="03070402050302030203" pitchFamily="66" charset="0"/>
              </a:rPr>
              <a:t>Questions? </a:t>
            </a:r>
            <a:endParaRPr lang="en-US" sz="54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29997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3903" y="1554900"/>
            <a:ext cx="4347883" cy="4743855"/>
          </a:xfrm>
          <a:prstGeom prst="rect">
            <a:avLst/>
          </a:prstGeom>
        </p:spPr>
        <p:txBody>
          <a:bodyPr>
            <a:normAutofit fontScale="70000" lnSpcReduction="20000"/>
          </a:bodyPr>
          <a:lstStyle/>
          <a:p>
            <a:pPr>
              <a:buNone/>
            </a:pPr>
            <a:endParaRPr lang="en-US" sz="3800" b="1" dirty="0" smtClean="0"/>
          </a:p>
          <a:p>
            <a:pPr algn="l">
              <a:buNone/>
            </a:pPr>
            <a:r>
              <a:rPr lang="en-US" sz="3200" b="1" dirty="0" smtClean="0">
                <a:latin typeface="Calibri" panose="020F0502020204030204" pitchFamily="34" charset="0"/>
                <a:ea typeface="Verdana" pitchFamily="34" charset="0"/>
                <a:cs typeface="Verdana" pitchFamily="34" charset="0"/>
              </a:rPr>
              <a:t>Banner Self Service (SSB)</a:t>
            </a:r>
            <a:r>
              <a:rPr lang="en-US" sz="3800" b="1" i="1" dirty="0" smtClean="0">
                <a:solidFill>
                  <a:srgbClr val="C1131E"/>
                </a:solidFill>
                <a:latin typeface="Calibri" panose="020F0502020204030204" pitchFamily="34" charset="0"/>
                <a:ea typeface="Verdana" pitchFamily="34" charset="0"/>
                <a:cs typeface="Verdana" pitchFamily="34" charset="0"/>
              </a:rPr>
              <a:t>	</a:t>
            </a:r>
            <a:r>
              <a:rPr lang="en-US" sz="3800" b="1" dirty="0" smtClean="0">
                <a:solidFill>
                  <a:srgbClr val="C1131E"/>
                </a:solidFill>
                <a:latin typeface="Calibri" panose="020F0502020204030204" pitchFamily="34" charset="0"/>
                <a:ea typeface="Verdana" pitchFamily="34" charset="0"/>
                <a:cs typeface="Verdana" pitchFamily="34" charset="0"/>
              </a:rPr>
              <a:t> </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Web-based, accessible through the institution’s website.</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Access given to all students, faculty and staff. </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Used by students to register for classes, check grades, update addresses. </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Used by administration, faculty and staff to access pay stubs, view leave balances, check budgets, report grades, and check class schedule etc. </a:t>
            </a:r>
          </a:p>
          <a:p>
            <a:pPr marL="571500" indent="-571500" algn="l">
              <a:buFont typeface="Wingdings" panose="05000000000000000000" pitchFamily="2" charset="2"/>
              <a:buChar char="Ø"/>
            </a:pPr>
            <a:endParaRPr lang="en-US" sz="3800" dirty="0" smtClean="0">
              <a:latin typeface="Calibri" panose="020F0502020204030204" pitchFamily="34" charset="0"/>
              <a:ea typeface="Verdana" pitchFamily="34" charset="0"/>
              <a:cs typeface="Verdana" pitchFamily="34" charset="0"/>
            </a:endParaRPr>
          </a:p>
          <a:p>
            <a:pPr algn="l">
              <a:buNone/>
            </a:pPr>
            <a:r>
              <a:rPr lang="en-US" sz="3200" b="1" dirty="0" smtClean="0">
                <a:latin typeface="Calibri" panose="020F0502020204030204" pitchFamily="34" charset="0"/>
                <a:ea typeface="Verdana" pitchFamily="34" charset="0"/>
                <a:cs typeface="Verdana" pitchFamily="34" charset="0"/>
              </a:rPr>
              <a:t>Internet Native Banner (INB)</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Web-based, accessible through a browser. </a:t>
            </a:r>
          </a:p>
          <a:p>
            <a:pPr marL="571500" indent="-571500" algn="l">
              <a:buFont typeface="Wingdings" panose="05000000000000000000" pitchFamily="2" charset="2"/>
              <a:buChar char="Ø"/>
            </a:pPr>
            <a:r>
              <a:rPr lang="en-US" sz="2300" dirty="0" smtClean="0">
                <a:latin typeface="Calibri" panose="020F0502020204030204" pitchFamily="34" charset="0"/>
                <a:ea typeface="Verdana" pitchFamily="34" charset="0"/>
                <a:cs typeface="Verdana" pitchFamily="34" charset="0"/>
              </a:rPr>
              <a:t>Access restricted to users who require it for their jobs. </a:t>
            </a:r>
            <a:endParaRPr lang="en-US" sz="23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546" y="1782451"/>
            <a:ext cx="4236761" cy="2102339"/>
          </a:xfrm>
          <a:prstGeom prst="rect">
            <a:avLst/>
          </a:prstGeom>
          <a:noFill/>
          <a:ln>
            <a:noFill/>
          </a:ln>
          <a:effectLst>
            <a:outerShdw blurRad="50800" dist="50800" dir="5400000" algn="ctr" rotWithShape="0">
              <a:srgbClr val="C1131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19760705">
            <a:off x="6192769" y="2596775"/>
            <a:ext cx="2247731" cy="276999"/>
          </a:xfrm>
          <a:prstGeom prst="rect">
            <a:avLst/>
          </a:prstGeom>
          <a:ln>
            <a:solidFill>
              <a:srgbClr val="C1131E"/>
            </a:solidFill>
            <a:prstDash val="sysDash"/>
          </a:ln>
          <a:effectLst>
            <a:outerShdw blurRad="50800" dist="50800" dir="5400000" algn="ctr" rotWithShape="0">
              <a:schemeClr val="bg1"/>
            </a:outerShdw>
          </a:effectLst>
        </p:spPr>
        <p:txBody>
          <a:bodyPr wrap="none">
            <a:spAutoFit/>
          </a:bodyPr>
          <a:lstStyle/>
          <a:p>
            <a:r>
              <a:rPr lang="en-US" sz="1200" dirty="0" smtClean="0">
                <a:solidFill>
                  <a:srgbClr val="0070C0"/>
                </a:solidFill>
                <a:latin typeface="Baby Boston" panose="03000000000000000000" pitchFamily="66" charset="0"/>
              </a:rPr>
              <a:t>Banner Self Service</a:t>
            </a:r>
            <a:r>
              <a:rPr lang="en-US" sz="1200" dirty="0" smtClean="0">
                <a:solidFill>
                  <a:srgbClr val="C1131E"/>
                </a:solidFill>
                <a:latin typeface="Baby Boston" panose="03000000000000000000" pitchFamily="66" charset="0"/>
              </a:rPr>
              <a:t> </a:t>
            </a:r>
            <a:endParaRPr lang="en-US" sz="1200" dirty="0">
              <a:solidFill>
                <a:srgbClr val="C1131E"/>
              </a:solidFill>
              <a:latin typeface="Baby Boston" panose="03000000000000000000" pitchFamily="66"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0552" y="4027097"/>
            <a:ext cx="4110755" cy="2750038"/>
          </a:xfrm>
          <a:prstGeom prst="rect">
            <a:avLst/>
          </a:prstGeom>
          <a:noFill/>
          <a:ln>
            <a:noFill/>
          </a:ln>
          <a:effectLst>
            <a:outerShdw blurRad="50800" dist="50800" dir="5400000" algn="ctr" rotWithShape="0">
              <a:srgbClr val="C1131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rot="20022110">
            <a:off x="5207546" y="5393899"/>
            <a:ext cx="2472152" cy="276999"/>
          </a:xfrm>
          <a:prstGeom prst="rect">
            <a:avLst/>
          </a:prstGeom>
          <a:ln>
            <a:solidFill>
              <a:srgbClr val="C1131E"/>
            </a:solidFill>
            <a:prstDash val="sysDash"/>
          </a:ln>
        </p:spPr>
        <p:txBody>
          <a:bodyPr wrap="none">
            <a:spAutoFit/>
          </a:bodyPr>
          <a:lstStyle/>
          <a:p>
            <a:r>
              <a:rPr lang="en-US" sz="1200" b="1" dirty="0" smtClean="0">
                <a:solidFill>
                  <a:srgbClr val="0070C0"/>
                </a:solidFill>
                <a:latin typeface="Baby Boston" panose="03000000000000000000" pitchFamily="66" charset="0"/>
              </a:rPr>
              <a:t>Internet Native Banner </a:t>
            </a:r>
            <a:endParaRPr lang="en-US" sz="1200" b="1" dirty="0">
              <a:solidFill>
                <a:srgbClr val="0070C0"/>
              </a:solidFill>
              <a:latin typeface="Baby Boston" panose="03000000000000000000" pitchFamily="66" charset="0"/>
            </a:endParaRPr>
          </a:p>
        </p:txBody>
      </p:sp>
      <p:sp>
        <p:nvSpPr>
          <p:cNvPr id="11" name="Title 1"/>
          <p:cNvSpPr txBox="1">
            <a:spLocks/>
          </p:cNvSpPr>
          <p:nvPr/>
        </p:nvSpPr>
        <p:spPr>
          <a:xfrm>
            <a:off x="1365288" y="432908"/>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a:t>Introduction to Banner</a:t>
            </a:r>
          </a:p>
          <a:p>
            <a:r>
              <a:rPr lang="en-US" dirty="0"/>
              <a:t>Continued…… </a:t>
            </a:r>
          </a:p>
        </p:txBody>
      </p:sp>
    </p:spTree>
    <p:extLst>
      <p:ext uri="{BB962C8B-B14F-4D97-AF65-F5344CB8AC3E}">
        <p14:creationId xmlns:p14="http://schemas.microsoft.com/office/powerpoint/2010/main" val="166428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7575" y="1698812"/>
            <a:ext cx="8793664" cy="4827494"/>
          </a:xfrm>
          <a:prstGeom prst="rect">
            <a:avLst/>
          </a:prstGeom>
        </p:spPr>
        <p:txBody>
          <a:bodyPr>
            <a:normAutofit/>
          </a:bodyPr>
          <a:lstStyle/>
          <a:p>
            <a:pPr algn="l">
              <a:buNone/>
            </a:pPr>
            <a:r>
              <a:rPr lang="en-US" sz="1600" b="1" dirty="0">
                <a:solidFill>
                  <a:srgbClr val="0070C0"/>
                </a:solidFill>
                <a:latin typeface="Calibri" panose="020F0502020204030204" pitchFamily="34" charset="0"/>
              </a:rPr>
              <a:t>Banner </a:t>
            </a:r>
            <a:r>
              <a:rPr lang="en-US" sz="1600" b="1" dirty="0" smtClean="0">
                <a:solidFill>
                  <a:srgbClr val="0070C0"/>
                </a:solidFill>
                <a:latin typeface="Calibri" panose="020F0502020204030204" pitchFamily="34" charset="0"/>
              </a:rPr>
              <a:t>Environments</a:t>
            </a:r>
          </a:p>
          <a:p>
            <a:pPr algn="l">
              <a:buNone/>
            </a:pPr>
            <a:r>
              <a:rPr lang="en-US" sz="1600" dirty="0" smtClean="0">
                <a:latin typeface="Calibri" panose="020F0502020204030204" pitchFamily="34" charset="0"/>
              </a:rPr>
              <a:t>Banner may run in two or more environments:  TEST and PROD are the most common.   </a:t>
            </a:r>
          </a:p>
          <a:p>
            <a:pPr marL="631825" indent="-292100" algn="l">
              <a:buFont typeface="Wingdings" panose="05000000000000000000" pitchFamily="2" charset="2"/>
              <a:buChar char="Ø"/>
            </a:pPr>
            <a:r>
              <a:rPr lang="en-US" sz="1500" b="1" u="sng" dirty="0" smtClean="0">
                <a:latin typeface="Calibri" panose="020F0502020204030204" pitchFamily="34" charset="0"/>
              </a:rPr>
              <a:t>TEST Environment </a:t>
            </a:r>
            <a:r>
              <a:rPr lang="en-US" sz="1500" dirty="0" smtClean="0">
                <a:latin typeface="Calibri" panose="020F0502020204030204" pitchFamily="34" charset="0"/>
              </a:rPr>
              <a:t>has real data that is periodically cloned from the PROD environment, but is used for testing purposes only.  We only clone data from PROD to TEST environment about once or twice per year, sometimes more if needed for a particular reason or for a major upgrade.  Since the data in TEST is still real data that has been cloned from PROD, please remember that it is your responsibility to treat this data and your log in information to a TEST environment as securely as you should treat data and log in information to PROD.  You can use INB TEST and/or Self-Service TEST at any time to test anything in your module.  There will be times that you will be required to test some or all functions within your module(s) when we apply new updates to modules or when we apply updates to the database.  </a:t>
            </a:r>
            <a:r>
              <a:rPr lang="en-US" sz="1500" dirty="0" smtClean="0">
                <a:solidFill>
                  <a:srgbClr val="C1131E"/>
                </a:solidFill>
                <a:latin typeface="Calibri" panose="020F0502020204030204" pitchFamily="34" charset="0"/>
              </a:rPr>
              <a:t>It is </a:t>
            </a:r>
            <a:r>
              <a:rPr lang="en-US" sz="1500" b="1" u="sng" dirty="0" smtClean="0">
                <a:solidFill>
                  <a:srgbClr val="C1131E"/>
                </a:solidFill>
                <a:latin typeface="Calibri" panose="020F0502020204030204" pitchFamily="34" charset="0"/>
              </a:rPr>
              <a:t>critical</a:t>
            </a:r>
            <a:r>
              <a:rPr lang="en-US" sz="1500" dirty="0" smtClean="0">
                <a:solidFill>
                  <a:srgbClr val="C1131E"/>
                </a:solidFill>
                <a:latin typeface="Calibri" panose="020F0502020204030204" pitchFamily="34" charset="0"/>
              </a:rPr>
              <a:t> that you comply with any request to test Banner in a timely manner.  Testing allows us to work thru any errors or problems </a:t>
            </a:r>
            <a:r>
              <a:rPr lang="en-US" sz="1500" dirty="0">
                <a:solidFill>
                  <a:srgbClr val="C1131E"/>
                </a:solidFill>
                <a:latin typeface="Calibri" panose="020F0502020204030204" pitchFamily="34" charset="0"/>
              </a:rPr>
              <a:t>with a new release upgrade before we actually apply the upgrades to the live production (PROD) environment. </a:t>
            </a:r>
            <a:r>
              <a:rPr lang="en-US" sz="1500" dirty="0">
                <a:latin typeface="Calibri" panose="020F0502020204030204" pitchFamily="34" charset="0"/>
              </a:rPr>
              <a:t>If </a:t>
            </a:r>
            <a:r>
              <a:rPr lang="en-US" sz="1500" dirty="0" smtClean="0">
                <a:latin typeface="Calibri" panose="020F0502020204030204" pitchFamily="34" charset="0"/>
              </a:rPr>
              <a:t>you do not thoroughly test all existing and/or new functions when requested, </a:t>
            </a:r>
            <a:r>
              <a:rPr lang="en-US" sz="1500" dirty="0">
                <a:latin typeface="Calibri" panose="020F0502020204030204" pitchFamily="34" charset="0"/>
              </a:rPr>
              <a:t>you stand a chance of </a:t>
            </a:r>
            <a:r>
              <a:rPr lang="en-US" sz="1500" dirty="0" smtClean="0">
                <a:latin typeface="Calibri" panose="020F0502020204030204" pitchFamily="34" charset="0"/>
              </a:rPr>
              <a:t>the upgrade </a:t>
            </a:r>
            <a:r>
              <a:rPr lang="en-US" sz="1500" dirty="0">
                <a:latin typeface="Calibri" panose="020F0502020204030204" pitchFamily="34" charset="0"/>
              </a:rPr>
              <a:t>getting applied to PROD and it not working because you didn’t test it out in TEST. </a:t>
            </a:r>
            <a:endParaRPr lang="en-US" sz="1500" dirty="0" smtClean="0">
              <a:latin typeface="Calibri" panose="020F0502020204030204" pitchFamily="34" charset="0"/>
            </a:endParaRPr>
          </a:p>
          <a:p>
            <a:pPr marL="631825" indent="-292100" algn="l">
              <a:buFont typeface="Wingdings" panose="05000000000000000000" pitchFamily="2" charset="2"/>
              <a:buChar char="Ø"/>
            </a:pPr>
            <a:r>
              <a:rPr lang="en-US" sz="1500" b="1" u="sng" dirty="0" smtClean="0">
                <a:latin typeface="Calibri" panose="020F0502020204030204" pitchFamily="34" charset="0"/>
              </a:rPr>
              <a:t>PROD Environment </a:t>
            </a:r>
            <a:r>
              <a:rPr lang="en-US" sz="1500" dirty="0" smtClean="0">
                <a:latin typeface="Calibri" panose="020F0502020204030204" pitchFamily="34" charset="0"/>
              </a:rPr>
              <a:t>is the live production environment where the administration, faculty &amp; staff do their daily day-to-day operations.  No testing should be done in a PROD environment.</a:t>
            </a:r>
            <a:endParaRPr lang="en-US" sz="1500" dirty="0">
              <a:latin typeface="Calibri" panose="020F0502020204030204" pitchFamily="34" charset="0"/>
            </a:endParaRPr>
          </a:p>
        </p:txBody>
      </p:sp>
      <p:sp>
        <p:nvSpPr>
          <p:cNvPr id="11" name="Title 1"/>
          <p:cNvSpPr txBox="1">
            <a:spLocks/>
          </p:cNvSpPr>
          <p:nvPr/>
        </p:nvSpPr>
        <p:spPr>
          <a:xfrm>
            <a:off x="1295400" y="533400"/>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smtClean="0"/>
              <a:t>Introduction to Banner</a:t>
            </a:r>
          </a:p>
          <a:p>
            <a:r>
              <a:rPr lang="en-US" sz="1400" dirty="0" smtClean="0"/>
              <a:t>Continued……</a:t>
            </a:r>
            <a:r>
              <a:rPr lang="en-US" dirty="0" smtClean="0"/>
              <a:t> </a:t>
            </a:r>
            <a:endParaRPr lang="en-US" dirty="0"/>
          </a:p>
        </p:txBody>
      </p:sp>
    </p:spTree>
    <p:extLst>
      <p:ext uri="{BB962C8B-B14F-4D97-AF65-F5344CB8AC3E}">
        <p14:creationId xmlns:p14="http://schemas.microsoft.com/office/powerpoint/2010/main" val="228781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7575" y="1698812"/>
            <a:ext cx="8793664" cy="4827494"/>
          </a:xfrm>
          <a:prstGeom prst="rect">
            <a:avLst/>
          </a:prstGeom>
        </p:spPr>
        <p:txBody>
          <a:bodyPr>
            <a:normAutofit/>
          </a:bodyPr>
          <a:lstStyle/>
          <a:p>
            <a:pPr algn="l">
              <a:buNone/>
            </a:pPr>
            <a:r>
              <a:rPr lang="en-US" sz="1600" b="1" dirty="0" err="1" smtClean="0">
                <a:solidFill>
                  <a:srgbClr val="0070C0"/>
                </a:solidFill>
                <a:latin typeface="Calibri" panose="020F0502020204030204" pitchFamily="34" charset="0"/>
              </a:rPr>
              <a:t>Ellucian</a:t>
            </a:r>
            <a:r>
              <a:rPr lang="en-US" sz="1600" b="1" dirty="0" smtClean="0">
                <a:solidFill>
                  <a:srgbClr val="0070C0"/>
                </a:solidFill>
                <a:latin typeface="Calibri" panose="020F0502020204030204" pitchFamily="34" charset="0"/>
              </a:rPr>
              <a:t> Action Line / </a:t>
            </a:r>
            <a:r>
              <a:rPr lang="en-US" sz="1600" b="1" dirty="0" err="1" smtClean="0">
                <a:solidFill>
                  <a:srgbClr val="0070C0"/>
                </a:solidFill>
                <a:latin typeface="Calibri" panose="020F0502020204030204" pitchFamily="34" charset="0"/>
              </a:rPr>
              <a:t>Ellucian</a:t>
            </a:r>
            <a:r>
              <a:rPr lang="en-US" sz="1600" b="1" dirty="0" smtClean="0">
                <a:solidFill>
                  <a:srgbClr val="0070C0"/>
                </a:solidFill>
                <a:latin typeface="Calibri" panose="020F0502020204030204" pitchFamily="34" charset="0"/>
              </a:rPr>
              <a:t> Hub</a:t>
            </a:r>
          </a:p>
          <a:p>
            <a:pPr algn="l"/>
            <a:r>
              <a:rPr lang="en-US" sz="1600" dirty="0" smtClean="0">
                <a:latin typeface="Calibri" panose="020F0502020204030204" pitchFamily="34" charset="0"/>
              </a:rPr>
              <a:t>Ellucian Hub is </a:t>
            </a:r>
            <a:r>
              <a:rPr lang="en-US" sz="1600" dirty="0">
                <a:latin typeface="Calibri" panose="020F0502020204030204" pitchFamily="34" charset="0"/>
              </a:rPr>
              <a:t>where you can submit action line cases when you need help from Support for issues you run into with Banner, where you can access up-to-date module documentation, etc.  </a:t>
            </a:r>
            <a:r>
              <a:rPr lang="en-US" sz="1600" b="1" dirty="0">
                <a:latin typeface="Calibri" panose="020F0502020204030204" pitchFamily="34" charset="0"/>
              </a:rPr>
              <a:t>If you don’t already have an account, </a:t>
            </a:r>
            <a:r>
              <a:rPr lang="en-US" sz="1600" b="1" dirty="0" smtClean="0">
                <a:latin typeface="Calibri" panose="020F0502020204030204" pitchFamily="34" charset="0"/>
              </a:rPr>
              <a:t>you may want to sign </a:t>
            </a:r>
            <a:r>
              <a:rPr lang="en-US" sz="1600" b="1" dirty="0">
                <a:latin typeface="Calibri" panose="020F0502020204030204" pitchFamily="34" charset="0"/>
              </a:rPr>
              <a:t>up </a:t>
            </a:r>
            <a:r>
              <a:rPr lang="en-US" sz="1600" b="1" dirty="0" smtClean="0">
                <a:latin typeface="Calibri" panose="020F0502020204030204" pitchFamily="34" charset="0"/>
              </a:rPr>
              <a:t>so </a:t>
            </a:r>
            <a:r>
              <a:rPr lang="en-US" sz="1600" b="1" dirty="0">
                <a:latin typeface="Calibri" panose="020F0502020204030204" pitchFamily="34" charset="0"/>
              </a:rPr>
              <a:t>you will be able to submit action line cases, access documentation, etc</a:t>
            </a:r>
            <a:r>
              <a:rPr lang="en-US" sz="1600" b="1" dirty="0" smtClean="0">
                <a:latin typeface="Calibri" panose="020F0502020204030204" pitchFamily="34" charset="0"/>
              </a:rPr>
              <a:t>.</a:t>
            </a:r>
            <a:r>
              <a:rPr lang="en-US" sz="1600" dirty="0">
                <a:latin typeface="Calibri" panose="020F0502020204030204" pitchFamily="34" charset="0"/>
              </a:rPr>
              <a:t> </a:t>
            </a:r>
          </a:p>
          <a:p>
            <a:pPr marL="541782" lvl="1" indent="-285750">
              <a:buFont typeface="Wingdings" panose="05000000000000000000" pitchFamily="2" charset="2"/>
              <a:buChar char="ü"/>
            </a:pPr>
            <a:r>
              <a:rPr lang="en-US" sz="1400" dirty="0">
                <a:latin typeface="Calibri" panose="020F0502020204030204" pitchFamily="34" charset="0"/>
              </a:rPr>
              <a:t>Self-register for the </a:t>
            </a:r>
            <a:r>
              <a:rPr lang="en-US" sz="1400" dirty="0" err="1">
                <a:latin typeface="Calibri" panose="020F0502020204030204" pitchFamily="34" charset="0"/>
              </a:rPr>
              <a:t>Ellucian</a:t>
            </a:r>
            <a:r>
              <a:rPr lang="en-US" sz="1400" dirty="0">
                <a:latin typeface="Calibri" panose="020F0502020204030204" pitchFamily="34" charset="0"/>
              </a:rPr>
              <a:t> Hub by accessing this website -- </a:t>
            </a:r>
            <a:r>
              <a:rPr lang="en-US" sz="1400" u="sng" dirty="0">
                <a:latin typeface="Calibri" panose="020F0502020204030204" pitchFamily="34" charset="0"/>
                <a:hlinkClick r:id="rId3"/>
              </a:rPr>
              <a:t>https://clientapps.ellucian.com/SignUp</a:t>
            </a:r>
            <a:endParaRPr lang="en-US" sz="1400" dirty="0">
              <a:latin typeface="Calibri" panose="020F0502020204030204" pitchFamily="34" charset="0"/>
            </a:endParaRPr>
          </a:p>
          <a:p>
            <a:pPr marL="541782" lvl="1" indent="-285750">
              <a:buFont typeface="Wingdings" panose="05000000000000000000" pitchFamily="2" charset="2"/>
              <a:buChar char="ü"/>
            </a:pPr>
            <a:r>
              <a:rPr lang="en-US" sz="1400" dirty="0">
                <a:latin typeface="Calibri" panose="020F0502020204030204" pitchFamily="34" charset="0"/>
              </a:rPr>
              <a:t>You will be prompted thru the steps for the information they need to setup your account.</a:t>
            </a:r>
          </a:p>
          <a:p>
            <a:pPr marL="541782" lvl="1" indent="-285750">
              <a:buFont typeface="Wingdings" panose="05000000000000000000" pitchFamily="2" charset="2"/>
              <a:buChar char="ü"/>
            </a:pPr>
            <a:r>
              <a:rPr lang="en-US" sz="1400" dirty="0">
                <a:latin typeface="Calibri" panose="020F0502020204030204" pitchFamily="34" charset="0"/>
              </a:rPr>
              <a:t>Once you have submitted your information, you should receive an email from </a:t>
            </a:r>
            <a:r>
              <a:rPr lang="en-US" sz="1400" dirty="0" err="1">
                <a:latin typeface="Calibri" panose="020F0502020204030204" pitchFamily="34" charset="0"/>
              </a:rPr>
              <a:t>Ellucian</a:t>
            </a:r>
            <a:r>
              <a:rPr lang="en-US" sz="1400" dirty="0">
                <a:latin typeface="Calibri" panose="020F0502020204030204" pitchFamily="34" charset="0"/>
              </a:rPr>
              <a:t>.  If you’re a new person requesting an account, they will email </a:t>
            </a:r>
            <a:r>
              <a:rPr lang="en-US" sz="1400" dirty="0" smtClean="0">
                <a:latin typeface="Calibri" panose="020F0502020204030204" pitchFamily="34" charset="0"/>
              </a:rPr>
              <a:t>your system administrator to </a:t>
            </a:r>
            <a:r>
              <a:rPr lang="en-US" sz="1400" dirty="0">
                <a:latin typeface="Calibri" panose="020F0502020204030204" pitchFamily="34" charset="0"/>
              </a:rPr>
              <a:t>verify that you are in fact an employee of the </a:t>
            </a:r>
            <a:r>
              <a:rPr lang="en-US" sz="1400" dirty="0" smtClean="0">
                <a:latin typeface="Calibri" panose="020F0502020204030204" pitchFamily="34" charset="0"/>
              </a:rPr>
              <a:t>institution before </a:t>
            </a:r>
            <a:r>
              <a:rPr lang="en-US" sz="1400" dirty="0">
                <a:latin typeface="Calibri" panose="020F0502020204030204" pitchFamily="34" charset="0"/>
              </a:rPr>
              <a:t>accepting your registration for an account.</a:t>
            </a:r>
          </a:p>
          <a:p>
            <a:pPr marL="541782" lvl="1" indent="-285750">
              <a:buFont typeface="Wingdings" panose="05000000000000000000" pitchFamily="2" charset="2"/>
              <a:buChar char="ü"/>
            </a:pPr>
            <a:r>
              <a:rPr lang="en-US" sz="1400" dirty="0" smtClean="0">
                <a:latin typeface="Calibri" panose="020F0502020204030204" pitchFamily="34" charset="0"/>
              </a:rPr>
              <a:t>Once the system administrator has confirmed </a:t>
            </a:r>
            <a:r>
              <a:rPr lang="en-US" sz="1400" dirty="0">
                <a:latin typeface="Calibri" panose="020F0502020204030204" pitchFamily="34" charset="0"/>
              </a:rPr>
              <a:t>your identity and your </a:t>
            </a:r>
            <a:r>
              <a:rPr lang="en-US" sz="1400" dirty="0" smtClean="0">
                <a:latin typeface="Calibri" panose="020F0502020204030204" pitchFamily="34" charset="0"/>
              </a:rPr>
              <a:t>employment </a:t>
            </a:r>
            <a:r>
              <a:rPr lang="en-US" sz="1400" dirty="0">
                <a:latin typeface="Calibri" panose="020F0502020204030204" pitchFamily="34" charset="0"/>
              </a:rPr>
              <a:t>status, your account will be setup and you’ll receive an email notifying you.</a:t>
            </a:r>
          </a:p>
          <a:p>
            <a:pPr marL="109728" indent="0" algn="l">
              <a:buNone/>
            </a:pPr>
            <a:endParaRPr lang="en-US" sz="1600" dirty="0">
              <a:latin typeface="Calibri" panose="020F0502020204030204" pitchFamily="34" charset="0"/>
            </a:endParaRPr>
          </a:p>
          <a:p>
            <a:pPr algn="l"/>
            <a:r>
              <a:rPr lang="en-US" sz="1600" dirty="0" smtClean="0">
                <a:latin typeface="Calibri" panose="020F0502020204030204" pitchFamily="34" charset="0"/>
              </a:rPr>
              <a:t>The </a:t>
            </a:r>
            <a:r>
              <a:rPr lang="en-US" sz="1600" dirty="0">
                <a:latin typeface="Calibri" panose="020F0502020204030204" pitchFamily="34" charset="0"/>
              </a:rPr>
              <a:t>link to the FAQ for Ellucian Hub </a:t>
            </a:r>
            <a:r>
              <a:rPr lang="en-US" sz="1600" dirty="0" smtClean="0">
                <a:latin typeface="Calibri" panose="020F0502020204030204" pitchFamily="34" charset="0"/>
              </a:rPr>
              <a:t>Registration should be read </a:t>
            </a:r>
            <a:r>
              <a:rPr lang="en-US" sz="1600" b="1" u="sng" dirty="0" smtClean="0">
                <a:solidFill>
                  <a:srgbClr val="C1131E"/>
                </a:solidFill>
                <a:latin typeface="Calibri" panose="020F0502020204030204" pitchFamily="34" charset="0"/>
              </a:rPr>
              <a:t>before</a:t>
            </a:r>
            <a:r>
              <a:rPr lang="en-US" sz="1600" dirty="0" smtClean="0">
                <a:solidFill>
                  <a:srgbClr val="C1131E"/>
                </a:solidFill>
                <a:latin typeface="Calibri" panose="020F0502020204030204" pitchFamily="34" charset="0"/>
              </a:rPr>
              <a:t> </a:t>
            </a:r>
            <a:r>
              <a:rPr lang="en-US" sz="1600" dirty="0">
                <a:latin typeface="Calibri" panose="020F0502020204030204" pitchFamily="34" charset="0"/>
              </a:rPr>
              <a:t>signing up for your account. </a:t>
            </a:r>
            <a:r>
              <a:rPr lang="en-US" sz="1600" b="1" dirty="0">
                <a:latin typeface="Calibri" panose="020F0502020204030204" pitchFamily="34" charset="0"/>
              </a:rPr>
              <a:t> </a:t>
            </a:r>
            <a:r>
              <a:rPr lang="en-US" sz="1600" dirty="0">
                <a:latin typeface="Calibri" panose="020F0502020204030204" pitchFamily="34" charset="0"/>
              </a:rPr>
              <a:t>-- </a:t>
            </a:r>
            <a:r>
              <a:rPr lang="en-US" sz="1600" u="sng" dirty="0" smtClean="0">
                <a:latin typeface="Calibri" panose="020F0502020204030204" pitchFamily="34" charset="0"/>
                <a:hlinkClick r:id="rId4"/>
              </a:rPr>
              <a:t>https://</a:t>
            </a:r>
            <a:r>
              <a:rPr lang="en-US" sz="1600" u="sng" dirty="0">
                <a:latin typeface="Calibri" panose="020F0502020204030204" pitchFamily="34" charset="0"/>
                <a:hlinkClick r:id="rId4"/>
              </a:rPr>
              <a:t>www.ellucian.com/Support-and-Training/FAQ-for-Ellucian-Hub-Registration/</a:t>
            </a:r>
            <a:endParaRPr lang="en-US" sz="1600" dirty="0">
              <a:latin typeface="Calibri" panose="020F0502020204030204" pitchFamily="34" charset="0"/>
            </a:endParaRPr>
          </a:p>
        </p:txBody>
      </p:sp>
      <p:sp>
        <p:nvSpPr>
          <p:cNvPr id="11" name="Title 1"/>
          <p:cNvSpPr txBox="1">
            <a:spLocks/>
          </p:cNvSpPr>
          <p:nvPr/>
        </p:nvSpPr>
        <p:spPr>
          <a:xfrm>
            <a:off x="1249143" y="381000"/>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smtClean="0"/>
              <a:t>Banner support</a:t>
            </a:r>
          </a:p>
          <a:p>
            <a:r>
              <a:rPr lang="en-US" dirty="0" smtClean="0"/>
              <a:t>With </a:t>
            </a:r>
            <a:r>
              <a:rPr lang="en-US" dirty="0" err="1" smtClean="0"/>
              <a:t>ellucian</a:t>
            </a:r>
            <a:r>
              <a:rPr lang="en-US" dirty="0" smtClean="0"/>
              <a:t> action line</a:t>
            </a:r>
            <a:endParaRPr lang="en-US" dirty="0"/>
          </a:p>
        </p:txBody>
      </p:sp>
    </p:spTree>
    <p:extLst>
      <p:ext uri="{BB962C8B-B14F-4D97-AF65-F5344CB8AC3E}">
        <p14:creationId xmlns:p14="http://schemas.microsoft.com/office/powerpoint/2010/main" val="114975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6616" y="1545579"/>
            <a:ext cx="8890768" cy="5146533"/>
          </a:xfrm>
          <a:prstGeom prst="rect">
            <a:avLst/>
          </a:prstGeom>
        </p:spPr>
        <p:txBody>
          <a:bodyPr>
            <a:normAutofit fontScale="25000" lnSpcReduction="20000"/>
          </a:bodyPr>
          <a:lstStyle/>
          <a:p>
            <a:pPr marL="109728" indent="0">
              <a:buNone/>
            </a:pPr>
            <a:r>
              <a:rPr lang="en-US" sz="4400" dirty="0">
                <a:solidFill>
                  <a:srgbClr val="C1131E"/>
                </a:solidFill>
                <a:latin typeface="Calibri" panose="020F0502020204030204" pitchFamily="34" charset="0"/>
              </a:rPr>
              <a:t>It is critical that data entry standards are followed to reduce duplicate personal identification records, to promote search capability through uniform data entry, to promote accurate mailings, and to promote accurate </a:t>
            </a:r>
            <a:r>
              <a:rPr lang="en-US" sz="4400" dirty="0" smtClean="0">
                <a:solidFill>
                  <a:srgbClr val="C1131E"/>
                </a:solidFill>
                <a:latin typeface="Calibri" panose="020F0502020204030204" pitchFamily="34" charset="0"/>
              </a:rPr>
              <a:t>local, state </a:t>
            </a:r>
            <a:r>
              <a:rPr lang="en-US" sz="4400" dirty="0">
                <a:solidFill>
                  <a:srgbClr val="C1131E"/>
                </a:solidFill>
                <a:latin typeface="Calibri" panose="020F0502020204030204" pitchFamily="34" charset="0"/>
              </a:rPr>
              <a:t>&amp; federal reporting.  </a:t>
            </a:r>
            <a:r>
              <a:rPr lang="en-US" sz="4400" b="1" dirty="0" smtClean="0">
                <a:solidFill>
                  <a:srgbClr val="C1131E"/>
                </a:solidFill>
                <a:latin typeface="Calibri" panose="020F0502020204030204" pitchFamily="34" charset="0"/>
              </a:rPr>
              <a:t>If your institution has implemented specific data entry standards, please familiarize </a:t>
            </a:r>
            <a:r>
              <a:rPr lang="en-US" sz="4400" b="1" dirty="0">
                <a:solidFill>
                  <a:srgbClr val="C1131E"/>
                </a:solidFill>
                <a:latin typeface="Calibri" panose="020F0502020204030204" pitchFamily="34" charset="0"/>
              </a:rPr>
              <a:t>yourself with </a:t>
            </a:r>
            <a:r>
              <a:rPr lang="en-US" sz="4400" b="1" dirty="0" smtClean="0">
                <a:solidFill>
                  <a:srgbClr val="C1131E"/>
                </a:solidFill>
                <a:latin typeface="Calibri" panose="020F0502020204030204" pitchFamily="34" charset="0"/>
              </a:rPr>
              <a:t>these</a:t>
            </a:r>
            <a:r>
              <a:rPr lang="en-US" sz="4400" dirty="0" smtClean="0">
                <a:solidFill>
                  <a:srgbClr val="C1131E"/>
                </a:solidFill>
                <a:latin typeface="Calibri" panose="020F0502020204030204" pitchFamily="34" charset="0"/>
              </a:rPr>
              <a:t>.</a:t>
            </a:r>
            <a:r>
              <a:rPr lang="en-US" sz="4400" dirty="0">
                <a:latin typeface="Calibri" panose="020F0502020204030204" pitchFamily="34" charset="0"/>
              </a:rPr>
              <a:t> </a:t>
            </a:r>
            <a:endParaRPr lang="en-US" sz="4400" dirty="0" smtClean="0">
              <a:latin typeface="Calibri" panose="020F0502020204030204" pitchFamily="34" charset="0"/>
            </a:endParaRPr>
          </a:p>
          <a:p>
            <a:pPr marL="109728" indent="0">
              <a:buNone/>
            </a:pPr>
            <a:r>
              <a:rPr lang="en-US" sz="4400" dirty="0">
                <a:latin typeface="Calibri" panose="020F0502020204030204" pitchFamily="34" charset="0"/>
              </a:rPr>
              <a:t> </a:t>
            </a:r>
          </a:p>
          <a:p>
            <a:pPr marL="109728" indent="0" algn="l">
              <a:buNone/>
            </a:pPr>
            <a:r>
              <a:rPr lang="en-US" sz="4400" b="1" dirty="0" smtClean="0">
                <a:latin typeface="Calibri" panose="020F0502020204030204" pitchFamily="34" charset="0"/>
              </a:rPr>
              <a:t>All </a:t>
            </a:r>
            <a:r>
              <a:rPr lang="en-US" sz="4400" b="1" dirty="0">
                <a:latin typeface="Calibri" panose="020F0502020204030204" pitchFamily="34" charset="0"/>
              </a:rPr>
              <a:t>of the info in </a:t>
            </a:r>
            <a:r>
              <a:rPr lang="en-US" sz="4400" b="1" dirty="0" smtClean="0">
                <a:latin typeface="Calibri" panose="020F0502020204030204" pitchFamily="34" charset="0"/>
              </a:rPr>
              <a:t>our Data </a:t>
            </a:r>
            <a:r>
              <a:rPr lang="en-US" sz="4400" b="1" dirty="0">
                <a:latin typeface="Calibri" panose="020F0502020204030204" pitchFamily="34" charset="0"/>
              </a:rPr>
              <a:t>Entry Standards manual is important, but here are just a few </a:t>
            </a:r>
            <a:r>
              <a:rPr lang="en-US" sz="4400" b="1" dirty="0" smtClean="0">
                <a:latin typeface="Calibri" panose="020F0502020204030204" pitchFamily="34" charset="0"/>
              </a:rPr>
              <a:t>of </a:t>
            </a:r>
            <a:r>
              <a:rPr lang="en-US" sz="4400" b="1" dirty="0">
                <a:latin typeface="Calibri" panose="020F0502020204030204" pitchFamily="34" charset="0"/>
              </a:rPr>
              <a:t>the more prominent items we’ve had issues with in the past.</a:t>
            </a:r>
            <a:endParaRPr lang="en-US" sz="4400" dirty="0">
              <a:latin typeface="Calibri" panose="020F0502020204030204" pitchFamily="34" charset="0"/>
            </a:endParaRPr>
          </a:p>
          <a:p>
            <a:pPr marL="109728" indent="0">
              <a:buNone/>
            </a:pPr>
            <a:r>
              <a:rPr lang="en-US" sz="4400" dirty="0">
                <a:latin typeface="Calibri" panose="020F0502020204030204" pitchFamily="34" charset="0"/>
              </a:rPr>
              <a:t>  </a:t>
            </a:r>
          </a:p>
          <a:p>
            <a:pPr marL="571500" lvl="0" indent="-571500" algn="l">
              <a:buFont typeface="Wingdings" panose="05000000000000000000" pitchFamily="2" charset="2"/>
              <a:buChar char="Ø"/>
            </a:pPr>
            <a:r>
              <a:rPr lang="en-US" sz="4400" dirty="0">
                <a:latin typeface="Calibri" panose="020F0502020204030204" pitchFamily="34" charset="0"/>
              </a:rPr>
              <a:t>When entering a new person in the system, </a:t>
            </a:r>
            <a:r>
              <a:rPr lang="en-US" sz="4400" b="1" dirty="0">
                <a:latin typeface="Calibri" panose="020F0502020204030204" pitchFamily="34" charset="0"/>
              </a:rPr>
              <a:t>ALWAYS</a:t>
            </a:r>
            <a:r>
              <a:rPr lang="en-US" sz="4400" dirty="0">
                <a:latin typeface="Calibri" panose="020F0502020204030204" pitchFamily="34" charset="0"/>
              </a:rPr>
              <a:t> do a THOROUGH search to make sure the person does not already exist.</a:t>
            </a:r>
          </a:p>
          <a:p>
            <a:pPr marL="571500" lvl="0" indent="-571500" algn="l">
              <a:buFont typeface="Wingdings" panose="05000000000000000000" pitchFamily="2" charset="2"/>
              <a:buChar char="Ø"/>
            </a:pPr>
            <a:r>
              <a:rPr lang="en-US" sz="4400" dirty="0">
                <a:latin typeface="Calibri" panose="020F0502020204030204" pitchFamily="34" charset="0"/>
              </a:rPr>
              <a:t>Always enter name and address information in mixed case.  (not all lower case &amp; not all caps)</a:t>
            </a:r>
          </a:p>
          <a:p>
            <a:pPr marL="571500" lvl="0" indent="-571500" algn="l">
              <a:buFont typeface="Wingdings" panose="05000000000000000000" pitchFamily="2" charset="2"/>
              <a:buChar char="Ø"/>
            </a:pPr>
            <a:r>
              <a:rPr lang="en-US" sz="4400" dirty="0">
                <a:latin typeface="Calibri" panose="020F0502020204030204" pitchFamily="34" charset="0"/>
              </a:rPr>
              <a:t>Names should be entered as full </a:t>
            </a:r>
            <a:r>
              <a:rPr lang="en-US" sz="4400" b="1" dirty="0">
                <a:latin typeface="Calibri" panose="020F0502020204030204" pitchFamily="34" charset="0"/>
              </a:rPr>
              <a:t>legal </a:t>
            </a:r>
            <a:r>
              <a:rPr lang="en-US" sz="4400" dirty="0">
                <a:latin typeface="Calibri" panose="020F0502020204030204" pitchFamily="34" charset="0"/>
              </a:rPr>
              <a:t>names.  Preferred names or nicknames should be entered in the Preferred Name field.</a:t>
            </a:r>
          </a:p>
          <a:p>
            <a:pPr marL="571500" lvl="0" indent="-571500" algn="l">
              <a:buFont typeface="Wingdings" panose="05000000000000000000" pitchFamily="2" charset="2"/>
              <a:buChar char="Ø"/>
            </a:pPr>
            <a:r>
              <a:rPr lang="en-US" sz="4400" dirty="0">
                <a:latin typeface="Calibri" panose="020F0502020204030204" pitchFamily="34" charset="0"/>
              </a:rPr>
              <a:t>Titles/Prefixes such as Dr., Mr., Mrs., etc. should </a:t>
            </a:r>
            <a:r>
              <a:rPr lang="en-US" sz="4400" b="1" dirty="0">
                <a:latin typeface="Calibri" panose="020F0502020204030204" pitchFamily="34" charset="0"/>
              </a:rPr>
              <a:t>NOT</a:t>
            </a:r>
            <a:r>
              <a:rPr lang="en-US" sz="4400" dirty="0">
                <a:latin typeface="Calibri" panose="020F0502020204030204" pitchFamily="34" charset="0"/>
              </a:rPr>
              <a:t> be entered in the first, middle or last name fields.  Only enter these in the appropriate </a:t>
            </a:r>
            <a:r>
              <a:rPr lang="en-US" sz="4400" u="sng" dirty="0">
                <a:latin typeface="Calibri" panose="020F0502020204030204" pitchFamily="34" charset="0"/>
              </a:rPr>
              <a:t>Prefix</a:t>
            </a:r>
            <a:r>
              <a:rPr lang="en-US" sz="4400" dirty="0">
                <a:latin typeface="Calibri" panose="020F0502020204030204" pitchFamily="34" charset="0"/>
              </a:rPr>
              <a:t> field.</a:t>
            </a:r>
          </a:p>
          <a:p>
            <a:pPr marL="571500" lvl="0" indent="-571500" algn="l">
              <a:buFont typeface="Wingdings" panose="05000000000000000000" pitchFamily="2" charset="2"/>
              <a:buChar char="Ø"/>
            </a:pPr>
            <a:r>
              <a:rPr lang="en-US" sz="4400" dirty="0">
                <a:latin typeface="Calibri" panose="020F0502020204030204" pitchFamily="34" charset="0"/>
              </a:rPr>
              <a:t>Suffixes such as Jr., Sr., II, IV, etc. should </a:t>
            </a:r>
            <a:r>
              <a:rPr lang="en-US" sz="4400" b="1" dirty="0">
                <a:latin typeface="Calibri" panose="020F0502020204030204" pitchFamily="34" charset="0"/>
              </a:rPr>
              <a:t>NOT</a:t>
            </a:r>
            <a:r>
              <a:rPr lang="en-US" sz="4400" dirty="0">
                <a:latin typeface="Calibri" panose="020F0502020204030204" pitchFamily="34" charset="0"/>
              </a:rPr>
              <a:t> be entered in the first, middle or last name fields.  Only enter suffixes in the appropriate </a:t>
            </a:r>
            <a:r>
              <a:rPr lang="en-US" sz="4400" u="sng" dirty="0">
                <a:latin typeface="Calibri" panose="020F0502020204030204" pitchFamily="34" charset="0"/>
              </a:rPr>
              <a:t>Suffix</a:t>
            </a:r>
            <a:r>
              <a:rPr lang="en-US" sz="4400" dirty="0">
                <a:latin typeface="Calibri" panose="020F0502020204030204" pitchFamily="34" charset="0"/>
              </a:rPr>
              <a:t> field.</a:t>
            </a:r>
          </a:p>
          <a:p>
            <a:pPr marL="571500" lvl="0" indent="-571500" algn="l">
              <a:buFont typeface="Wingdings" panose="05000000000000000000" pitchFamily="2" charset="2"/>
              <a:buChar char="Ø"/>
            </a:pPr>
            <a:r>
              <a:rPr lang="en-US" sz="4400" dirty="0">
                <a:latin typeface="Calibri" panose="020F0502020204030204" pitchFamily="34" charset="0"/>
              </a:rPr>
              <a:t>There should </a:t>
            </a:r>
            <a:r>
              <a:rPr lang="en-US" sz="4400" b="1" dirty="0">
                <a:latin typeface="Calibri" panose="020F0502020204030204" pitchFamily="34" charset="0"/>
              </a:rPr>
              <a:t>ONLY</a:t>
            </a:r>
            <a:r>
              <a:rPr lang="en-US" sz="4400" dirty="0">
                <a:latin typeface="Calibri" panose="020F0502020204030204" pitchFamily="34" charset="0"/>
              </a:rPr>
              <a:t> be </a:t>
            </a:r>
            <a:r>
              <a:rPr lang="en-US" sz="4400" b="1" dirty="0">
                <a:latin typeface="Calibri" panose="020F0502020204030204" pitchFamily="34" charset="0"/>
              </a:rPr>
              <a:t>ONE </a:t>
            </a:r>
            <a:r>
              <a:rPr lang="en-US" sz="4400" b="1" u="sng" dirty="0">
                <a:latin typeface="Calibri" panose="020F0502020204030204" pitchFamily="34" charset="0"/>
              </a:rPr>
              <a:t>ACTIVE</a:t>
            </a:r>
            <a:r>
              <a:rPr lang="en-US" sz="4400" dirty="0">
                <a:latin typeface="Calibri" panose="020F0502020204030204" pitchFamily="34" charset="0"/>
              </a:rPr>
              <a:t> record for each address type (MA, PR, </a:t>
            </a:r>
            <a:r>
              <a:rPr lang="en-US" sz="4400" dirty="0" err="1">
                <a:latin typeface="Calibri" panose="020F0502020204030204" pitchFamily="34" charset="0"/>
              </a:rPr>
              <a:t>etc</a:t>
            </a:r>
            <a:r>
              <a:rPr lang="en-US" sz="4400" dirty="0">
                <a:latin typeface="Calibri" panose="020F0502020204030204" pitchFamily="34" charset="0"/>
              </a:rPr>
              <a:t>).  In other words, if student Jane Doe has an MA and PR address record, she should only have one active MA record and one active PR record.  Other MAs and PRs should either have an end date that has deactivated that address and/or have the Inactive box checked.</a:t>
            </a:r>
          </a:p>
          <a:p>
            <a:pPr marL="571500" lvl="0" indent="-571500" algn="l">
              <a:buFont typeface="Wingdings" panose="05000000000000000000" pitchFamily="2" charset="2"/>
              <a:buChar char="Ø"/>
            </a:pPr>
            <a:r>
              <a:rPr lang="en-US" sz="4400" dirty="0">
                <a:latin typeface="Calibri" panose="020F0502020204030204" pitchFamily="34" charset="0"/>
              </a:rPr>
              <a:t>Students must have </a:t>
            </a:r>
            <a:r>
              <a:rPr lang="en-US" sz="4400" b="1" dirty="0">
                <a:latin typeface="Calibri" panose="020F0502020204030204" pitchFamily="34" charset="0"/>
              </a:rPr>
              <a:t>at least one ACTIVE</a:t>
            </a:r>
            <a:r>
              <a:rPr lang="en-US" sz="4400" dirty="0">
                <a:latin typeface="Calibri" panose="020F0502020204030204" pitchFamily="34" charset="0"/>
              </a:rPr>
              <a:t> address record.  We’ve had students left out of state and federal reporting because all of their address records were inactive, either by an End date inactivating them or by the Inactive box being checked.</a:t>
            </a:r>
          </a:p>
          <a:p>
            <a:pPr marL="571500" lvl="0" indent="-571500" algn="l">
              <a:buFont typeface="Wingdings" panose="05000000000000000000" pitchFamily="2" charset="2"/>
              <a:buChar char="Ø"/>
            </a:pPr>
            <a:r>
              <a:rPr lang="en-US" sz="4400" dirty="0">
                <a:latin typeface="Calibri" panose="020F0502020204030204" pitchFamily="34" charset="0"/>
              </a:rPr>
              <a:t>Pay close attention to the section in the manual about addresses entry.  </a:t>
            </a:r>
          </a:p>
          <a:p>
            <a:pPr marL="571500" lvl="0" indent="-571500" algn="l">
              <a:buFont typeface="Wingdings" panose="05000000000000000000" pitchFamily="2" charset="2"/>
              <a:buChar char="Ø"/>
            </a:pPr>
            <a:r>
              <a:rPr lang="en-US" sz="4400" dirty="0">
                <a:latin typeface="Calibri" panose="020F0502020204030204" pitchFamily="34" charset="0"/>
              </a:rPr>
              <a:t>Pay close attention to phone number entry also.</a:t>
            </a:r>
          </a:p>
          <a:p>
            <a:pPr marL="571500" lvl="0" indent="-571500" algn="l">
              <a:buFont typeface="Wingdings" panose="05000000000000000000" pitchFamily="2" charset="2"/>
              <a:buChar char="Ø"/>
            </a:pPr>
            <a:r>
              <a:rPr lang="en-US" sz="4400" dirty="0">
                <a:latin typeface="Calibri" panose="020F0502020204030204" pitchFamily="34" charset="0"/>
              </a:rPr>
              <a:t>Email entry – CAMP (MDCC student email addresses) &amp; EMP (MDCC employee email addresses) mail types are ONLY to be entered &amp; maintained by Computer Services.  This is to ensure that the account is already setup in the respective email servers.  Other email types such as BUS and PERS can be entered or maintained by offices as needed.</a:t>
            </a:r>
          </a:p>
          <a:p>
            <a:pPr marL="571500" lvl="0" indent="-571500" algn="l">
              <a:buFont typeface="Wingdings" panose="05000000000000000000" pitchFamily="2" charset="2"/>
              <a:buChar char="Ø"/>
            </a:pPr>
            <a:r>
              <a:rPr lang="en-US" sz="4400" dirty="0">
                <a:latin typeface="Calibri" panose="020F0502020204030204" pitchFamily="34" charset="0"/>
              </a:rPr>
              <a:t>Pay close attention to SSN entry section in the manual.  SSN is used for federal and state reporting and needs to be accurate.</a:t>
            </a:r>
          </a:p>
          <a:p>
            <a:pPr marL="571500" lvl="0" indent="-571500" algn="l">
              <a:buFont typeface="Wingdings" panose="05000000000000000000" pitchFamily="2" charset="2"/>
              <a:buChar char="Ø"/>
            </a:pPr>
            <a:r>
              <a:rPr lang="en-US" sz="4400" b="1" dirty="0">
                <a:latin typeface="Calibri" panose="020F0502020204030204" pitchFamily="34" charset="0"/>
              </a:rPr>
              <a:t>Instructional areas - </a:t>
            </a:r>
            <a:r>
              <a:rPr lang="en-US" sz="4400" dirty="0">
                <a:latin typeface="Calibri" panose="020F0502020204030204" pitchFamily="34" charset="0"/>
              </a:rPr>
              <a:t>when entering course titles in Banner (in course catalog and when creating sections of a course for a term), DO NOT enter any punctuation such as commas in a course title.  </a:t>
            </a:r>
            <a:r>
              <a:rPr lang="en-US" sz="4000" dirty="0">
                <a:latin typeface="Calibri" panose="020F0502020204030204" pitchFamily="34" charset="0"/>
              </a:rPr>
              <a:t> </a:t>
            </a:r>
          </a:p>
        </p:txBody>
      </p:sp>
      <p:sp>
        <p:nvSpPr>
          <p:cNvPr id="11" name="Title 1"/>
          <p:cNvSpPr txBox="1">
            <a:spLocks/>
          </p:cNvSpPr>
          <p:nvPr/>
        </p:nvSpPr>
        <p:spPr>
          <a:xfrm>
            <a:off x="1316736" y="381000"/>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smtClean="0"/>
              <a:t>DATA ENTRY STANDARDS</a:t>
            </a:r>
            <a:endParaRPr lang="en-US" dirty="0"/>
          </a:p>
        </p:txBody>
      </p:sp>
    </p:spTree>
    <p:extLst>
      <p:ext uri="{BB962C8B-B14F-4D97-AF65-F5344CB8AC3E}">
        <p14:creationId xmlns:p14="http://schemas.microsoft.com/office/powerpoint/2010/main" val="140990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7575" y="1698812"/>
            <a:ext cx="8842216" cy="4827494"/>
          </a:xfrm>
          <a:prstGeom prst="rect">
            <a:avLst/>
          </a:prstGeom>
        </p:spPr>
        <p:txBody>
          <a:bodyPr>
            <a:normAutofit fontScale="77500" lnSpcReduction="20000"/>
          </a:bodyPr>
          <a:lstStyle/>
          <a:p>
            <a:pPr marL="109728" indent="0">
              <a:buNone/>
            </a:pPr>
            <a:r>
              <a:rPr lang="en-US" sz="1800" b="1" dirty="0" smtClean="0">
                <a:latin typeface="Calibri" panose="020F0502020204030204" pitchFamily="34" charset="0"/>
              </a:rPr>
              <a:t>Race/ethnicity- clarification on how to code </a:t>
            </a:r>
            <a:r>
              <a:rPr lang="en-US" sz="1800" b="1" dirty="0">
                <a:latin typeface="Calibri" panose="020F0502020204030204" pitchFamily="34" charset="0"/>
              </a:rPr>
              <a:t>the race and ethnicity fields on </a:t>
            </a:r>
            <a:r>
              <a:rPr lang="en-US" sz="1800" b="1" dirty="0" smtClean="0">
                <a:latin typeface="Calibri" panose="020F0502020204030204" pitchFamily="34" charset="0"/>
              </a:rPr>
              <a:t>SPAIDEN or in Payroll.</a:t>
            </a:r>
            <a:r>
              <a:rPr lang="en-US" sz="1800" b="1" dirty="0">
                <a:latin typeface="Calibri" panose="020F0502020204030204" pitchFamily="34" charset="0"/>
              </a:rPr>
              <a:t> </a:t>
            </a:r>
            <a:endParaRPr lang="en-US" sz="1800" dirty="0">
              <a:latin typeface="Calibri" panose="020F0502020204030204" pitchFamily="34" charset="0"/>
            </a:endParaRPr>
          </a:p>
          <a:p>
            <a:pPr marL="109728" indent="0">
              <a:buNone/>
            </a:pPr>
            <a:r>
              <a:rPr lang="en-US" sz="1800" dirty="0">
                <a:latin typeface="Calibri" panose="020F0502020204030204" pitchFamily="34" charset="0"/>
              </a:rPr>
              <a:t> </a:t>
            </a:r>
          </a:p>
          <a:p>
            <a:pPr marL="285750" indent="-285750" algn="l">
              <a:buFont typeface="Wingdings" panose="05000000000000000000" pitchFamily="2" charset="2"/>
              <a:buChar char="Ø"/>
            </a:pPr>
            <a:r>
              <a:rPr lang="en-US" sz="1800" dirty="0">
                <a:latin typeface="Calibri" panose="020F0502020204030204" pitchFamily="34" charset="0"/>
              </a:rPr>
              <a:t>The field titled “</a:t>
            </a:r>
            <a:r>
              <a:rPr lang="en-US" sz="1800" b="1" dirty="0">
                <a:latin typeface="Calibri" panose="020F0502020204030204" pitchFamily="34" charset="0"/>
              </a:rPr>
              <a:t>Ethnicity</a:t>
            </a:r>
            <a:r>
              <a:rPr lang="en-US" sz="1800" dirty="0">
                <a:latin typeface="Calibri" panose="020F0502020204030204" pitchFamily="34" charset="0"/>
              </a:rPr>
              <a:t>” is a letter code such as W = White; B = Black/African American; etc.  </a:t>
            </a:r>
            <a:r>
              <a:rPr lang="en-US" sz="1800" dirty="0" smtClean="0">
                <a:latin typeface="Calibri" panose="020F0502020204030204" pitchFamily="34" charset="0"/>
              </a:rPr>
              <a:t>DO </a:t>
            </a:r>
            <a:r>
              <a:rPr lang="en-US" sz="1800" dirty="0">
                <a:latin typeface="Calibri" panose="020F0502020204030204" pitchFamily="34" charset="0"/>
              </a:rPr>
              <a:t>NOT leave this field blank!  Only use O for Other if those </a:t>
            </a:r>
            <a:r>
              <a:rPr lang="en-US" sz="1800" dirty="0" smtClean="0">
                <a:latin typeface="Calibri" panose="020F0502020204030204" pitchFamily="34" charset="0"/>
              </a:rPr>
              <a:t>individuals with </a:t>
            </a:r>
            <a:r>
              <a:rPr lang="en-US" sz="1800" dirty="0">
                <a:latin typeface="Calibri" panose="020F0502020204030204" pitchFamily="34" charset="0"/>
              </a:rPr>
              <a:t>Unknown Ethnicity.</a:t>
            </a:r>
          </a:p>
          <a:p>
            <a:pPr marL="109728" indent="0" algn="l">
              <a:buNone/>
            </a:pPr>
            <a:r>
              <a:rPr lang="en-US" sz="1800" dirty="0">
                <a:latin typeface="Calibri" panose="020F0502020204030204" pitchFamily="34" charset="0"/>
              </a:rPr>
              <a:t> </a:t>
            </a:r>
          </a:p>
          <a:p>
            <a:pPr marL="285750" indent="-285750" algn="l">
              <a:buFont typeface="Wingdings" panose="05000000000000000000" pitchFamily="2" charset="2"/>
              <a:buChar char="Ø"/>
            </a:pPr>
            <a:r>
              <a:rPr lang="en-US" sz="1800" dirty="0">
                <a:latin typeface="Calibri" panose="020F0502020204030204" pitchFamily="34" charset="0"/>
              </a:rPr>
              <a:t>The field titled “</a:t>
            </a:r>
            <a:r>
              <a:rPr lang="en-US" sz="1800" b="1" dirty="0">
                <a:latin typeface="Calibri" panose="020F0502020204030204" pitchFamily="34" charset="0"/>
              </a:rPr>
              <a:t>New Ethnicity</a:t>
            </a:r>
            <a:r>
              <a:rPr lang="en-US" sz="1800" dirty="0">
                <a:latin typeface="Calibri" panose="020F0502020204030204" pitchFamily="34" charset="0"/>
              </a:rPr>
              <a:t>” is a drop down box that allows you to select either “Not Hispanic or Latino” or “Hispanic or Latino” or “None”.  You MUST select one of those.  Be as accurate as you can in answering this question.</a:t>
            </a:r>
          </a:p>
          <a:p>
            <a:pPr marL="109728" indent="0" algn="l">
              <a:buNone/>
            </a:pPr>
            <a:r>
              <a:rPr lang="en-US" sz="1800" dirty="0">
                <a:latin typeface="Calibri" panose="020F0502020204030204" pitchFamily="34" charset="0"/>
              </a:rPr>
              <a:t> </a:t>
            </a:r>
          </a:p>
          <a:p>
            <a:pPr marL="285750" indent="-285750" algn="l">
              <a:buFont typeface="Wingdings" panose="05000000000000000000" pitchFamily="2" charset="2"/>
              <a:buChar char="Ø"/>
            </a:pPr>
            <a:r>
              <a:rPr lang="en-US" sz="1800" dirty="0">
                <a:latin typeface="Calibri" panose="020F0502020204030204" pitchFamily="34" charset="0"/>
              </a:rPr>
              <a:t>The parameter that is titled “</a:t>
            </a:r>
            <a:r>
              <a:rPr lang="en-US" sz="1800" b="1" dirty="0">
                <a:latin typeface="Calibri" panose="020F0502020204030204" pitchFamily="34" charset="0"/>
              </a:rPr>
              <a:t>Ethnicity and Race Confirmed</a:t>
            </a:r>
            <a:r>
              <a:rPr lang="en-US" sz="1800" dirty="0">
                <a:latin typeface="Calibri" panose="020F0502020204030204" pitchFamily="34" charset="0"/>
              </a:rPr>
              <a:t>” MUST be checked that you have confirmed the </a:t>
            </a:r>
            <a:r>
              <a:rPr lang="en-US" sz="1800" dirty="0" smtClean="0">
                <a:latin typeface="Calibri" panose="020F0502020204030204" pitchFamily="34" charset="0"/>
              </a:rPr>
              <a:t>individual’s ethnicity </a:t>
            </a:r>
            <a:r>
              <a:rPr lang="en-US" sz="1800" dirty="0">
                <a:latin typeface="Calibri" panose="020F0502020204030204" pitchFamily="34" charset="0"/>
              </a:rPr>
              <a:t>and race. The field titled “</a:t>
            </a:r>
            <a:r>
              <a:rPr lang="en-US" sz="1800" b="1" dirty="0">
                <a:latin typeface="Calibri" panose="020F0502020204030204" pitchFamily="34" charset="0"/>
              </a:rPr>
              <a:t>Confirmed Date</a:t>
            </a:r>
            <a:r>
              <a:rPr lang="en-US" sz="1800" dirty="0">
                <a:latin typeface="Calibri" panose="020F0502020204030204" pitchFamily="34" charset="0"/>
              </a:rPr>
              <a:t>” must also have a date there.  It may default the current date once you check the box next to “</a:t>
            </a:r>
            <a:r>
              <a:rPr lang="en-US" sz="1800" b="1" dirty="0">
                <a:latin typeface="Calibri" panose="020F0502020204030204" pitchFamily="34" charset="0"/>
              </a:rPr>
              <a:t>Ethnicity and Race Confirmed</a:t>
            </a:r>
            <a:r>
              <a:rPr lang="en-US" sz="1800" dirty="0">
                <a:latin typeface="Calibri" panose="020F0502020204030204" pitchFamily="34" charset="0"/>
              </a:rPr>
              <a:t>”, but if not, a date MUST be entered.   If these two fields are not updated, they will be reported as Unknown on IPEDS.  We do not want to report anyone as Unknown race/ethnicity unless they absolutely declined to answer their race/ethnicity on their application.  </a:t>
            </a:r>
          </a:p>
          <a:p>
            <a:pPr marL="109728" indent="0" algn="l">
              <a:buNone/>
            </a:pPr>
            <a:r>
              <a:rPr lang="en-US" sz="1800" dirty="0">
                <a:latin typeface="Calibri" panose="020F0502020204030204" pitchFamily="34" charset="0"/>
              </a:rPr>
              <a:t> </a:t>
            </a:r>
          </a:p>
          <a:p>
            <a:pPr marL="285750" indent="-285750" algn="l">
              <a:buFont typeface="Wingdings" panose="05000000000000000000" pitchFamily="2" charset="2"/>
              <a:buChar char="Ø"/>
            </a:pPr>
            <a:r>
              <a:rPr lang="en-US" sz="1800" dirty="0">
                <a:latin typeface="Calibri" panose="020F0502020204030204" pitchFamily="34" charset="0"/>
              </a:rPr>
              <a:t>The field titled “</a:t>
            </a:r>
            <a:r>
              <a:rPr lang="en-US" sz="1800" b="1" dirty="0">
                <a:latin typeface="Calibri" panose="020F0502020204030204" pitchFamily="34" charset="0"/>
              </a:rPr>
              <a:t>Race</a:t>
            </a:r>
            <a:r>
              <a:rPr lang="en-US" sz="1800" dirty="0">
                <a:latin typeface="Calibri" panose="020F0502020204030204" pitchFamily="34" charset="0"/>
              </a:rPr>
              <a:t>” at the bottom of the screen must also be populated.  </a:t>
            </a:r>
            <a:r>
              <a:rPr lang="en-US" sz="1800" dirty="0" smtClean="0">
                <a:latin typeface="Calibri" panose="020F0502020204030204" pitchFamily="34" charset="0"/>
              </a:rPr>
              <a:t>An individual may </a:t>
            </a:r>
            <a:r>
              <a:rPr lang="en-US" sz="1800" dirty="0">
                <a:latin typeface="Calibri" panose="020F0502020204030204" pitchFamily="34" charset="0"/>
              </a:rPr>
              <a:t>report multiple races.  If so, this is where you can put their multiple races.  At a minimum though, every individual </a:t>
            </a:r>
            <a:r>
              <a:rPr lang="en-US" sz="1800" dirty="0" smtClean="0">
                <a:latin typeface="Calibri" panose="020F0502020204030204" pitchFamily="34" charset="0"/>
              </a:rPr>
              <a:t>should </a:t>
            </a:r>
            <a:r>
              <a:rPr lang="en-US" sz="1800" dirty="0">
                <a:latin typeface="Calibri" panose="020F0502020204030204" pitchFamily="34" charset="0"/>
              </a:rPr>
              <a:t>have at least one entry in this field.  In most cases, when you select the appropriate letter code for the “</a:t>
            </a:r>
            <a:r>
              <a:rPr lang="en-US" sz="1800" b="1" dirty="0">
                <a:latin typeface="Calibri" panose="020F0502020204030204" pitchFamily="34" charset="0"/>
              </a:rPr>
              <a:t>Ethnicity</a:t>
            </a:r>
            <a:r>
              <a:rPr lang="en-US" sz="1800" dirty="0">
                <a:latin typeface="Calibri" panose="020F0502020204030204" pitchFamily="34" charset="0"/>
              </a:rPr>
              <a:t>” field above, it will auto-populate the corresponding “Race” code here.  If it does not auto-populate the “</a:t>
            </a:r>
            <a:r>
              <a:rPr lang="en-US" sz="1800" b="1" dirty="0">
                <a:latin typeface="Calibri" panose="020F0502020204030204" pitchFamily="34" charset="0"/>
              </a:rPr>
              <a:t>Race</a:t>
            </a:r>
            <a:r>
              <a:rPr lang="en-US" sz="1800" dirty="0">
                <a:latin typeface="Calibri" panose="020F0502020204030204" pitchFamily="34" charset="0"/>
              </a:rPr>
              <a:t>” field, you MUST populate it unless it’s O for Other in which case, this race field will be left blank and reported as Unknown on IPEDS.  Also, any individual </a:t>
            </a:r>
            <a:r>
              <a:rPr lang="en-US" sz="1800" dirty="0" smtClean="0">
                <a:latin typeface="Calibri" panose="020F0502020204030204" pitchFamily="34" charset="0"/>
              </a:rPr>
              <a:t>reported </a:t>
            </a:r>
            <a:r>
              <a:rPr lang="en-US" sz="1800" dirty="0">
                <a:latin typeface="Calibri" panose="020F0502020204030204" pitchFamily="34" charset="0"/>
              </a:rPr>
              <a:t>as H for Hispanic in the “Ethnicity” field above, will not have a value in the “</a:t>
            </a:r>
            <a:r>
              <a:rPr lang="en-US" sz="1800" b="1" dirty="0">
                <a:latin typeface="Calibri" panose="020F0502020204030204" pitchFamily="34" charset="0"/>
              </a:rPr>
              <a:t>Race</a:t>
            </a:r>
            <a:r>
              <a:rPr lang="en-US" sz="1800" dirty="0">
                <a:latin typeface="Calibri" panose="020F0502020204030204" pitchFamily="34" charset="0"/>
              </a:rPr>
              <a:t>” field, but MUST be classified as “Hispanic or Latino” in the “</a:t>
            </a:r>
            <a:r>
              <a:rPr lang="en-US" sz="1800" b="1" dirty="0">
                <a:latin typeface="Calibri" panose="020F0502020204030204" pitchFamily="34" charset="0"/>
              </a:rPr>
              <a:t>New Ethnicity</a:t>
            </a:r>
            <a:r>
              <a:rPr lang="en-US" sz="1800" dirty="0">
                <a:latin typeface="Calibri" panose="020F0502020204030204" pitchFamily="34" charset="0"/>
              </a:rPr>
              <a:t>” field.</a:t>
            </a:r>
          </a:p>
          <a:p>
            <a:endParaRPr lang="en-US" sz="3800" b="1" dirty="0">
              <a:latin typeface="Calibri" panose="020F0502020204030204" pitchFamily="34" charset="0"/>
            </a:endParaRPr>
          </a:p>
          <a:p>
            <a:endParaRPr lang="en-US" sz="4000" dirty="0">
              <a:latin typeface="Calibri" panose="020F0502020204030204" pitchFamily="34" charset="0"/>
            </a:endParaRPr>
          </a:p>
        </p:txBody>
      </p:sp>
      <p:sp>
        <p:nvSpPr>
          <p:cNvPr id="11" name="Title 1"/>
          <p:cNvSpPr txBox="1">
            <a:spLocks/>
          </p:cNvSpPr>
          <p:nvPr/>
        </p:nvSpPr>
        <p:spPr>
          <a:xfrm>
            <a:off x="1273419" y="457200"/>
            <a:ext cx="6510528" cy="813816"/>
          </a:xfrm>
          <a:prstGeom prst="rect">
            <a:avLst/>
          </a:prstGeom>
          <a:solidFill>
            <a:srgbClr val="0070C0"/>
          </a:solidFill>
          <a:ln w="76200" cmpd="thinThick">
            <a:solidFill>
              <a:schemeClr val="tx1"/>
            </a:solidFill>
            <a:miter lim="800000"/>
          </a:ln>
        </p:spPr>
        <p:txBody>
          <a:bodyPr vert="horz" lIns="91440" tIns="45720" rIns="91440" bIns="45720" rtlCol="0" anchor="ctr" anchorCtr="0">
            <a:norm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dirty="0" smtClean="0"/>
              <a:t>DATA ENTRY STANDARDS</a:t>
            </a:r>
          </a:p>
          <a:p>
            <a:r>
              <a:rPr lang="en-US" dirty="0"/>
              <a:t>Continued…… </a:t>
            </a:r>
          </a:p>
        </p:txBody>
      </p:sp>
    </p:spTree>
    <p:extLst>
      <p:ext uri="{BB962C8B-B14F-4D97-AF65-F5344CB8AC3E}">
        <p14:creationId xmlns:p14="http://schemas.microsoft.com/office/powerpoint/2010/main" val="66979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1298" y="1600200"/>
            <a:ext cx="3359020" cy="5099180"/>
          </a:xfrm>
          <a:prstGeom prst="rect">
            <a:avLst/>
          </a:prstGeom>
        </p:spPr>
        <p:txBody>
          <a:bodyPr>
            <a:normAutofit fontScale="47500" lnSpcReduction="20000"/>
          </a:bodyPr>
          <a:lstStyle/>
          <a:p>
            <a:pPr marL="0" indent="1588">
              <a:buNone/>
            </a:pPr>
            <a:r>
              <a:rPr lang="en-US" b="1" dirty="0" smtClean="0">
                <a:solidFill>
                  <a:srgbClr val="0070C0"/>
                </a:solidFill>
                <a:latin typeface="Calibri" panose="020F0502020204030204" pitchFamily="34" charset="0"/>
              </a:rPr>
              <a:t>GUAUPRF</a:t>
            </a:r>
            <a:r>
              <a:rPr lang="en-US" dirty="0" smtClean="0">
                <a:solidFill>
                  <a:srgbClr val="0070C0"/>
                </a:solidFill>
                <a:latin typeface="Calibri" panose="020F0502020204030204" pitchFamily="34" charset="0"/>
              </a:rPr>
              <a:t> </a:t>
            </a:r>
            <a:r>
              <a:rPr lang="en-US" dirty="0" smtClean="0">
                <a:latin typeface="Calibri" panose="020F0502020204030204" pitchFamily="34" charset="0"/>
              </a:rPr>
              <a:t>is the User Preferences Form. File&gt;Preferences also opens the form. You can now control some aspects of the appearance of Banner screens. </a:t>
            </a:r>
          </a:p>
          <a:p>
            <a:pPr>
              <a:buNone/>
            </a:pPr>
            <a:r>
              <a:rPr lang="en-US" b="1" dirty="0" smtClean="0">
                <a:solidFill>
                  <a:srgbClr val="0070C0"/>
                </a:solidFill>
                <a:latin typeface="Calibri" panose="020F0502020204030204" pitchFamily="34" charset="0"/>
              </a:rPr>
              <a:t>Display Options Tab </a:t>
            </a:r>
          </a:p>
          <a:p>
            <a:pPr marL="342900" indent="-342900">
              <a:buFont typeface="Wingdings" panose="05000000000000000000" pitchFamily="2" charset="2"/>
              <a:buChar char="Ø"/>
            </a:pPr>
            <a:r>
              <a:rPr lang="en-US" b="1" dirty="0" smtClean="0">
                <a:latin typeface="Calibri" panose="020F0502020204030204" pitchFamily="34" charset="0"/>
              </a:rPr>
              <a:t>Display Options (1) </a:t>
            </a:r>
            <a:r>
              <a:rPr lang="en-US" dirty="0" smtClean="0">
                <a:latin typeface="Calibri" panose="020F0502020204030204" pitchFamily="34" charset="0"/>
              </a:rPr>
              <a:t>allows control over name display on the Title and Menu Bars. </a:t>
            </a:r>
          </a:p>
          <a:p>
            <a:pPr marL="342900" indent="-342900">
              <a:buFont typeface="Wingdings" panose="05000000000000000000" pitchFamily="2" charset="2"/>
              <a:buChar char="Ø"/>
            </a:pPr>
            <a:r>
              <a:rPr lang="en-US" b="1" dirty="0" smtClean="0">
                <a:latin typeface="Calibri" panose="020F0502020204030204" pitchFamily="34" charset="0"/>
              </a:rPr>
              <a:t>User Interface Color Settings (2) </a:t>
            </a:r>
            <a:r>
              <a:rPr lang="en-US" dirty="0" smtClean="0">
                <a:latin typeface="Calibri" panose="020F0502020204030204" pitchFamily="34" charset="0"/>
              </a:rPr>
              <a:t>(right) control your Banner color scheme. Use the scroll bar to see all color control options. </a:t>
            </a:r>
          </a:p>
          <a:p>
            <a:pPr marL="342900" indent="-342900">
              <a:buFont typeface="Wingdings" panose="05000000000000000000" pitchFamily="2" charset="2"/>
              <a:buChar char="Ø"/>
            </a:pPr>
            <a:r>
              <a:rPr lang="en-US" dirty="0" smtClean="0">
                <a:latin typeface="Calibri" panose="020F0502020204030204" pitchFamily="34" charset="0"/>
              </a:rPr>
              <a:t>Arrows by the User Value fields open Color Selection windows. A preview pane simulates the chosen color. </a:t>
            </a:r>
          </a:p>
          <a:p>
            <a:pPr marL="342900" indent="-342900">
              <a:buFont typeface="Wingdings" panose="05000000000000000000" pitchFamily="2" charset="2"/>
              <a:buChar char="Ø"/>
            </a:pPr>
            <a:r>
              <a:rPr lang="en-US" b="1" dirty="0" smtClean="0">
                <a:latin typeface="Calibri" panose="020F0502020204030204" pitchFamily="34" charset="0"/>
              </a:rPr>
              <a:t>Reset (3) </a:t>
            </a:r>
            <a:r>
              <a:rPr lang="en-US" dirty="0" smtClean="0">
                <a:latin typeface="Calibri" panose="020F0502020204030204" pitchFamily="34" charset="0"/>
              </a:rPr>
              <a:t>the default colors on the Color Selection Window by clicking Reset and OK. Use to select color for text to indicate LOV and Searchable fields </a:t>
            </a:r>
          </a:p>
          <a:p>
            <a:pPr marL="342900" indent="-342900">
              <a:buFont typeface="Wingdings" panose="05000000000000000000" pitchFamily="2" charset="2"/>
              <a:buChar char="Ø"/>
            </a:pPr>
            <a:r>
              <a:rPr lang="en-US" dirty="0" smtClean="0">
                <a:latin typeface="Calibri" panose="020F0502020204030204" pitchFamily="34" charset="0"/>
              </a:rPr>
              <a:t>Use </a:t>
            </a:r>
            <a:r>
              <a:rPr lang="en-US" b="1" dirty="0" smtClean="0">
                <a:latin typeface="Calibri" panose="020F0502020204030204" pitchFamily="34" charset="0"/>
              </a:rPr>
              <a:t>Alert Options (4) </a:t>
            </a:r>
            <a:r>
              <a:rPr lang="en-US" dirty="0" smtClean="0">
                <a:latin typeface="Calibri" panose="020F0502020204030204" pitchFamily="34" charset="0"/>
              </a:rPr>
              <a:t>to turn alerts on and off. By default a prompt asks if you want to end your Banner session. This prompt can be turned off. </a:t>
            </a:r>
          </a:p>
          <a:p>
            <a:pPr marL="342900" indent="-342900">
              <a:buFont typeface="Wingdings" panose="05000000000000000000" pitchFamily="2" charset="2"/>
              <a:buChar char="Ø"/>
            </a:pPr>
            <a:r>
              <a:rPr lang="en-US" dirty="0" smtClean="0">
                <a:latin typeface="Calibri" panose="020F0502020204030204" pitchFamily="34" charset="0"/>
              </a:rPr>
              <a:t>Use </a:t>
            </a:r>
            <a:r>
              <a:rPr lang="en-US" b="1" dirty="0" smtClean="0">
                <a:latin typeface="Calibri" panose="020F0502020204030204" pitchFamily="34" charset="0"/>
              </a:rPr>
              <a:t>Data Extract (5) </a:t>
            </a:r>
            <a:r>
              <a:rPr lang="en-US" dirty="0" smtClean="0">
                <a:latin typeface="Calibri" panose="020F0502020204030204" pitchFamily="34" charset="0"/>
              </a:rPr>
              <a:t>to control whether a header row is downloaded with the data. </a:t>
            </a:r>
          </a:p>
          <a:p>
            <a:endParaRPr lang="en-US" dirty="0"/>
          </a:p>
        </p:txBody>
      </p:sp>
      <p:sp>
        <p:nvSpPr>
          <p:cNvPr id="2" name="Title 1"/>
          <p:cNvSpPr>
            <a:spLocks noGrp="1"/>
          </p:cNvSpPr>
          <p:nvPr>
            <p:ph type="title"/>
          </p:nvPr>
        </p:nvSpPr>
        <p:spPr>
          <a:xfrm>
            <a:off x="1300531" y="514291"/>
            <a:ext cx="6510528" cy="813816"/>
          </a:xfrm>
          <a:solidFill>
            <a:srgbClr val="0070C0"/>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r>
              <a:rPr lang="en-US" sz="1800" cap="all" dirty="0">
                <a:solidFill>
                  <a:schemeClr val="bg1">
                    <a:lumMod val="75000"/>
                    <a:lumOff val="25000"/>
                  </a:schemeClr>
                </a:solidFill>
                <a:effectLst/>
                <a:cs typeface="Tunga" pitchFamily="2"/>
              </a:rPr>
              <a:t>INB User Preferences </a:t>
            </a:r>
          </a:p>
        </p:txBody>
      </p:sp>
      <p:pic>
        <p:nvPicPr>
          <p:cNvPr id="15362" name="Picture 2"/>
          <p:cNvPicPr>
            <a:picLocks noChangeAspect="1" noChangeArrowheads="1"/>
          </p:cNvPicPr>
          <p:nvPr/>
        </p:nvPicPr>
        <p:blipFill>
          <a:blip r:embed="rId3" cstate="print"/>
          <a:srcRect/>
          <a:stretch>
            <a:fillRect/>
          </a:stretch>
        </p:blipFill>
        <p:spPr bwMode="auto">
          <a:xfrm>
            <a:off x="3536131" y="2360652"/>
            <a:ext cx="5428446" cy="3773111"/>
          </a:xfrm>
          <a:prstGeom prst="rect">
            <a:avLst/>
          </a:prstGeom>
          <a:noFill/>
          <a:ln w="9525">
            <a:noFill/>
            <a:miter lim="800000"/>
            <a:headEnd/>
            <a:tailEnd/>
          </a:ln>
        </p:spPr>
      </p:pic>
      <p:sp>
        <p:nvSpPr>
          <p:cNvPr id="5" name="Oval 4"/>
          <p:cNvSpPr/>
          <p:nvPr/>
        </p:nvSpPr>
        <p:spPr>
          <a:xfrm>
            <a:off x="4933149" y="350702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6732494" y="319710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7709829" y="488558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4473204" y="489033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
        <p:nvSpPr>
          <p:cNvPr id="9" name="Oval 8"/>
          <p:cNvSpPr/>
          <p:nvPr/>
        </p:nvSpPr>
        <p:spPr>
          <a:xfrm>
            <a:off x="4949615" y="563422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38040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249</TotalTime>
  <Words>2544</Words>
  <Application>Microsoft Office PowerPoint</Application>
  <PresentationFormat>On-screen Show (4:3)</PresentationFormat>
  <Paragraphs>323</Paragraphs>
  <Slides>32</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Baby Boston</vt:lpstr>
      <vt:lpstr>Bradley Hand ITC</vt:lpstr>
      <vt:lpstr>Calibri</vt:lpstr>
      <vt:lpstr>Courier New</vt:lpstr>
      <vt:lpstr>Lucida Sans Unicode</vt:lpstr>
      <vt:lpstr>Pea Huddles</vt:lpstr>
      <vt:lpstr>Tahoma</vt:lpstr>
      <vt:lpstr>Tunga</vt:lpstr>
      <vt:lpstr>Verdana</vt:lpstr>
      <vt:lpstr>Wingdings</vt:lpstr>
      <vt:lpstr>Wingdings 2</vt:lpstr>
      <vt:lpstr>Wingdings 3</vt:lpstr>
      <vt:lpstr>Concourse</vt:lpstr>
      <vt:lpstr>MBUG 2016 </vt:lpstr>
      <vt:lpstr>Session Rules of Etiquette</vt:lpstr>
      <vt:lpstr>Introduction to Banner</vt:lpstr>
      <vt:lpstr>PowerPoint Presentation</vt:lpstr>
      <vt:lpstr>PowerPoint Presentation</vt:lpstr>
      <vt:lpstr>PowerPoint Presentation</vt:lpstr>
      <vt:lpstr>PowerPoint Presentation</vt:lpstr>
      <vt:lpstr>PowerPoint Presentation</vt:lpstr>
      <vt:lpstr>INB User Preferences </vt:lpstr>
      <vt:lpstr>INB User Preferences Continued…… </vt:lpstr>
      <vt:lpstr>INB KEYBOARD SHORTCUTS</vt:lpstr>
      <vt:lpstr>INB SEARCHES</vt:lpstr>
      <vt:lpstr>PowerPoint Presentation</vt:lpstr>
      <vt:lpstr>INB SEARCHES Continued…… </vt:lpstr>
      <vt:lpstr>INB SEARCHES Continued…… </vt:lpstr>
      <vt:lpstr>INB SEARCHES Continued…… </vt:lpstr>
      <vt:lpstr>INB SEARCHES Continued…… </vt:lpstr>
      <vt:lpstr>INB SEARCHES Continued…… </vt:lpstr>
      <vt:lpstr>INB SEARCHES Continued…… </vt:lpstr>
      <vt:lpstr>Creating and Using QuickFlows</vt:lpstr>
      <vt:lpstr>Creating and Using QuickFlows Continued……</vt:lpstr>
      <vt:lpstr>Creating and Using QuickFlows Continued……</vt:lpstr>
      <vt:lpstr>Creating and Using QuickFlows Continued……</vt:lpstr>
      <vt:lpstr>EXTRACTING DATA </vt:lpstr>
      <vt:lpstr>EXTRACTING DATA Continued…… </vt:lpstr>
      <vt:lpstr>EXTRACTING DATA Continued…… </vt:lpstr>
      <vt:lpstr>Running jobs to the database</vt:lpstr>
      <vt:lpstr>Running jobs to the database Continued…</vt:lpstr>
      <vt:lpstr>Running jobs to the database Continued…</vt:lpstr>
      <vt:lpstr>Running jobs to the database Continued…</vt:lpstr>
      <vt:lpstr>MBUG (Mississippi Banner users group)</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Lisa Jones</cp:lastModifiedBy>
  <cp:revision>138</cp:revision>
  <cp:lastPrinted>2016-09-06T18:01:01Z</cp:lastPrinted>
  <dcterms:created xsi:type="dcterms:W3CDTF">2013-01-30T03:13:35Z</dcterms:created>
  <dcterms:modified xsi:type="dcterms:W3CDTF">2016-09-06T19:18:41Z</dcterms:modified>
</cp:coreProperties>
</file>