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78" r:id="rId6"/>
    <p:sldId id="264" r:id="rId7"/>
    <p:sldId id="259" r:id="rId8"/>
    <p:sldId id="266" r:id="rId9"/>
    <p:sldId id="267" r:id="rId10"/>
    <p:sldId id="268" r:id="rId11"/>
    <p:sldId id="269" r:id="rId12"/>
    <p:sldId id="265" r:id="rId13"/>
    <p:sldId id="270" r:id="rId14"/>
    <p:sldId id="271" r:id="rId15"/>
    <p:sldId id="260" r:id="rId16"/>
    <p:sldId id="273" r:id="rId17"/>
    <p:sldId id="275" r:id="rId18"/>
    <p:sldId id="274" r:id="rId19"/>
    <p:sldId id="276" r:id="rId20"/>
    <p:sldId id="261" r:id="rId21"/>
    <p:sldId id="272" r:id="rId22"/>
    <p:sldId id="262" r:id="rId23"/>
    <p:sldId id="277" r:id="rId24"/>
    <p:sldId id="281" r:id="rId25"/>
    <p:sldId id="282" r:id="rId26"/>
    <p:sldId id="283" r:id="rId27"/>
    <p:sldId id="284" r:id="rId28"/>
    <p:sldId id="285" r:id="rId29"/>
    <p:sldId id="28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7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its.msstate.edu/files/barf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.msstate.edu/files/JVapprovalrequest.pdf" TargetMode="External"/><Relationship Id="rId2" Type="http://schemas.openxmlformats.org/officeDocument/2006/relationships/hyperlink" Target="http://www.its.msstate.edu/files/approve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ts.msstate.edu/files/aqrf-jv.pdf" TargetMode="External"/><Relationship Id="rId4" Type="http://schemas.openxmlformats.org/officeDocument/2006/relationships/hyperlink" Target="http://www.its.msstate.edu/files/aqrf-req-inv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MBUG 2016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6" name="Subtitle 4"/>
          <p:cNvSpPr txBox="1">
            <a:spLocks/>
          </p:cNvSpPr>
          <p:nvPr/>
        </p:nvSpPr>
        <p:spPr>
          <a:xfrm>
            <a:off x="685800" y="1905000"/>
            <a:ext cx="7772400" cy="3200400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Session Title: 	</a:t>
            </a:r>
            <a:r>
              <a:rPr lang="en-US" sz="2000" b="1" dirty="0" smtClean="0">
                <a:solidFill>
                  <a:schemeClr val="tx1"/>
                </a:solidFill>
              </a:rPr>
              <a:t>Approving Documents: A User’s Perspective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Presented By: 	</a:t>
            </a:r>
            <a:r>
              <a:rPr lang="en-US" sz="2000" b="1" dirty="0" smtClean="0">
                <a:solidFill>
                  <a:schemeClr val="tx1"/>
                </a:solidFill>
              </a:rPr>
              <a:t>Tamara Gibson</a:t>
            </a:r>
            <a:r>
              <a:rPr lang="en-US" sz="2000" dirty="0" smtClean="0">
                <a:solidFill>
                  <a:schemeClr val="tx1"/>
                </a:solidFill>
              </a:rPr>
              <a:t>	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		Senior IT Consultant/BANNER Trainer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		ITS-User Services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		gibson@its.msstate.edu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		(662) 722-0262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Institution: 	</a:t>
            </a:r>
            <a:r>
              <a:rPr lang="en-US" sz="2000" b="1" dirty="0" smtClean="0">
                <a:solidFill>
                  <a:schemeClr val="tx1"/>
                </a:solidFill>
              </a:rPr>
              <a:t>Mississippi State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5638800"/>
            <a:ext cx="6019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/>
            <a:r>
              <a:rPr lang="en-US" sz="2000" b="1" dirty="0">
                <a:solidFill>
                  <a:schemeClr val="bg1"/>
                </a:solidFill>
              </a:rPr>
              <a:t>September 13, 2016 @ 9:00 a.m.</a:t>
            </a:r>
          </a:p>
          <a:p>
            <a:pPr marL="0" lvl="4"/>
            <a:r>
              <a:rPr lang="en-US" sz="2000" b="1" dirty="0" smtClean="0">
                <a:solidFill>
                  <a:schemeClr val="bg1"/>
                </a:solidFill>
              </a:rPr>
              <a:t>Hilton Garden Inn-Pecan Room</a:t>
            </a:r>
          </a:p>
          <a:p>
            <a:pPr marL="0" lvl="4"/>
            <a:r>
              <a:rPr lang="en-US" sz="2000" b="1" dirty="0" smtClean="0">
                <a:solidFill>
                  <a:schemeClr val="bg1"/>
                </a:solidFill>
              </a:rPr>
              <a:t>Tupelo</a:t>
            </a:r>
            <a:r>
              <a:rPr lang="en-US" sz="2000" b="1" dirty="0">
                <a:solidFill>
                  <a:schemeClr val="bg1"/>
                </a:solidFill>
              </a:rPr>
              <a:t>, MS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51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657" y="5939135"/>
            <a:ext cx="883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APPROVAL QUEUE ROUTING CODES FORM [FOMAQRC]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14400" y="762000"/>
            <a:ext cx="1066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1" t="8889" r="38681" b="65694"/>
          <a:stretch/>
        </p:blipFill>
        <p:spPr>
          <a:xfrm>
            <a:off x="381001" y="152400"/>
            <a:ext cx="8248338" cy="5410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4507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657" y="5939135"/>
            <a:ext cx="883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APPROVAL QUEUE ROUTING CODES FORM [FOMAQRC]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3" t="8854" r="51255" b="66702"/>
          <a:stretch/>
        </p:blipFill>
        <p:spPr>
          <a:xfrm>
            <a:off x="100940" y="304800"/>
            <a:ext cx="4745182" cy="4953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0" t="8889" r="54596" b="65610"/>
          <a:stretch/>
        </p:blipFill>
        <p:spPr>
          <a:xfrm>
            <a:off x="4358148" y="302568"/>
            <a:ext cx="4709652" cy="49552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3545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Setup must be completed by </a:t>
            </a:r>
            <a:r>
              <a:rPr lang="en-US" dirty="0"/>
              <a:t>Reporting, Planning and </a:t>
            </a:r>
            <a:r>
              <a:rPr lang="en-US" dirty="0" smtClean="0"/>
              <a:t>Analysis </a:t>
            </a:r>
          </a:p>
          <a:p>
            <a:pPr lvl="1"/>
            <a:r>
              <a:rPr lang="en-US" dirty="0" smtClean="0"/>
              <a:t>Set </a:t>
            </a:r>
            <a:r>
              <a:rPr lang="en-US" dirty="0"/>
              <a:t>up rule code </a:t>
            </a:r>
            <a:r>
              <a:rPr lang="en-US" dirty="0" smtClean="0"/>
              <a:t>(ex. FTIR) </a:t>
            </a:r>
            <a:r>
              <a:rPr lang="en-US" dirty="0"/>
              <a:t>and doc prefix </a:t>
            </a:r>
            <a:r>
              <a:rPr lang="en-US" dirty="0" smtClean="0"/>
              <a:t>(ex. IR)</a:t>
            </a:r>
            <a:endParaRPr lang="en-US" dirty="0"/>
          </a:p>
          <a:p>
            <a:pPr lvl="1"/>
            <a:r>
              <a:rPr lang="en-US" dirty="0" smtClean="0"/>
              <a:t>Create </a:t>
            </a:r>
            <a:r>
              <a:rPr lang="en-US" dirty="0"/>
              <a:t>rule group </a:t>
            </a:r>
            <a:r>
              <a:rPr lang="en-US" dirty="0" smtClean="0"/>
              <a:t>(ex. JVIR) </a:t>
            </a:r>
            <a:r>
              <a:rPr lang="en-US" dirty="0"/>
              <a:t>for rule class </a:t>
            </a:r>
            <a:r>
              <a:rPr lang="en-US" dirty="0" smtClean="0"/>
              <a:t>FTIR</a:t>
            </a:r>
          </a:p>
          <a:p>
            <a:r>
              <a:rPr lang="en-US" dirty="0"/>
              <a:t>Queue Setup</a:t>
            </a:r>
          </a:p>
          <a:p>
            <a:pPr lvl="1"/>
            <a:r>
              <a:rPr lang="en-US" dirty="0" smtClean="0"/>
              <a:t>Create/Query </a:t>
            </a:r>
            <a:r>
              <a:rPr lang="en-US" dirty="0"/>
              <a:t>Queue ID and Name [FTMAPPQ]</a:t>
            </a:r>
          </a:p>
          <a:p>
            <a:pPr lvl="2"/>
            <a:r>
              <a:rPr lang="en-US" dirty="0"/>
              <a:t>Create/Update levels and/or add approvers</a:t>
            </a:r>
          </a:p>
          <a:p>
            <a:pPr lvl="1"/>
            <a:r>
              <a:rPr lang="en-US" dirty="0"/>
              <a:t>Setup/Update Routing structure [</a:t>
            </a:r>
            <a:r>
              <a:rPr lang="en-US" sz="2000" dirty="0"/>
              <a:t>FOMAQRC]</a:t>
            </a:r>
            <a:endParaRPr lang="en-US" dirty="0"/>
          </a:p>
          <a:p>
            <a:pPr lvl="1"/>
            <a:r>
              <a:rPr lang="en-US" dirty="0"/>
              <a:t>Email department (data entry and approvers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Copy </a:t>
            </a:r>
            <a:r>
              <a:rPr lang="en-US" dirty="0"/>
              <a:t>Reporting, Planning and </a:t>
            </a:r>
            <a:r>
              <a:rPr lang="en-US" dirty="0" smtClean="0"/>
              <a:t>Analysis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Approval Queue Setup (JV)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75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97" y="0"/>
            <a:ext cx="53162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9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657" y="5939135"/>
            <a:ext cx="883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APPROVAL QUEUE ROUTING CODES FORM [FOMAQRC]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0" t="8788" r="41209" b="66191"/>
          <a:stretch/>
        </p:blipFill>
        <p:spPr>
          <a:xfrm>
            <a:off x="533400" y="228600"/>
            <a:ext cx="8068233" cy="5486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385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 t="19858" r="-391" b="21496"/>
          <a:stretch/>
        </p:blipFill>
        <p:spPr>
          <a:xfrm>
            <a:off x="1524000" y="349435"/>
            <a:ext cx="7471372" cy="567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3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30000"/>
          <a:stretch/>
        </p:blipFill>
        <p:spPr>
          <a:xfrm>
            <a:off x="533400" y="26670"/>
            <a:ext cx="8148935" cy="667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9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b="31111"/>
          <a:stretch/>
        </p:blipFill>
        <p:spPr>
          <a:xfrm>
            <a:off x="609599" y="304800"/>
            <a:ext cx="8093575" cy="64008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62000" y="5105400"/>
            <a:ext cx="2286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417174" y="3124200"/>
            <a:ext cx="2286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22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b="30000"/>
          <a:stretch/>
        </p:blipFill>
        <p:spPr>
          <a:xfrm>
            <a:off x="685800" y="228599"/>
            <a:ext cx="7772400" cy="648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5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Departmental Reports:</a:t>
            </a:r>
          </a:p>
          <a:p>
            <a:pPr lvl="1"/>
            <a:r>
              <a:rPr lang="en-US" dirty="0" smtClean="0"/>
              <a:t>Approval </a:t>
            </a:r>
            <a:r>
              <a:rPr lang="en-US" dirty="0"/>
              <a:t>Queue Structure </a:t>
            </a:r>
            <a:r>
              <a:rPr lang="en-US" dirty="0" smtClean="0"/>
              <a:t>[FWGQRPT]</a:t>
            </a:r>
          </a:p>
          <a:p>
            <a:pPr marL="393192" lvl="1" indent="0">
              <a:buNone/>
            </a:pPr>
            <a:endParaRPr lang="en-US" dirty="0"/>
          </a:p>
          <a:p>
            <a:r>
              <a:rPr lang="en-US" dirty="0" smtClean="0"/>
              <a:t>Reports for ITS:</a:t>
            </a:r>
          </a:p>
          <a:p>
            <a:pPr lvl="1"/>
            <a:r>
              <a:rPr lang="en-US" dirty="0" smtClean="0"/>
              <a:t>Approvals </a:t>
            </a:r>
            <a:r>
              <a:rPr lang="en-US" dirty="0"/>
              <a:t>User Report </a:t>
            </a:r>
            <a:r>
              <a:rPr lang="en-US" dirty="0" smtClean="0"/>
              <a:t>[FWGQUSR]</a:t>
            </a:r>
            <a:endParaRPr lang="en-US" dirty="0"/>
          </a:p>
          <a:p>
            <a:pPr lvl="1"/>
            <a:r>
              <a:rPr lang="en-US" dirty="0"/>
              <a:t>Approval Queue Audit </a:t>
            </a:r>
            <a:r>
              <a:rPr lang="en-US" dirty="0" smtClean="0"/>
              <a:t>[FWGQAUD]</a:t>
            </a:r>
            <a:endParaRPr lang="en-US" dirty="0"/>
          </a:p>
          <a:p>
            <a:pPr lvl="1"/>
            <a:r>
              <a:rPr lang="en-US" dirty="0"/>
              <a:t>Approval Queue History </a:t>
            </a:r>
            <a:r>
              <a:rPr lang="en-US" dirty="0" smtClean="0"/>
              <a:t>[FWGQHIS]</a:t>
            </a:r>
            <a:endParaRPr lang="en-US" dirty="0"/>
          </a:p>
          <a:p>
            <a:pPr lvl="1"/>
            <a:r>
              <a:rPr lang="en-US" dirty="0"/>
              <a:t>Enter and Approval Audit Report </a:t>
            </a:r>
            <a:r>
              <a:rPr lang="en-US" dirty="0" smtClean="0"/>
              <a:t>[FWGAUDT]</a:t>
            </a: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 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91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547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Please turn off your cell phone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If you must leave the session early, please do so discreetly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Please avoid side conversations during the session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Rules of Etiquette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55"/>
          <a:stretch/>
        </p:blipFill>
        <p:spPr>
          <a:xfrm>
            <a:off x="609600" y="304800"/>
            <a:ext cx="8189926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00"/>
          <a:stretch/>
        </p:blipFill>
        <p:spPr>
          <a:xfrm>
            <a:off x="598170" y="3276600"/>
            <a:ext cx="804718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7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Submit a Banner Access Request Form</a:t>
            </a:r>
          </a:p>
          <a:p>
            <a:pPr lvl="1"/>
            <a:r>
              <a:rPr lang="en-US" smtClean="0">
                <a:hlinkClick r:id="rId2"/>
              </a:rPr>
              <a:t>http://www.its.msstate.edu/files/barf.pdf</a:t>
            </a:r>
            <a:r>
              <a:rPr lang="en-US" smtClean="0"/>
              <a:t> </a:t>
            </a:r>
          </a:p>
          <a:p>
            <a:pPr lvl="1"/>
            <a:r>
              <a:rPr lang="en-US" smtClean="0"/>
              <a:t>BAN_YQRYFIN</a:t>
            </a:r>
          </a:p>
          <a:p>
            <a:pPr lvl="1"/>
            <a:r>
              <a:rPr lang="en-US" smtClean="0"/>
              <a:t>BAN_OLJV (online journal voucher queues only)</a:t>
            </a:r>
          </a:p>
          <a:p>
            <a:pPr lvl="1"/>
            <a:r>
              <a:rPr lang="en-US" smtClean="0"/>
              <a:t>BAN_APPR</a:t>
            </a:r>
          </a:p>
          <a:p>
            <a:r>
              <a:rPr lang="en-US" smtClean="0"/>
              <a:t>MSU Policy</a:t>
            </a:r>
          </a:p>
          <a:p>
            <a:pPr lvl="1"/>
            <a:r>
              <a:rPr lang="en-US" smtClean="0"/>
              <a:t>Users cannot have BAN_REQ, BAN_INV or BAN_PROCARD access and BAN_APPR access</a:t>
            </a:r>
          </a:p>
          <a:p>
            <a:pPr lvl="1"/>
            <a:r>
              <a:rPr lang="en-US" smtClean="0"/>
              <a:t>Does not apply to BAN_OLJV access for JV queues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Banner Access Requirements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9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2" b="25350"/>
          <a:stretch/>
        </p:blipFill>
        <p:spPr>
          <a:xfrm>
            <a:off x="1371600" y="152400"/>
            <a:ext cx="6688282" cy="60041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6203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Departmental User Approval Forms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481328"/>
            <a:ext cx="8229600" cy="336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Approvals Notification Form (FOIAINP</a:t>
            </a:r>
            <a:r>
              <a:rPr lang="en-US" dirty="0" smtClean="0"/>
              <a:t>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User Approval Form (FOAUAPP</a:t>
            </a:r>
            <a:r>
              <a:rPr lang="en-US" dirty="0" smtClean="0"/>
              <a:t>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Document Approval Form (FOAAINP</a:t>
            </a:r>
            <a:r>
              <a:rPr lang="en-US" dirty="0" smtClean="0"/>
              <a:t>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Document Approval History Form (FOIAPPH</a:t>
            </a:r>
            <a:r>
              <a:rPr lang="en-US" dirty="0" smtClean="0"/>
              <a:t>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Approval History Form (FOIAPHT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3219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4" t="7778" r="9754" b="53333"/>
          <a:stretch/>
        </p:blipFill>
        <p:spPr>
          <a:xfrm>
            <a:off x="304800" y="0"/>
            <a:ext cx="8778242" cy="5486400"/>
          </a:xfrm>
          <a:prstGeom prst="rect">
            <a:avLst/>
          </a:prstGeom>
        </p:spPr>
      </p:pic>
      <p:sp>
        <p:nvSpPr>
          <p:cNvPr id="3" name="Content Placeholder 3"/>
          <p:cNvSpPr txBox="1">
            <a:spLocks/>
          </p:cNvSpPr>
          <p:nvPr/>
        </p:nvSpPr>
        <p:spPr>
          <a:xfrm>
            <a:off x="1371600" y="5715000"/>
            <a:ext cx="6248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r>
              <a:rPr lang="en-US" dirty="0" smtClean="0"/>
              <a:t>User Approval Form (FOAUAPP)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4" t="8889" r="9754" b="53334"/>
          <a:stretch/>
        </p:blipFill>
        <p:spPr>
          <a:xfrm>
            <a:off x="228600" y="381000"/>
            <a:ext cx="8408896" cy="5105400"/>
          </a:xfrm>
          <a:prstGeom prst="rect">
            <a:avLst/>
          </a:prstGeom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1143000" y="5562600"/>
            <a:ext cx="7086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r>
              <a:rPr lang="en-US" dirty="0"/>
              <a:t>Document Approval Form (FOAAINP)</a:t>
            </a:r>
          </a:p>
        </p:txBody>
      </p:sp>
    </p:spTree>
    <p:extLst>
      <p:ext uri="{BB962C8B-B14F-4D97-AF65-F5344CB8AC3E}">
        <p14:creationId xmlns:p14="http://schemas.microsoft.com/office/powerpoint/2010/main" val="143679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1" t="8889" r="11191" b="54444"/>
          <a:stretch/>
        </p:blipFill>
        <p:spPr>
          <a:xfrm>
            <a:off x="145471" y="152400"/>
            <a:ext cx="8853057" cy="541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56388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Document Approval History Form (FOIAPPH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723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1" t="8889" r="11191" b="54444"/>
          <a:stretch/>
        </p:blipFill>
        <p:spPr>
          <a:xfrm>
            <a:off x="457200" y="381000"/>
            <a:ext cx="8354292" cy="510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56388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Approval </a:t>
            </a:r>
            <a:r>
              <a:rPr lang="en-US" sz="2800" dirty="0"/>
              <a:t>History Form (</a:t>
            </a:r>
            <a:r>
              <a:rPr lang="en-US" sz="2800" dirty="0" smtClean="0"/>
              <a:t>FOIAPHT)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976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Banner generates a message to the user when a document is DISAPPROVED</a:t>
            </a:r>
          </a:p>
          <a:p>
            <a:r>
              <a:rPr lang="en-US" dirty="0"/>
              <a:t>Purchasing agents cannot disapprove a </a:t>
            </a:r>
            <a:r>
              <a:rPr lang="en-US" dirty="0" smtClean="0"/>
              <a:t>Requisition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Message Form (GUAMESG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1" t="8889" r="14425" b="71111"/>
          <a:stretch/>
        </p:blipFill>
        <p:spPr>
          <a:xfrm>
            <a:off x="190500" y="3429000"/>
            <a:ext cx="8763000" cy="304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26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MBUG 2016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6" name="Subtitle 4"/>
          <p:cNvSpPr txBox="1">
            <a:spLocks/>
          </p:cNvSpPr>
          <p:nvPr/>
        </p:nvSpPr>
        <p:spPr>
          <a:xfrm>
            <a:off x="685800" y="1905000"/>
            <a:ext cx="7772400" cy="3200400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Session Title: 	</a:t>
            </a:r>
            <a:r>
              <a:rPr lang="en-US" sz="2000" b="1" dirty="0" smtClean="0">
                <a:solidFill>
                  <a:schemeClr val="tx1"/>
                </a:solidFill>
              </a:rPr>
              <a:t>Approving Documents: A User’s Perspective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Presented By: 	</a:t>
            </a:r>
            <a:r>
              <a:rPr lang="en-US" sz="2000" b="1" dirty="0" smtClean="0">
                <a:solidFill>
                  <a:schemeClr val="tx1"/>
                </a:solidFill>
              </a:rPr>
              <a:t>Tamara Gibson</a:t>
            </a:r>
            <a:r>
              <a:rPr lang="en-US" sz="2000" dirty="0" smtClean="0">
                <a:solidFill>
                  <a:schemeClr val="tx1"/>
                </a:solidFill>
              </a:rPr>
              <a:t>	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		Senior IT Consultant/BANNER Trainer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		ITS-User Services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		gibson@its.msstate.edu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		(662) 722-0262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Institution: 	</a:t>
            </a:r>
            <a:r>
              <a:rPr lang="en-US" sz="2000" b="1" dirty="0" smtClean="0">
                <a:solidFill>
                  <a:schemeClr val="tx1"/>
                </a:solidFill>
              </a:rPr>
              <a:t>Mississippi State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5638800"/>
            <a:ext cx="6019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/>
            <a:r>
              <a:rPr lang="en-US" sz="2000" b="1" dirty="0">
                <a:solidFill>
                  <a:schemeClr val="bg1"/>
                </a:solidFill>
              </a:rPr>
              <a:t>September 13, 2016 @ 9:00 a.m.</a:t>
            </a:r>
          </a:p>
          <a:p>
            <a:pPr marL="0" lvl="4"/>
            <a:r>
              <a:rPr lang="en-US" sz="2000" b="1" dirty="0" smtClean="0">
                <a:solidFill>
                  <a:schemeClr val="bg1"/>
                </a:solidFill>
              </a:rPr>
              <a:t>Hilton Garden Inn-Pecan Room</a:t>
            </a:r>
          </a:p>
          <a:p>
            <a:pPr marL="0" lvl="4"/>
            <a:r>
              <a:rPr lang="en-US" sz="2000" b="1" dirty="0" smtClean="0">
                <a:solidFill>
                  <a:schemeClr val="bg1"/>
                </a:solidFill>
              </a:rPr>
              <a:t>Tupelo</a:t>
            </a:r>
            <a:r>
              <a:rPr lang="en-US" sz="2000" b="1" dirty="0">
                <a:solidFill>
                  <a:schemeClr val="bg1"/>
                </a:solidFill>
              </a:rPr>
              <a:t>, MS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80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sz="2000" dirty="0" smtClean="0"/>
              <a:t>This session will provide you with the knowledge and practice to perform online approvals at your institution. The intended audience is staff and administrators that create and/or approve requisition, invoice and journal voucher documents in Banner.</a:t>
            </a:r>
          </a:p>
          <a:p>
            <a:r>
              <a:rPr lang="en-US" dirty="0" smtClean="0"/>
              <a:t>Queue Setup Process</a:t>
            </a:r>
          </a:p>
          <a:p>
            <a:r>
              <a:rPr lang="en-US" dirty="0"/>
              <a:t>Banner Access Requirements</a:t>
            </a:r>
          </a:p>
          <a:p>
            <a:r>
              <a:rPr lang="en-US" dirty="0" smtClean="0"/>
              <a:t>Queue Search Forms</a:t>
            </a:r>
          </a:p>
          <a:p>
            <a:r>
              <a:rPr lang="en-US" dirty="0" smtClean="0"/>
              <a:t>Queue Reports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Overview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0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approval queue setups are handled by ITS</a:t>
            </a:r>
          </a:p>
          <a:p>
            <a:r>
              <a:rPr lang="en-US" dirty="0" smtClean="0"/>
              <a:t>Department must complete the appropriate form for Requisitions/Invoices or Journal Vouchers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www.its.msstate.edu/files/approve.pdf</a:t>
            </a:r>
            <a:r>
              <a:rPr lang="en-US" dirty="0" smtClean="0"/>
              <a:t> 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www.its.msstate.edu/files/JVapprovalrequest.pdf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Instructional factsheets are provided online</a:t>
            </a:r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www.its.msstate.edu/files/aqrf-req-inv.pdf</a:t>
            </a:r>
            <a:r>
              <a:rPr lang="en-US" dirty="0" smtClean="0"/>
              <a:t> </a:t>
            </a:r>
          </a:p>
          <a:p>
            <a:pPr lvl="1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www.its.msstate.edu/files/aqrf-jv.pdf</a:t>
            </a:r>
            <a:r>
              <a:rPr lang="en-US" dirty="0" smtClean="0"/>
              <a:t> </a:t>
            </a:r>
          </a:p>
          <a:p>
            <a:r>
              <a:rPr lang="en-US" dirty="0" smtClean="0"/>
              <a:t>Form must have ALL required signatures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Approval Queue Setup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5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0"/>
            <a:ext cx="5291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5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Queue </a:t>
            </a:r>
            <a:r>
              <a:rPr lang="en-US" dirty="0" smtClean="0"/>
              <a:t>forms used for </a:t>
            </a:r>
            <a:r>
              <a:rPr lang="en-US" dirty="0"/>
              <a:t>setup are located on the </a:t>
            </a:r>
            <a:r>
              <a:rPr lang="en-US" dirty="0" smtClean="0"/>
              <a:t>Finance </a:t>
            </a:r>
            <a:r>
              <a:rPr lang="en-US" dirty="0"/>
              <a:t>Approval Menu [*FINAPPR]</a:t>
            </a:r>
          </a:p>
          <a:p>
            <a:r>
              <a:rPr lang="en-US" dirty="0" smtClean="0"/>
              <a:t>Queue Setup</a:t>
            </a:r>
            <a:endParaRPr lang="en-US" dirty="0"/>
          </a:p>
          <a:p>
            <a:pPr lvl="1"/>
            <a:r>
              <a:rPr lang="en-US" dirty="0"/>
              <a:t>If needed, check queue ID and name for </a:t>
            </a:r>
            <a:r>
              <a:rPr lang="en-US" dirty="0" smtClean="0"/>
              <a:t>availability [FTVAPPQ]</a:t>
            </a:r>
            <a:endParaRPr lang="en-US" dirty="0"/>
          </a:p>
          <a:p>
            <a:pPr lvl="1"/>
            <a:r>
              <a:rPr lang="en-US" dirty="0" smtClean="0"/>
              <a:t>Create/Query Queue ID and Name [FTMAPPQ]</a:t>
            </a:r>
          </a:p>
          <a:p>
            <a:pPr lvl="2"/>
            <a:r>
              <a:rPr lang="en-US" dirty="0" smtClean="0"/>
              <a:t>Create/Update levels and/or add approvers</a:t>
            </a:r>
          </a:p>
          <a:p>
            <a:pPr lvl="2"/>
            <a:r>
              <a:rPr lang="en-US" dirty="0" smtClean="0"/>
              <a:t>INVA queue is the NEXT QUEUE for final approval of all INV documents</a:t>
            </a:r>
          </a:p>
          <a:p>
            <a:pPr lvl="1"/>
            <a:r>
              <a:rPr lang="en-US" dirty="0" smtClean="0"/>
              <a:t>Setup/Update Routing structure [FOMAQRC]</a:t>
            </a:r>
          </a:p>
          <a:p>
            <a:pPr lvl="2"/>
            <a:r>
              <a:rPr lang="en-US" dirty="0" smtClean="0"/>
              <a:t>Create a INV and JV record (includes PC documents)</a:t>
            </a:r>
          </a:p>
          <a:p>
            <a:pPr lvl="1"/>
            <a:r>
              <a:rPr lang="en-US" dirty="0" smtClean="0"/>
              <a:t>Email department (data entry and approvers)</a:t>
            </a:r>
          </a:p>
          <a:p>
            <a:pPr lvl="1"/>
            <a:r>
              <a:rPr lang="en-US" dirty="0" smtClean="0"/>
              <a:t>Users are automatically terminated from all queues upon employment termination</a:t>
            </a:r>
          </a:p>
          <a:p>
            <a:pPr lvl="2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Approval Queue Setup (REQ/INV)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0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4" t="8639" r="21252" b="57778"/>
          <a:stretch/>
        </p:blipFill>
        <p:spPr>
          <a:xfrm>
            <a:off x="990600" y="76200"/>
            <a:ext cx="7408606" cy="5943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6657" y="6172200"/>
            <a:ext cx="883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APPROVAL QUEUE VALIDATION FORM [FTVAPPQ]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1" t="8889" r="11227" b="53334"/>
          <a:stretch/>
        </p:blipFill>
        <p:spPr>
          <a:xfrm>
            <a:off x="156657" y="152400"/>
            <a:ext cx="8830686" cy="5562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6657" y="5939135"/>
            <a:ext cx="883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APPROVAL QUEUE MAINTENANCE FORM [FTMAPPQ]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066800" y="2628900"/>
            <a:ext cx="1066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620000" y="4191000"/>
            <a:ext cx="1066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47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657" y="5939135"/>
            <a:ext cx="883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APPROVAL QUEUE MAINTENANCE FORM [FTMAPPQ]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1" t="8889" r="11191" b="54444"/>
          <a:stretch/>
        </p:blipFill>
        <p:spPr>
          <a:xfrm>
            <a:off x="90053" y="228600"/>
            <a:ext cx="8977747" cy="5486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14400" y="762000"/>
            <a:ext cx="1066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429000" y="4912668"/>
            <a:ext cx="3048000" cy="726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49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320</TotalTime>
  <Words>558</Words>
  <Application>Microsoft Office PowerPoint</Application>
  <PresentationFormat>On-screen Show (4:3)</PresentationFormat>
  <Paragraphs>99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Lucida Sans Unicode</vt:lpstr>
      <vt:lpstr>Verdana</vt:lpstr>
      <vt:lpstr>Wingdings</vt:lpstr>
      <vt:lpstr>Wingdings 2</vt:lpstr>
      <vt:lpstr>Wingdings 3</vt:lpstr>
      <vt:lpstr>Concourse</vt:lpstr>
      <vt:lpstr>MBUG 2016 </vt:lpstr>
      <vt:lpstr>Session Rules of Etiquette</vt:lpstr>
      <vt:lpstr>Session Overview</vt:lpstr>
      <vt:lpstr>Approval Queue Setup</vt:lpstr>
      <vt:lpstr>PowerPoint Presentation</vt:lpstr>
      <vt:lpstr>Approval Queue Setup (REQ/INV)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Approval Queue Setup (JV)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Queue Reports</vt:lpstr>
      <vt:lpstr>PowerPoint Presentation</vt:lpstr>
      <vt:lpstr>Banner Access Requirements</vt:lpstr>
      <vt:lpstr>PowerPoint Presentation</vt:lpstr>
      <vt:lpstr>Departmental User Approval Forms</vt:lpstr>
      <vt:lpstr>PowerPoint Presentation</vt:lpstr>
      <vt:lpstr>PowerPoint Presentation</vt:lpstr>
      <vt:lpstr>PowerPoint Presentation</vt:lpstr>
      <vt:lpstr>PowerPoint Presentation</vt:lpstr>
      <vt:lpstr>General Message Form (GUAMESG)</vt:lpstr>
      <vt:lpstr>MBUG 2016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MBUG 2013</dc:title>
  <dc:creator>Edith</dc:creator>
  <cp:lastModifiedBy>Coleman, Allen L.</cp:lastModifiedBy>
  <cp:revision>46</cp:revision>
  <dcterms:created xsi:type="dcterms:W3CDTF">2013-01-30T03:13:35Z</dcterms:created>
  <dcterms:modified xsi:type="dcterms:W3CDTF">2016-09-15T20:52:30Z</dcterms:modified>
</cp:coreProperties>
</file>