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57" r:id="rId3"/>
    <p:sldId id="258" r:id="rId4"/>
    <p:sldId id="259" r:id="rId5"/>
    <p:sldId id="260" r:id="rId6"/>
    <p:sldId id="261" r:id="rId7"/>
    <p:sldId id="264" r:id="rId8"/>
    <p:sldId id="262"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80" r:id="rId24"/>
    <p:sldId id="281" r:id="rId25"/>
    <p:sldId id="282" r:id="rId26"/>
    <p:sldId id="283" r:id="rId27"/>
    <p:sldId id="278" r:id="rId28"/>
    <p:sldId id="279"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378"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8D18E0-B018-437D-BE74-0E2F65E27D52}" type="datetimeFigureOut">
              <a:rPr lang="en-US" smtClean="0"/>
              <a:t>9/6/2016</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9335DF-FADD-4BD2-BCB2-B50A22A85A57}" type="slidenum">
              <a:rPr lang="en-US" smtClean="0"/>
              <a:t>‹#›</a:t>
            </a:fld>
            <a:endParaRPr lang="en-US" dirty="0"/>
          </a:p>
        </p:txBody>
      </p:sp>
    </p:spTree>
    <p:extLst>
      <p:ext uri="{BB962C8B-B14F-4D97-AF65-F5344CB8AC3E}">
        <p14:creationId xmlns:p14="http://schemas.microsoft.com/office/powerpoint/2010/main" val="3287889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335DF-FADD-4BD2-BCB2-B50A22A85A57}" type="slidenum">
              <a:rPr lang="en-US" smtClean="0"/>
              <a:t>6</a:t>
            </a:fld>
            <a:endParaRPr lang="en-US" dirty="0"/>
          </a:p>
        </p:txBody>
      </p:sp>
    </p:spTree>
    <p:extLst>
      <p:ext uri="{BB962C8B-B14F-4D97-AF65-F5344CB8AC3E}">
        <p14:creationId xmlns:p14="http://schemas.microsoft.com/office/powerpoint/2010/main" val="219967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335DF-FADD-4BD2-BCB2-B50A22A85A57}" type="slidenum">
              <a:rPr lang="en-US" smtClean="0"/>
              <a:t>20</a:t>
            </a:fld>
            <a:endParaRPr lang="en-US" dirty="0"/>
          </a:p>
        </p:txBody>
      </p:sp>
    </p:spTree>
    <p:extLst>
      <p:ext uri="{BB962C8B-B14F-4D97-AF65-F5344CB8AC3E}">
        <p14:creationId xmlns:p14="http://schemas.microsoft.com/office/powerpoint/2010/main" val="24291656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A2A4143-1CEE-4AE4-AD9B-5AADEAE137B7}" type="datetimeFigureOut">
              <a:rPr lang="en-US" smtClean="0"/>
              <a:t>9/6/2016</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5D0F0F3-6D14-4A29-A603-CBE4880F153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A2A4143-1CEE-4AE4-AD9B-5AADEAE137B7}" type="datetimeFigureOut">
              <a:rPr lang="en-US" smtClean="0"/>
              <a:t>9/6/2016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55D0F0F3-6D14-4A29-A603-CBE4880F153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A2A4143-1CEE-4AE4-AD9B-5AADEAE137B7}" type="datetimeFigureOut">
              <a:rPr lang="en-US" smtClean="0"/>
              <a:t>9/6/2016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55D0F0F3-6D14-4A29-A603-CBE4880F153C}"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A2A4143-1CEE-4AE4-AD9B-5AADEAE137B7}" type="datetimeFigureOut">
              <a:rPr lang="en-US" smtClean="0"/>
              <a:t>9/6/2016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55D0F0F3-6D14-4A29-A603-CBE4880F153C}" type="slidenum">
              <a:rPr lang="en-US" smtClean="0"/>
              <a:t>‹#›</a:t>
            </a:fld>
            <a:endParaRPr lang="en-US" dirty="0"/>
          </a:p>
        </p:txBody>
      </p:sp>
      <p:sp>
        <p:nvSpPr>
          <p:cNvPr id="7" name="Title 6"/>
          <p:cNvSpPr>
            <a:spLocks noGrp="1"/>
          </p:cNvSpPr>
          <p:nvPr>
            <p:ph type="title"/>
          </p:nvPr>
        </p:nvSpPr>
        <p:spPr/>
        <p:txBody>
          <a:bodyPr rtlCol="0"/>
          <a:lstStyle>
            <a:extLst/>
          </a:lstStyle>
          <a:p>
            <a:r>
              <a:rPr kumimoji="0" lang="en-US" dirty="0" smtClean="0"/>
              <a:t>Click to edit Master title style</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A2A4143-1CEE-4AE4-AD9B-5AADEAE137B7}" type="datetimeFigureOut">
              <a:rPr lang="en-US" smtClean="0"/>
              <a:t>9/6/2016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55D0F0F3-6D14-4A29-A603-CBE4880F153C}" type="slidenum">
              <a:rPr lang="en-US" smtClean="0"/>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A2A4143-1CEE-4AE4-AD9B-5AADEAE137B7}" type="datetimeFigureOut">
              <a:rPr lang="en-US" smtClean="0"/>
              <a:t>9/6/2016</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55D0F0F3-6D14-4A29-A603-CBE4880F153C}" type="slidenum">
              <a:rPr lang="en-US" smtClean="0"/>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A2A4143-1CEE-4AE4-AD9B-5AADEAE137B7}" type="datetimeFigureOut">
              <a:rPr lang="en-US" smtClean="0"/>
              <a:t>9/6/2016</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55D0F0F3-6D14-4A29-A603-CBE4880F153C}"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AA2A4143-1CEE-4AE4-AD9B-5AADEAE137B7}" type="datetimeFigureOut">
              <a:rPr lang="en-US" smtClean="0"/>
              <a:t>9/6/2016</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55D0F0F3-6D14-4A29-A603-CBE4880F153C}" type="slidenum">
              <a:rPr lang="en-US" smtClean="0"/>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A2A4143-1CEE-4AE4-AD9B-5AADEAE137B7}" type="datetimeFigureOut">
              <a:rPr lang="en-US" smtClean="0"/>
              <a:t>9/6/2016</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55D0F0F3-6D14-4A29-A603-CBE4880F153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AA2A4143-1CEE-4AE4-AD9B-5AADEAE137B7}" type="datetimeFigureOut">
              <a:rPr lang="en-US" smtClean="0"/>
              <a:t>9/6/2016</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55D0F0F3-6D14-4A29-A603-CBE4880F153C}"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A2A4143-1CEE-4AE4-AD9B-5AADEAE137B7}" type="datetimeFigureOut">
              <a:rPr lang="en-US" smtClean="0"/>
              <a:t>9/6/2016</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5D0F0F3-6D14-4A29-A603-CBE4880F153C}" type="slidenum">
              <a:rPr lang="en-US" smtClean="0"/>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A2A4143-1CEE-4AE4-AD9B-5AADEAE137B7}" type="datetimeFigureOut">
              <a:rPr lang="en-US" smtClean="0"/>
              <a:t>9/6/2016</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5D0F0F3-6D14-4A29-A603-CBE4880F153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630936" indent="0" algn="l" rtl="0" eaLnBrk="1" latinLnBrk="0" hangingPunct="1">
        <a:spcBef>
          <a:spcPts val="350"/>
        </a:spcBef>
        <a:buClr>
          <a:schemeClr val="accent2"/>
        </a:buClr>
        <a:buSzPct val="100000"/>
        <a:buFont typeface="Wingdings 2"/>
        <a:buNone/>
        <a:defRPr kumimoji="0" sz="2100" kern="1200">
          <a:solidFill>
            <a:schemeClr val="tx1"/>
          </a:solidFill>
          <a:latin typeface="+mn-lt"/>
          <a:ea typeface="+mn-ea"/>
          <a:cs typeface="+mn-cs"/>
        </a:defRPr>
      </a:lvl3pPr>
      <a:lvl4pPr marL="914400" indent="0" algn="l" rtl="0" eaLnBrk="1" latinLnBrk="0" hangingPunct="1">
        <a:spcBef>
          <a:spcPts val="350"/>
        </a:spcBef>
        <a:buClr>
          <a:schemeClr val="accent2"/>
        </a:buClr>
        <a:buFont typeface="Wingdings 2"/>
        <a:buNone/>
        <a:defRPr kumimoji="0" sz="1900" kern="1200">
          <a:solidFill>
            <a:schemeClr val="tx1"/>
          </a:solidFill>
          <a:latin typeface="+mn-lt"/>
          <a:ea typeface="+mn-ea"/>
          <a:cs typeface="+mn-cs"/>
        </a:defRPr>
      </a:lvl4pPr>
      <a:lvl5pPr marL="1143000" indent="0" algn="l" rtl="0" eaLnBrk="1" latinLnBrk="0" hangingPunct="1">
        <a:spcBef>
          <a:spcPts val="350"/>
        </a:spcBef>
        <a:buClr>
          <a:schemeClr val="accent2"/>
        </a:buClr>
        <a:buFont typeface="Wingdings 2"/>
        <a:buNone/>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Hampton@mc.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1000" y="304800"/>
            <a:ext cx="8077200" cy="1371600"/>
          </a:xfrm>
        </p:spPr>
        <p:txBody>
          <a:bodyPr anchor="ctr">
            <a:noAutofit/>
          </a:bodyPr>
          <a:lstStyle/>
          <a:p>
            <a:pPr algn="ctr"/>
            <a:r>
              <a:rPr lang="en-US" sz="4500" dirty="0" smtClean="0">
                <a:solidFill>
                  <a:schemeClr val="tx1"/>
                </a:solidFill>
                <a:latin typeface="Arial" panose="020B0604020202020204" pitchFamily="34" charset="0"/>
              </a:rPr>
              <a:t>MBUG 2016</a:t>
            </a:r>
            <a:br>
              <a:rPr lang="en-US" sz="4500" dirty="0" smtClean="0">
                <a:solidFill>
                  <a:schemeClr val="tx1"/>
                </a:solidFill>
                <a:latin typeface="Arial" panose="020B0604020202020204" pitchFamily="34" charset="0"/>
              </a:rPr>
            </a:br>
            <a:endParaRPr lang="en-US" sz="4500" dirty="0">
              <a:solidFill>
                <a:schemeClr val="tx1"/>
              </a:solidFill>
              <a:latin typeface="Arial" panose="020B0604020202020204" pitchFamily="34" charset="0"/>
            </a:endParaRPr>
          </a:p>
        </p:txBody>
      </p:sp>
      <p:sp>
        <p:nvSpPr>
          <p:cNvPr id="5" name="Subtitle 4"/>
          <p:cNvSpPr>
            <a:spLocks noGrp="1"/>
          </p:cNvSpPr>
          <p:nvPr>
            <p:ph type="subTitle" idx="1"/>
          </p:nvPr>
        </p:nvSpPr>
        <p:spPr>
          <a:xfrm>
            <a:off x="685800" y="1143000"/>
            <a:ext cx="7772400" cy="2667000"/>
          </a:xfrm>
        </p:spPr>
        <p:txBody>
          <a:bodyPr anchor="ctr">
            <a:normAutofit/>
          </a:bodyPr>
          <a:lstStyle/>
          <a:p>
            <a:pPr algn="l"/>
            <a:r>
              <a:rPr lang="en-US" sz="2800" b="1" dirty="0" smtClean="0">
                <a:solidFill>
                  <a:schemeClr val="tx1"/>
                </a:solidFill>
                <a:latin typeface="Arial" panose="020B0604020202020204" pitchFamily="34" charset="0"/>
              </a:rPr>
              <a:t>Session Title:	Banner Advancement Basic</a:t>
            </a:r>
          </a:p>
          <a:p>
            <a:pPr algn="l"/>
            <a:r>
              <a:rPr lang="en-US" sz="2800" b="1" dirty="0" smtClean="0">
                <a:solidFill>
                  <a:schemeClr val="tx1"/>
                </a:solidFill>
                <a:latin typeface="Arial" panose="020B0604020202020204" pitchFamily="34" charset="0"/>
              </a:rPr>
              <a:t>Presented By:	Cindy Hampton</a:t>
            </a:r>
          </a:p>
          <a:p>
            <a:pPr algn="l"/>
            <a:r>
              <a:rPr lang="en-US" sz="2800" b="1" dirty="0" smtClean="0">
                <a:solidFill>
                  <a:schemeClr val="tx1"/>
                </a:solidFill>
                <a:latin typeface="Arial" panose="020B0604020202020204" pitchFamily="34" charset="0"/>
              </a:rPr>
              <a:t>Institution:	Mississippi College</a:t>
            </a:r>
          </a:p>
          <a:p>
            <a:pPr algn="l"/>
            <a:r>
              <a:rPr lang="en-US" sz="2800" b="1" dirty="0" smtClean="0">
                <a:solidFill>
                  <a:schemeClr val="tx1"/>
                </a:solidFill>
                <a:latin typeface="Arial" panose="020B0604020202020204" pitchFamily="34" charset="0"/>
              </a:rPr>
              <a:t>			September 12, 2016</a:t>
            </a:r>
            <a:endParaRPr lang="en-US" sz="2800" b="1" dirty="0">
              <a:solidFill>
                <a:schemeClr val="tx1"/>
              </a:solidFill>
              <a:latin typeface="Arial" panose="020B0604020202020204" pitchFamily="34" charset="0"/>
            </a:endParaRPr>
          </a:p>
        </p:txBody>
      </p:sp>
      <p:pic>
        <p:nvPicPr>
          <p:cNvPr id="8" name="Picture 7"/>
          <p:cNvPicPr>
            <a:picLocks noChangeAspect="1"/>
          </p:cNvPicPr>
          <p:nvPr/>
        </p:nvPicPr>
        <p:blipFill>
          <a:blip r:embed="rId2"/>
          <a:stretch>
            <a:fillRect/>
          </a:stretch>
        </p:blipFill>
        <p:spPr>
          <a:xfrm>
            <a:off x="228600" y="5181600"/>
            <a:ext cx="1447800" cy="1613890"/>
          </a:xfrm>
          <a:prstGeom prst="rect">
            <a:avLst/>
          </a:prstGeom>
        </p:spPr>
      </p:pic>
    </p:spTree>
    <p:extLst>
      <p:ext uri="{BB962C8B-B14F-4D97-AF65-F5344CB8AC3E}">
        <p14:creationId xmlns:p14="http://schemas.microsoft.com/office/powerpoint/2010/main" val="42165133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60377"/>
            <a:ext cx="8229600" cy="5854891"/>
          </a:xfrm>
        </p:spPr>
        <p:txBody>
          <a:bodyPr>
            <a:normAutofit/>
          </a:bodyPr>
          <a:lstStyle/>
          <a:p>
            <a:pPr marL="109728" indent="0">
              <a:buNone/>
            </a:pPr>
            <a:r>
              <a:rPr lang="en-US" sz="2000" dirty="0" smtClean="0"/>
              <a:t>From the Go To…field, you may also use your UP and Down arrow keys on your keyboard to navigate between forms you have previously accessed. </a:t>
            </a:r>
            <a:endParaRPr lang="en-US" sz="2000" dirty="0"/>
          </a:p>
        </p:txBody>
      </p:sp>
      <p:pic>
        <p:nvPicPr>
          <p:cNvPr id="6" name="Picture 5"/>
          <p:cNvPicPr>
            <a:picLocks noChangeAspect="1"/>
          </p:cNvPicPr>
          <p:nvPr/>
        </p:nvPicPr>
        <p:blipFill>
          <a:blip r:embed="rId2"/>
          <a:stretch>
            <a:fillRect/>
          </a:stretch>
        </p:blipFill>
        <p:spPr>
          <a:xfrm>
            <a:off x="13447" y="5208323"/>
            <a:ext cx="1447800" cy="1613890"/>
          </a:xfrm>
          <a:prstGeom prst="rect">
            <a:avLst/>
          </a:prstGeom>
        </p:spPr>
      </p:pic>
      <p:pic>
        <p:nvPicPr>
          <p:cNvPr id="7" name="Picture 6"/>
          <p:cNvPicPr>
            <a:picLocks noChangeAspect="1"/>
          </p:cNvPicPr>
          <p:nvPr/>
        </p:nvPicPr>
        <p:blipFill>
          <a:blip r:embed="rId3"/>
          <a:stretch>
            <a:fillRect/>
          </a:stretch>
        </p:blipFill>
        <p:spPr>
          <a:xfrm>
            <a:off x="567080" y="1496733"/>
            <a:ext cx="7967320" cy="3182178"/>
          </a:xfrm>
          <a:prstGeom prst="rect">
            <a:avLst/>
          </a:prstGeom>
        </p:spPr>
      </p:pic>
      <p:sp>
        <p:nvSpPr>
          <p:cNvPr id="8" name="Rounded Rectangle 7"/>
          <p:cNvSpPr/>
          <p:nvPr/>
        </p:nvSpPr>
        <p:spPr>
          <a:xfrm>
            <a:off x="7162800" y="3810000"/>
            <a:ext cx="457200" cy="68580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430951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28600"/>
            <a:ext cx="8229600" cy="5715000"/>
          </a:xfrm>
        </p:spPr>
        <p:txBody>
          <a:bodyPr>
            <a:normAutofit/>
          </a:bodyPr>
          <a:lstStyle/>
          <a:p>
            <a:pPr marL="461963" indent="-352425">
              <a:buNone/>
            </a:pPr>
            <a:r>
              <a:rPr lang="en-US" sz="2000" dirty="0" smtClean="0"/>
              <a:t>6.  You can use a Quickflow to connect Banner forms together when doing a lot of data entry that involves populating the same forms over and over. Quickflow lives in the General module and can be found in the System Functions/Administration folder.</a:t>
            </a:r>
            <a:endParaRPr lang="en-US" sz="2000" dirty="0"/>
          </a:p>
        </p:txBody>
      </p:sp>
      <p:pic>
        <p:nvPicPr>
          <p:cNvPr id="4" name="Picture 3"/>
          <p:cNvPicPr>
            <a:picLocks noChangeAspect="1"/>
          </p:cNvPicPr>
          <p:nvPr/>
        </p:nvPicPr>
        <p:blipFill>
          <a:blip r:embed="rId2"/>
          <a:stretch>
            <a:fillRect/>
          </a:stretch>
        </p:blipFill>
        <p:spPr>
          <a:xfrm>
            <a:off x="13447" y="5208323"/>
            <a:ext cx="1447800" cy="1613890"/>
          </a:xfrm>
          <a:prstGeom prst="rect">
            <a:avLst/>
          </a:prstGeom>
        </p:spPr>
      </p:pic>
      <p:pic>
        <p:nvPicPr>
          <p:cNvPr id="5" name="Content Placeholder 3"/>
          <p:cNvPicPr>
            <a:picLocks noChangeAspect="1"/>
          </p:cNvPicPr>
          <p:nvPr/>
        </p:nvPicPr>
        <p:blipFill>
          <a:blip r:embed="rId3"/>
          <a:stretch>
            <a:fillRect/>
          </a:stretch>
        </p:blipFill>
        <p:spPr>
          <a:xfrm>
            <a:off x="1600200" y="1447800"/>
            <a:ext cx="5660736" cy="4381556"/>
          </a:xfrm>
          <a:prstGeom prst="rect">
            <a:avLst/>
          </a:prstGeom>
        </p:spPr>
      </p:pic>
      <p:sp>
        <p:nvSpPr>
          <p:cNvPr id="6" name="Rounded Rectangle 5"/>
          <p:cNvSpPr/>
          <p:nvPr/>
        </p:nvSpPr>
        <p:spPr>
          <a:xfrm>
            <a:off x="1371600" y="1447800"/>
            <a:ext cx="3124200" cy="38100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le 6"/>
          <p:cNvSpPr/>
          <p:nvPr/>
        </p:nvSpPr>
        <p:spPr>
          <a:xfrm>
            <a:off x="1676400" y="3124200"/>
            <a:ext cx="5410200" cy="38100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nvSpPr>
        <p:spPr>
          <a:xfrm>
            <a:off x="1992168" y="4476778"/>
            <a:ext cx="4876800" cy="175260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965631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0"/>
            <a:ext cx="8229600" cy="6858000"/>
          </a:xfrm>
        </p:spPr>
        <p:txBody>
          <a:bodyPr>
            <a:normAutofit/>
          </a:bodyPr>
          <a:lstStyle/>
          <a:p>
            <a:pPr marL="0" indent="0">
              <a:buNone/>
            </a:pPr>
            <a:r>
              <a:rPr lang="en-US" sz="2000" dirty="0" smtClean="0"/>
              <a:t>Define the name of your Quickflow process on GTVQUIK.</a:t>
            </a:r>
          </a:p>
          <a:p>
            <a:pPr marL="109728" indent="0">
              <a:buNone/>
            </a:pPr>
            <a:endParaRPr lang="en-US" sz="2000" dirty="0" smtClean="0"/>
          </a:p>
          <a:p>
            <a:pPr marL="109728" indent="0">
              <a:buNone/>
            </a:pPr>
            <a:endParaRPr lang="en-US" sz="2000" dirty="0"/>
          </a:p>
          <a:p>
            <a:pPr marL="109728" indent="0">
              <a:buNone/>
            </a:pPr>
            <a:endParaRPr lang="en-US" sz="2000" dirty="0" smtClean="0"/>
          </a:p>
          <a:p>
            <a:pPr marL="109728" indent="0">
              <a:buNone/>
            </a:pPr>
            <a:endParaRPr lang="en-US" sz="2000" dirty="0"/>
          </a:p>
          <a:p>
            <a:pPr marL="109728" indent="0">
              <a:buNone/>
            </a:pPr>
            <a:endParaRPr lang="en-US" sz="2000" dirty="0" smtClean="0"/>
          </a:p>
          <a:p>
            <a:pPr marL="0" indent="0">
              <a:buNone/>
            </a:pPr>
            <a:r>
              <a:rPr lang="en-US" sz="1600" dirty="0" smtClean="0"/>
              <a:t>Enter the form names, in the order you would like to access them, on GUAQUIK.</a:t>
            </a:r>
          </a:p>
          <a:p>
            <a:pPr marL="109728" indent="0">
              <a:buNone/>
            </a:pPr>
            <a:endParaRPr lang="en-US" sz="2000" dirty="0"/>
          </a:p>
        </p:txBody>
      </p:sp>
      <p:pic>
        <p:nvPicPr>
          <p:cNvPr id="4" name="Picture 3"/>
          <p:cNvPicPr>
            <a:picLocks noChangeAspect="1"/>
          </p:cNvPicPr>
          <p:nvPr/>
        </p:nvPicPr>
        <p:blipFill>
          <a:blip r:embed="rId2"/>
          <a:stretch>
            <a:fillRect/>
          </a:stretch>
        </p:blipFill>
        <p:spPr>
          <a:xfrm>
            <a:off x="304800" y="381000"/>
            <a:ext cx="7706801" cy="1648055"/>
          </a:xfrm>
          <a:prstGeom prst="rect">
            <a:avLst/>
          </a:prstGeom>
        </p:spPr>
      </p:pic>
      <p:sp>
        <p:nvSpPr>
          <p:cNvPr id="6" name="Rounded Rectangle 5"/>
          <p:cNvSpPr/>
          <p:nvPr/>
        </p:nvSpPr>
        <p:spPr>
          <a:xfrm>
            <a:off x="2667000" y="1524000"/>
            <a:ext cx="1066800" cy="505055"/>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3"/>
          <a:stretch>
            <a:fillRect/>
          </a:stretch>
        </p:blipFill>
        <p:spPr>
          <a:xfrm>
            <a:off x="13447" y="5208323"/>
            <a:ext cx="1447800" cy="1613890"/>
          </a:xfrm>
          <a:prstGeom prst="rect">
            <a:avLst/>
          </a:prstGeom>
        </p:spPr>
      </p:pic>
      <p:pic>
        <p:nvPicPr>
          <p:cNvPr id="5" name="Picture 4"/>
          <p:cNvPicPr>
            <a:picLocks noChangeAspect="1"/>
          </p:cNvPicPr>
          <p:nvPr/>
        </p:nvPicPr>
        <p:blipFill>
          <a:blip r:embed="rId4"/>
          <a:stretch>
            <a:fillRect/>
          </a:stretch>
        </p:blipFill>
        <p:spPr>
          <a:xfrm>
            <a:off x="437147" y="2390539"/>
            <a:ext cx="8468907" cy="3372321"/>
          </a:xfrm>
          <a:prstGeom prst="rect">
            <a:avLst/>
          </a:prstGeom>
        </p:spPr>
      </p:pic>
      <p:sp>
        <p:nvSpPr>
          <p:cNvPr id="7" name="Rounded Rectangle 6"/>
          <p:cNvSpPr/>
          <p:nvPr/>
        </p:nvSpPr>
        <p:spPr>
          <a:xfrm>
            <a:off x="5435065" y="3990739"/>
            <a:ext cx="3276600" cy="1772121"/>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528772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
            <a:ext cx="8229600" cy="5931091"/>
          </a:xfrm>
        </p:spPr>
        <p:txBody>
          <a:bodyPr>
            <a:normAutofit/>
          </a:bodyPr>
          <a:lstStyle/>
          <a:p>
            <a:pPr marL="109728" indent="0">
              <a:buNone/>
            </a:pPr>
            <a:r>
              <a:rPr lang="en-US" sz="2000" dirty="0" smtClean="0"/>
              <a:t>Go to GUAQFLW to start your Quickflow process.  Enter your Quickflow name and press Start.</a:t>
            </a:r>
          </a:p>
          <a:p>
            <a:pPr marL="109728" indent="0">
              <a:buNone/>
            </a:pPr>
            <a:endParaRPr lang="en-US" sz="2000" dirty="0"/>
          </a:p>
        </p:txBody>
      </p:sp>
      <p:pic>
        <p:nvPicPr>
          <p:cNvPr id="4" name="Picture 3"/>
          <p:cNvPicPr>
            <a:picLocks noChangeAspect="1"/>
          </p:cNvPicPr>
          <p:nvPr/>
        </p:nvPicPr>
        <p:blipFill>
          <a:blip r:embed="rId2"/>
          <a:stretch>
            <a:fillRect/>
          </a:stretch>
        </p:blipFill>
        <p:spPr>
          <a:xfrm>
            <a:off x="294678" y="779242"/>
            <a:ext cx="8554644" cy="4525006"/>
          </a:xfrm>
          <a:prstGeom prst="rect">
            <a:avLst/>
          </a:prstGeom>
        </p:spPr>
      </p:pic>
      <p:pic>
        <p:nvPicPr>
          <p:cNvPr id="5" name="Picture 4"/>
          <p:cNvPicPr>
            <a:picLocks noChangeAspect="1"/>
          </p:cNvPicPr>
          <p:nvPr/>
        </p:nvPicPr>
        <p:blipFill>
          <a:blip r:embed="rId3"/>
          <a:stretch>
            <a:fillRect/>
          </a:stretch>
        </p:blipFill>
        <p:spPr>
          <a:xfrm>
            <a:off x="13447" y="5208323"/>
            <a:ext cx="1447800" cy="1613890"/>
          </a:xfrm>
          <a:prstGeom prst="rect">
            <a:avLst/>
          </a:prstGeom>
        </p:spPr>
      </p:pic>
      <p:sp>
        <p:nvSpPr>
          <p:cNvPr id="6" name="Rounded Rectangle 5"/>
          <p:cNvSpPr/>
          <p:nvPr/>
        </p:nvSpPr>
        <p:spPr>
          <a:xfrm>
            <a:off x="4267200" y="4038600"/>
            <a:ext cx="990600" cy="1169723"/>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023808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4909"/>
            <a:ext cx="8229600" cy="5854891"/>
          </a:xfrm>
        </p:spPr>
        <p:txBody>
          <a:bodyPr>
            <a:normAutofit/>
          </a:bodyPr>
          <a:lstStyle/>
          <a:p>
            <a:pPr marL="109728" indent="0">
              <a:buNone/>
            </a:pPr>
            <a:r>
              <a:rPr lang="en-US" sz="2000" dirty="0" smtClean="0"/>
              <a:t>7. You may also search for form/s by clicking the dropdown arrow beside the Go To…field. </a:t>
            </a:r>
          </a:p>
          <a:p>
            <a:pPr marL="109728" indent="0">
              <a:buNone/>
            </a:pPr>
            <a:endParaRPr lang="en-US" sz="2000" dirty="0"/>
          </a:p>
          <a:p>
            <a:pPr marL="109728" indent="0">
              <a:buNone/>
            </a:pPr>
            <a:endParaRPr lang="en-US" sz="2000" dirty="0" smtClean="0"/>
          </a:p>
          <a:p>
            <a:pPr marL="109728" indent="0">
              <a:buNone/>
            </a:pPr>
            <a:endParaRPr lang="en-US" sz="2000" dirty="0"/>
          </a:p>
          <a:p>
            <a:pPr marL="109728" indent="0">
              <a:buNone/>
            </a:pPr>
            <a:endParaRPr lang="en-US" sz="2000" dirty="0" smtClean="0"/>
          </a:p>
          <a:p>
            <a:pPr marL="109728" indent="0">
              <a:buNone/>
            </a:pPr>
            <a:endParaRPr lang="en-US" sz="2000" dirty="0"/>
          </a:p>
          <a:p>
            <a:pPr marL="109728" indent="0">
              <a:buNone/>
            </a:pPr>
            <a:endParaRPr lang="en-US" sz="2000" dirty="0" smtClean="0"/>
          </a:p>
          <a:p>
            <a:pPr marL="109728" indent="0">
              <a:buNone/>
            </a:pPr>
            <a:r>
              <a:rPr lang="en-US" sz="2000" dirty="0" smtClean="0"/>
              <a:t>Enter part of the form name and use the %(wildcard) sign or tab to the Description field and enter part of the form name, also using the % sign before and after your entry as shown.</a:t>
            </a:r>
          </a:p>
          <a:p>
            <a:pPr marL="109728" indent="0">
              <a:buNone/>
            </a:pPr>
            <a:endParaRPr lang="en-US" sz="2000" dirty="0"/>
          </a:p>
        </p:txBody>
      </p:sp>
      <p:pic>
        <p:nvPicPr>
          <p:cNvPr id="4" name="Picture 3"/>
          <p:cNvPicPr>
            <a:picLocks noChangeAspect="1"/>
          </p:cNvPicPr>
          <p:nvPr/>
        </p:nvPicPr>
        <p:blipFill rotWithShape="1">
          <a:blip r:embed="rId2"/>
          <a:srcRect b="29790"/>
          <a:stretch/>
        </p:blipFill>
        <p:spPr>
          <a:xfrm>
            <a:off x="3429000" y="533400"/>
            <a:ext cx="2753109" cy="2133600"/>
          </a:xfrm>
          <a:prstGeom prst="rect">
            <a:avLst/>
          </a:prstGeom>
        </p:spPr>
      </p:pic>
      <p:sp>
        <p:nvSpPr>
          <p:cNvPr id="5" name="Rounded Rectangle 4"/>
          <p:cNvSpPr/>
          <p:nvPr/>
        </p:nvSpPr>
        <p:spPr>
          <a:xfrm>
            <a:off x="4724400" y="1219200"/>
            <a:ext cx="1219200" cy="91440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rotWithShape="1">
          <a:blip r:embed="rId3"/>
          <a:srcRect b="64022"/>
          <a:stretch/>
        </p:blipFill>
        <p:spPr>
          <a:xfrm>
            <a:off x="1486914" y="4834186"/>
            <a:ext cx="7249579" cy="685800"/>
          </a:xfrm>
          <a:prstGeom prst="rect">
            <a:avLst/>
          </a:prstGeom>
        </p:spPr>
      </p:pic>
      <p:sp>
        <p:nvSpPr>
          <p:cNvPr id="7" name="Rounded Rectangle 6"/>
          <p:cNvSpPr/>
          <p:nvPr/>
        </p:nvSpPr>
        <p:spPr>
          <a:xfrm>
            <a:off x="3078480" y="5031457"/>
            <a:ext cx="2987040" cy="577115"/>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4"/>
          <a:stretch>
            <a:fillRect/>
          </a:stretch>
        </p:blipFill>
        <p:spPr>
          <a:xfrm>
            <a:off x="685800" y="3960148"/>
            <a:ext cx="6506483" cy="704948"/>
          </a:xfrm>
          <a:prstGeom prst="rect">
            <a:avLst/>
          </a:prstGeom>
        </p:spPr>
      </p:pic>
      <p:sp>
        <p:nvSpPr>
          <p:cNvPr id="9" name="Rounded Rectangle 8"/>
          <p:cNvSpPr/>
          <p:nvPr/>
        </p:nvSpPr>
        <p:spPr>
          <a:xfrm>
            <a:off x="609600" y="4114800"/>
            <a:ext cx="1447800" cy="564734"/>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5"/>
          <a:stretch>
            <a:fillRect/>
          </a:stretch>
        </p:blipFill>
        <p:spPr>
          <a:xfrm>
            <a:off x="13447" y="5208323"/>
            <a:ext cx="1447800" cy="1613890"/>
          </a:xfrm>
          <a:prstGeom prst="rect">
            <a:avLst/>
          </a:prstGeom>
        </p:spPr>
      </p:pic>
    </p:spTree>
    <p:extLst>
      <p:ext uri="{BB962C8B-B14F-4D97-AF65-F5344CB8AC3E}">
        <p14:creationId xmlns:p14="http://schemas.microsoft.com/office/powerpoint/2010/main" val="662538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
            <a:ext cx="8229600" cy="5854891"/>
          </a:xfrm>
        </p:spPr>
        <p:txBody>
          <a:bodyPr>
            <a:normAutofit/>
          </a:bodyPr>
          <a:lstStyle/>
          <a:p>
            <a:pPr marL="109728" indent="0">
              <a:buNone/>
            </a:pPr>
            <a:r>
              <a:rPr lang="en-US" sz="2000" dirty="0" smtClean="0"/>
              <a:t>Execute the query to see what forms display that contain the name Gift. Double click on the form name needed and Banner will return you to that form.  You may also highlight the form name and click OK.</a:t>
            </a:r>
          </a:p>
          <a:p>
            <a:pPr marL="109728" indent="0">
              <a:buNone/>
            </a:pPr>
            <a:endParaRPr lang="en-US" sz="2000" dirty="0"/>
          </a:p>
          <a:p>
            <a:pPr marL="109728" indent="0">
              <a:buNone/>
            </a:pPr>
            <a:endParaRPr lang="en-US" sz="2000" dirty="0" smtClean="0"/>
          </a:p>
          <a:p>
            <a:pPr marL="109728" indent="0">
              <a:buNone/>
            </a:pPr>
            <a:endParaRPr lang="en-US" sz="2000" dirty="0"/>
          </a:p>
          <a:p>
            <a:pPr marL="109728" indent="0">
              <a:buNone/>
            </a:pPr>
            <a:endParaRPr lang="en-US" sz="2000" dirty="0" smtClean="0"/>
          </a:p>
          <a:p>
            <a:pPr marL="109728" indent="0">
              <a:buNone/>
            </a:pPr>
            <a:r>
              <a:rPr lang="en-US" sz="2000" dirty="0" smtClean="0"/>
              <a:t>Be mindful of the scroll bar to ensure you are seeing all the query results.</a:t>
            </a:r>
          </a:p>
          <a:p>
            <a:pPr marL="109728" indent="0">
              <a:buNone/>
            </a:pPr>
            <a:endParaRPr lang="en-US" sz="2000" dirty="0" smtClean="0"/>
          </a:p>
          <a:p>
            <a:pPr marL="109728" indent="0">
              <a:buNone/>
            </a:pPr>
            <a:endParaRPr lang="en-US" sz="2000" dirty="0"/>
          </a:p>
        </p:txBody>
      </p:sp>
      <p:pic>
        <p:nvPicPr>
          <p:cNvPr id="4" name="Picture 3"/>
          <p:cNvPicPr>
            <a:picLocks noChangeAspect="1"/>
          </p:cNvPicPr>
          <p:nvPr/>
        </p:nvPicPr>
        <p:blipFill rotWithShape="1">
          <a:blip r:embed="rId2"/>
          <a:srcRect b="13056"/>
          <a:stretch/>
        </p:blipFill>
        <p:spPr>
          <a:xfrm>
            <a:off x="457200" y="1066801"/>
            <a:ext cx="7554379" cy="1524000"/>
          </a:xfrm>
          <a:prstGeom prst="rect">
            <a:avLst/>
          </a:prstGeom>
        </p:spPr>
      </p:pic>
      <p:sp>
        <p:nvSpPr>
          <p:cNvPr id="5" name="Rounded Rectangle 4"/>
          <p:cNvSpPr/>
          <p:nvPr/>
        </p:nvSpPr>
        <p:spPr>
          <a:xfrm>
            <a:off x="7620000" y="1371600"/>
            <a:ext cx="391579" cy="137160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3"/>
          <a:stretch>
            <a:fillRect/>
          </a:stretch>
        </p:blipFill>
        <p:spPr>
          <a:xfrm>
            <a:off x="481263" y="3200400"/>
            <a:ext cx="7554379" cy="2624629"/>
          </a:xfrm>
          <a:prstGeom prst="rect">
            <a:avLst/>
          </a:prstGeom>
        </p:spPr>
      </p:pic>
      <p:pic>
        <p:nvPicPr>
          <p:cNvPr id="7" name="Picture 6"/>
          <p:cNvPicPr>
            <a:picLocks noChangeAspect="1"/>
          </p:cNvPicPr>
          <p:nvPr/>
        </p:nvPicPr>
        <p:blipFill>
          <a:blip r:embed="rId4"/>
          <a:stretch>
            <a:fillRect/>
          </a:stretch>
        </p:blipFill>
        <p:spPr>
          <a:xfrm>
            <a:off x="13447" y="5208323"/>
            <a:ext cx="1447800" cy="1613890"/>
          </a:xfrm>
          <a:prstGeom prst="rect">
            <a:avLst/>
          </a:prstGeom>
        </p:spPr>
      </p:pic>
      <p:sp>
        <p:nvSpPr>
          <p:cNvPr id="8" name="Rounded Rectangle 7"/>
          <p:cNvSpPr/>
          <p:nvPr/>
        </p:nvSpPr>
        <p:spPr>
          <a:xfrm>
            <a:off x="457200" y="1386038"/>
            <a:ext cx="1195137" cy="30480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481263" y="3657600"/>
            <a:ext cx="2338137" cy="30480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713837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ctrTitle"/>
          </p:nvPr>
        </p:nvSpPr>
        <p:spPr>
          <a:xfrm>
            <a:off x="76200" y="125677"/>
            <a:ext cx="8763000" cy="685801"/>
          </a:xfrm>
          <a:solidFill>
            <a:schemeClr val="accent1">
              <a:lumMod val="60000"/>
              <a:lumOff val="40000"/>
            </a:schemeClr>
          </a:solidFill>
          <a:ln>
            <a:solidFill>
              <a:schemeClr val="accent1"/>
            </a:solidFill>
          </a:ln>
        </p:spPr>
        <p:txBody>
          <a:bodyPr>
            <a:normAutofit fontScale="90000"/>
          </a:bodyPr>
          <a:lstStyle/>
          <a:p>
            <a:pPr algn="ctr"/>
            <a:r>
              <a:rPr lang="en-US" sz="3600" dirty="0" smtClean="0">
                <a:solidFill>
                  <a:schemeClr val="tx1"/>
                </a:solidFill>
                <a:latin typeface="Arial" panose="020B0604020202020204" pitchFamily="34" charset="0"/>
              </a:rPr>
              <a:t>NAVIGATING</a:t>
            </a:r>
            <a:r>
              <a:rPr lang="en-US" dirty="0" smtClean="0">
                <a:solidFill>
                  <a:schemeClr val="tx1"/>
                </a:solidFill>
                <a:latin typeface="Arial" panose="020B0604020202020204" pitchFamily="34" charset="0"/>
              </a:rPr>
              <a:t> </a:t>
            </a:r>
            <a:r>
              <a:rPr lang="en-US" sz="3600" dirty="0" smtClean="0">
                <a:solidFill>
                  <a:schemeClr val="tx1"/>
                </a:solidFill>
                <a:latin typeface="Arial" panose="020B0604020202020204" pitchFamily="34" charset="0"/>
              </a:rPr>
              <a:t>in ADVANCEMENT FORMS</a:t>
            </a:r>
            <a:endParaRPr lang="en-US" sz="3600" dirty="0">
              <a:solidFill>
                <a:schemeClr val="tx1"/>
              </a:solidFill>
              <a:latin typeface="Arial" panose="020B0604020202020204" pitchFamily="34" charset="0"/>
            </a:endParaRPr>
          </a:p>
        </p:txBody>
      </p:sp>
      <p:sp>
        <p:nvSpPr>
          <p:cNvPr id="9" name="Subtitle 8"/>
          <p:cNvSpPr>
            <a:spLocks noGrp="1"/>
          </p:cNvSpPr>
          <p:nvPr>
            <p:ph type="subTitle" idx="1"/>
          </p:nvPr>
        </p:nvSpPr>
        <p:spPr>
          <a:xfrm>
            <a:off x="76200" y="914400"/>
            <a:ext cx="8763000" cy="5907813"/>
          </a:xfrm>
        </p:spPr>
        <p:txBody>
          <a:bodyPr>
            <a:normAutofit/>
          </a:bodyPr>
          <a:lstStyle/>
          <a:p>
            <a:pPr marL="288925" indent="-288925" algn="l"/>
            <a:r>
              <a:rPr lang="en-US" sz="2000" dirty="0" smtClean="0">
                <a:solidFill>
                  <a:schemeClr val="tx1"/>
                </a:solidFill>
              </a:rPr>
              <a:t>1. You can use the Menu bar, Toolbar or Keystrokes to navigate through Banner forms.</a:t>
            </a:r>
          </a:p>
          <a:p>
            <a:pPr marL="288925" indent="-288925" algn="l"/>
            <a:r>
              <a:rPr lang="en-US" sz="2000" dirty="0">
                <a:solidFill>
                  <a:schemeClr val="tx1"/>
                </a:solidFill>
              </a:rPr>
              <a:t> </a:t>
            </a:r>
            <a:r>
              <a:rPr lang="en-US" sz="2000" dirty="0" smtClean="0">
                <a:solidFill>
                  <a:schemeClr val="tx1"/>
                </a:solidFill>
              </a:rPr>
              <a:t>   </a:t>
            </a:r>
            <a:r>
              <a:rPr lang="en-US" sz="1600" dirty="0" smtClean="0">
                <a:solidFill>
                  <a:schemeClr val="tx1"/>
                </a:solidFill>
              </a:rPr>
              <a:t>Using the Menu Bar: Click on the function you would like to perform. If you would like to perform a Next Block, then from the Menu Bar you would select Block then Next.</a:t>
            </a:r>
          </a:p>
          <a:p>
            <a:pPr marL="288925" indent="-288925" algn="l"/>
            <a:endParaRPr lang="en-US" sz="2000" dirty="0">
              <a:solidFill>
                <a:schemeClr val="tx1"/>
              </a:solidFill>
            </a:endParaRPr>
          </a:p>
          <a:p>
            <a:pPr marL="288925" indent="-288925" algn="l"/>
            <a:endParaRPr lang="en-US" sz="2000" dirty="0" smtClean="0">
              <a:solidFill>
                <a:schemeClr val="tx1"/>
              </a:solidFill>
            </a:endParaRPr>
          </a:p>
          <a:p>
            <a:pPr marL="288925" indent="-288925" algn="l"/>
            <a:endParaRPr lang="en-US" sz="2000" dirty="0">
              <a:solidFill>
                <a:schemeClr val="tx1"/>
              </a:solidFill>
            </a:endParaRPr>
          </a:p>
          <a:p>
            <a:pPr marL="288925" indent="-288925" algn="l"/>
            <a:r>
              <a:rPr lang="en-US" sz="1600" dirty="0" smtClean="0">
                <a:solidFill>
                  <a:schemeClr val="tx1"/>
                </a:solidFill>
              </a:rPr>
              <a:t>   Or you can choose to click the Next Block icon on the toolbar.</a:t>
            </a:r>
          </a:p>
          <a:p>
            <a:pPr marL="288925" indent="-288925" algn="l"/>
            <a:endParaRPr lang="en-US" sz="2000" dirty="0">
              <a:solidFill>
                <a:schemeClr val="tx1"/>
              </a:solidFill>
            </a:endParaRPr>
          </a:p>
          <a:p>
            <a:pPr marL="288925" indent="-288925" algn="l"/>
            <a:endParaRPr lang="en-US" sz="2000" dirty="0" smtClean="0">
              <a:solidFill>
                <a:schemeClr val="tx1"/>
              </a:solidFill>
            </a:endParaRPr>
          </a:p>
          <a:p>
            <a:pPr marL="288925" indent="-288925" algn="l"/>
            <a:endParaRPr lang="en-US" sz="2000" dirty="0">
              <a:solidFill>
                <a:schemeClr val="tx1"/>
              </a:solidFill>
            </a:endParaRPr>
          </a:p>
          <a:p>
            <a:pPr marL="288925" indent="-288925" algn="l"/>
            <a:r>
              <a:rPr lang="en-US" sz="2000" dirty="0" smtClean="0">
                <a:solidFill>
                  <a:schemeClr val="tx1"/>
                </a:solidFill>
              </a:rPr>
              <a:t>	Or you could press the Ctrl and Page Down keys.</a:t>
            </a:r>
          </a:p>
          <a:p>
            <a:pPr marL="288925" indent="-288925" algn="l"/>
            <a:endParaRPr lang="en-US" sz="2000" dirty="0" smtClean="0">
              <a:solidFill>
                <a:schemeClr val="tx1"/>
              </a:solidFill>
            </a:endParaRPr>
          </a:p>
          <a:p>
            <a:pPr marL="288925" indent="-288925" algn="l"/>
            <a:endParaRPr lang="en-US" sz="2000" dirty="0">
              <a:solidFill>
                <a:schemeClr val="tx1"/>
              </a:solidFill>
            </a:endParaRPr>
          </a:p>
        </p:txBody>
      </p:sp>
      <p:pic>
        <p:nvPicPr>
          <p:cNvPr id="8" name="Picture 7"/>
          <p:cNvPicPr>
            <a:picLocks noChangeAspect="1"/>
          </p:cNvPicPr>
          <p:nvPr/>
        </p:nvPicPr>
        <p:blipFill>
          <a:blip r:embed="rId2"/>
          <a:stretch>
            <a:fillRect/>
          </a:stretch>
        </p:blipFill>
        <p:spPr>
          <a:xfrm>
            <a:off x="13447" y="5208323"/>
            <a:ext cx="1447800" cy="1613890"/>
          </a:xfrm>
          <a:prstGeom prst="rect">
            <a:avLst/>
          </a:prstGeom>
        </p:spPr>
      </p:pic>
      <p:pic>
        <p:nvPicPr>
          <p:cNvPr id="10" name="Picture 9"/>
          <p:cNvPicPr>
            <a:picLocks noChangeAspect="1"/>
          </p:cNvPicPr>
          <p:nvPr/>
        </p:nvPicPr>
        <p:blipFill rotWithShape="1">
          <a:blip r:embed="rId3"/>
          <a:srcRect b="23489"/>
          <a:stretch/>
        </p:blipFill>
        <p:spPr>
          <a:xfrm>
            <a:off x="304798" y="2261635"/>
            <a:ext cx="7849695" cy="838200"/>
          </a:xfrm>
          <a:prstGeom prst="rect">
            <a:avLst/>
          </a:prstGeom>
        </p:spPr>
      </p:pic>
      <p:sp>
        <p:nvSpPr>
          <p:cNvPr id="11" name="Rounded Rectangle 10"/>
          <p:cNvSpPr/>
          <p:nvPr/>
        </p:nvSpPr>
        <p:spPr>
          <a:xfrm>
            <a:off x="1461247" y="2405165"/>
            <a:ext cx="519953" cy="53340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4"/>
          <a:stretch>
            <a:fillRect/>
          </a:stretch>
        </p:blipFill>
        <p:spPr>
          <a:xfrm>
            <a:off x="304798" y="3532425"/>
            <a:ext cx="7611537" cy="1057423"/>
          </a:xfrm>
          <a:prstGeom prst="rect">
            <a:avLst/>
          </a:prstGeom>
        </p:spPr>
      </p:pic>
      <p:sp>
        <p:nvSpPr>
          <p:cNvPr id="13" name="Rounded Rectangle 12"/>
          <p:cNvSpPr/>
          <p:nvPr/>
        </p:nvSpPr>
        <p:spPr>
          <a:xfrm>
            <a:off x="2438400" y="3904047"/>
            <a:ext cx="685800" cy="685801"/>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p:nvPicPr>
        <p:blipFill>
          <a:blip r:embed="rId5"/>
          <a:stretch>
            <a:fillRect/>
          </a:stretch>
        </p:blipFill>
        <p:spPr>
          <a:xfrm>
            <a:off x="1752800" y="4924155"/>
            <a:ext cx="6401693" cy="1933845"/>
          </a:xfrm>
          <a:prstGeom prst="rect">
            <a:avLst/>
          </a:prstGeom>
        </p:spPr>
      </p:pic>
      <p:sp>
        <p:nvSpPr>
          <p:cNvPr id="15" name="Rounded Rectangle 14"/>
          <p:cNvSpPr/>
          <p:nvPr/>
        </p:nvSpPr>
        <p:spPr>
          <a:xfrm>
            <a:off x="5562600" y="6477000"/>
            <a:ext cx="304800" cy="22860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5"/>
          <p:cNvSpPr/>
          <p:nvPr/>
        </p:nvSpPr>
        <p:spPr>
          <a:xfrm>
            <a:off x="6553200" y="5638800"/>
            <a:ext cx="228600" cy="376468"/>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644774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srcRect b="37323"/>
          <a:stretch/>
        </p:blipFill>
        <p:spPr>
          <a:xfrm>
            <a:off x="549442" y="3370791"/>
            <a:ext cx="8229600" cy="2218177"/>
          </a:xfrm>
          <a:prstGeom prst="rect">
            <a:avLst/>
          </a:prstGeom>
        </p:spPr>
      </p:pic>
      <p:sp>
        <p:nvSpPr>
          <p:cNvPr id="4" name="Title 3"/>
          <p:cNvSpPr txBox="1">
            <a:spLocks noGrp="1"/>
          </p:cNvSpPr>
          <p:nvPr>
            <p:ph type="title"/>
          </p:nvPr>
        </p:nvSpPr>
        <p:spPr>
          <a:xfrm>
            <a:off x="457200" y="152400"/>
            <a:ext cx="8229600" cy="646331"/>
          </a:xfrm>
          <a:prstGeom prst="rect">
            <a:avLst/>
          </a:prstGeom>
          <a:solidFill>
            <a:schemeClr val="accent1">
              <a:lumMod val="60000"/>
              <a:lumOff val="40000"/>
            </a:schemeClr>
          </a:solidFill>
        </p:spPr>
        <p:txBody>
          <a:bodyPr wrap="square" rtlCol="0">
            <a:spAutoFit/>
          </a:bodyPr>
          <a:lstStyle/>
          <a:p>
            <a:pPr algn="ctr"/>
            <a:r>
              <a:rPr lang="en-US" sz="3600" dirty="0" smtClean="0">
                <a:solidFill>
                  <a:schemeClr val="tx1"/>
                </a:solidFill>
              </a:rPr>
              <a:t>Using the Calendar</a:t>
            </a:r>
            <a:endParaRPr lang="en-US" sz="3600" dirty="0">
              <a:solidFill>
                <a:schemeClr val="tx1"/>
              </a:solidFill>
            </a:endParaRPr>
          </a:p>
        </p:txBody>
      </p:sp>
      <p:pic>
        <p:nvPicPr>
          <p:cNvPr id="6" name="Picture 5"/>
          <p:cNvPicPr>
            <a:picLocks noChangeAspect="1"/>
          </p:cNvPicPr>
          <p:nvPr/>
        </p:nvPicPr>
        <p:blipFill>
          <a:blip r:embed="rId3"/>
          <a:stretch>
            <a:fillRect/>
          </a:stretch>
        </p:blipFill>
        <p:spPr>
          <a:xfrm>
            <a:off x="5228742" y="3581400"/>
            <a:ext cx="3458058" cy="2972215"/>
          </a:xfrm>
          <a:prstGeom prst="rect">
            <a:avLst/>
          </a:prstGeom>
        </p:spPr>
      </p:pic>
      <p:pic>
        <p:nvPicPr>
          <p:cNvPr id="7" name="Picture 6"/>
          <p:cNvPicPr>
            <a:picLocks noChangeAspect="1"/>
          </p:cNvPicPr>
          <p:nvPr/>
        </p:nvPicPr>
        <p:blipFill>
          <a:blip r:embed="rId4"/>
          <a:stretch>
            <a:fillRect/>
          </a:stretch>
        </p:blipFill>
        <p:spPr>
          <a:xfrm>
            <a:off x="13447" y="5208323"/>
            <a:ext cx="1447800" cy="1613890"/>
          </a:xfrm>
          <a:prstGeom prst="rect">
            <a:avLst/>
          </a:prstGeom>
        </p:spPr>
      </p:pic>
      <p:sp>
        <p:nvSpPr>
          <p:cNvPr id="9" name="TextBox 8"/>
          <p:cNvSpPr txBox="1"/>
          <p:nvPr/>
        </p:nvSpPr>
        <p:spPr>
          <a:xfrm>
            <a:off x="457200" y="914400"/>
            <a:ext cx="8229600" cy="2554545"/>
          </a:xfrm>
          <a:prstGeom prst="rect">
            <a:avLst/>
          </a:prstGeom>
          <a:noFill/>
        </p:spPr>
        <p:txBody>
          <a:bodyPr wrap="square" rtlCol="0">
            <a:spAutoFit/>
          </a:bodyPr>
          <a:lstStyle/>
          <a:p>
            <a:r>
              <a:rPr lang="en-US" sz="2000" dirty="0" smtClean="0"/>
              <a:t>There are three ways to display the calendar:</a:t>
            </a:r>
          </a:p>
          <a:p>
            <a:pPr marL="457200" indent="-457200">
              <a:buAutoNum type="arabicPeriod"/>
            </a:pPr>
            <a:r>
              <a:rPr lang="en-US" sz="2000" dirty="0" smtClean="0"/>
              <a:t>Double-click in any date field</a:t>
            </a:r>
          </a:p>
          <a:p>
            <a:pPr marL="457200" indent="-457200">
              <a:buAutoNum type="arabicPeriod"/>
            </a:pPr>
            <a:r>
              <a:rPr lang="en-US" sz="2000" dirty="0" smtClean="0"/>
              <a:t>Click the calendar button.</a:t>
            </a:r>
          </a:p>
          <a:p>
            <a:pPr marL="457200" indent="-457200">
              <a:buAutoNum type="arabicPeriod" startAt="3"/>
            </a:pPr>
            <a:r>
              <a:rPr lang="en-US" sz="2000" dirty="0" smtClean="0"/>
              <a:t>In the Go To field enter form name GUACALN.</a:t>
            </a:r>
            <a:endParaRPr lang="en-US" sz="2000" dirty="0"/>
          </a:p>
          <a:p>
            <a:endParaRPr lang="en-US" sz="2000" dirty="0" smtClean="0"/>
          </a:p>
          <a:p>
            <a:endParaRPr lang="en-US" sz="2000" dirty="0"/>
          </a:p>
          <a:p>
            <a:endParaRPr lang="en-US" sz="2000" dirty="0" smtClean="0"/>
          </a:p>
          <a:p>
            <a:r>
              <a:rPr lang="en-US" sz="2000" dirty="0" smtClean="0"/>
              <a:t>Double-click</a:t>
            </a:r>
            <a:endParaRPr lang="en-US" sz="2000" dirty="0"/>
          </a:p>
        </p:txBody>
      </p:sp>
      <p:pic>
        <p:nvPicPr>
          <p:cNvPr id="10" name="Picture 9"/>
          <p:cNvPicPr>
            <a:picLocks noChangeAspect="1"/>
          </p:cNvPicPr>
          <p:nvPr/>
        </p:nvPicPr>
        <p:blipFill>
          <a:blip r:embed="rId5"/>
          <a:stretch>
            <a:fillRect/>
          </a:stretch>
        </p:blipFill>
        <p:spPr>
          <a:xfrm>
            <a:off x="2846178" y="2180000"/>
            <a:ext cx="2067213" cy="1190791"/>
          </a:xfrm>
          <a:prstGeom prst="rect">
            <a:avLst/>
          </a:prstGeom>
        </p:spPr>
      </p:pic>
      <p:sp>
        <p:nvSpPr>
          <p:cNvPr id="11" name="Rounded Rectangle 10"/>
          <p:cNvSpPr/>
          <p:nvPr/>
        </p:nvSpPr>
        <p:spPr>
          <a:xfrm>
            <a:off x="2851484" y="2976569"/>
            <a:ext cx="1812758" cy="358418"/>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p:nvSpPr>
        <p:spPr>
          <a:xfrm>
            <a:off x="4395166" y="3780069"/>
            <a:ext cx="609600" cy="68787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p:cNvSpPr/>
          <p:nvPr/>
        </p:nvSpPr>
        <p:spPr>
          <a:xfrm>
            <a:off x="2053204" y="3925335"/>
            <a:ext cx="838200" cy="22860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Arrow Connector 14"/>
          <p:cNvCxnSpPr/>
          <p:nvPr/>
        </p:nvCxnSpPr>
        <p:spPr>
          <a:xfrm>
            <a:off x="1219200" y="3370791"/>
            <a:ext cx="1066800" cy="668844"/>
          </a:xfrm>
          <a:prstGeom prst="straightConnector1">
            <a:avLst/>
          </a:prstGeom>
          <a:ln>
            <a:solidFill>
              <a:srgbClr val="00B0F0"/>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833112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75620"/>
            <a:ext cx="8229600" cy="5331671"/>
          </a:xfrm>
        </p:spPr>
        <p:txBody>
          <a:bodyPr>
            <a:normAutofit/>
          </a:bodyPr>
          <a:lstStyle/>
          <a:p>
            <a:pPr marL="109728" indent="0">
              <a:buNone/>
            </a:pPr>
            <a:r>
              <a:rPr lang="en-US" sz="2000" dirty="0" smtClean="0"/>
              <a:t>There are three ways to display the calculator:</a:t>
            </a:r>
          </a:p>
          <a:p>
            <a:pPr marL="109728" indent="0">
              <a:buNone/>
            </a:pPr>
            <a:r>
              <a:rPr lang="en-US" sz="2000" dirty="0" smtClean="0"/>
              <a:t>1. Double-click in any numeric field in a form.</a:t>
            </a:r>
          </a:p>
          <a:p>
            <a:pPr marL="109728" indent="0">
              <a:buNone/>
            </a:pPr>
            <a:r>
              <a:rPr lang="en-US" sz="2000" dirty="0" smtClean="0"/>
              <a:t>2. Click the Calculator button.</a:t>
            </a:r>
          </a:p>
          <a:p>
            <a:pPr marL="109728" indent="0">
              <a:buNone/>
            </a:pPr>
            <a:r>
              <a:rPr lang="en-US" sz="2000" dirty="0" smtClean="0"/>
              <a:t>3. In the Go To field enter form name GUACALC.</a:t>
            </a:r>
          </a:p>
          <a:p>
            <a:pPr marL="109728" indent="0">
              <a:buNone/>
            </a:pPr>
            <a:endParaRPr lang="en-US" sz="2000" dirty="0"/>
          </a:p>
          <a:p>
            <a:pPr marL="109728" indent="0">
              <a:buNone/>
            </a:pPr>
            <a:endParaRPr lang="en-US" sz="2000" dirty="0" smtClean="0"/>
          </a:p>
          <a:p>
            <a:pPr marL="109728" indent="0">
              <a:buNone/>
            </a:pPr>
            <a:endParaRPr lang="en-US" sz="2000" dirty="0"/>
          </a:p>
          <a:p>
            <a:pPr marL="109728" indent="0">
              <a:buNone/>
            </a:pPr>
            <a:endParaRPr lang="en-US" sz="2000" dirty="0" smtClean="0"/>
          </a:p>
          <a:p>
            <a:pPr marL="109728" indent="0">
              <a:buNone/>
            </a:pPr>
            <a:endParaRPr lang="en-US" sz="2000" dirty="0"/>
          </a:p>
          <a:p>
            <a:pPr marL="109728" indent="0">
              <a:buNone/>
            </a:pPr>
            <a:r>
              <a:rPr lang="en-US" sz="2000" dirty="0" smtClean="0"/>
              <a:t>        Double-click</a:t>
            </a:r>
          </a:p>
          <a:p>
            <a:pPr marL="109728" indent="0">
              <a:buNone/>
            </a:pPr>
            <a:endParaRPr lang="en-US" sz="2000" dirty="0"/>
          </a:p>
        </p:txBody>
      </p:sp>
      <p:sp>
        <p:nvSpPr>
          <p:cNvPr id="4" name="Title 3"/>
          <p:cNvSpPr txBox="1">
            <a:spLocks noGrp="1"/>
          </p:cNvSpPr>
          <p:nvPr>
            <p:ph type="title"/>
          </p:nvPr>
        </p:nvSpPr>
        <p:spPr>
          <a:xfrm>
            <a:off x="433137" y="90845"/>
            <a:ext cx="8229600" cy="646331"/>
          </a:xfrm>
          <a:prstGeom prst="rect">
            <a:avLst/>
          </a:prstGeom>
          <a:solidFill>
            <a:schemeClr val="accent1">
              <a:lumMod val="60000"/>
              <a:lumOff val="40000"/>
            </a:schemeClr>
          </a:solidFill>
        </p:spPr>
        <p:txBody>
          <a:bodyPr wrap="square" rtlCol="0">
            <a:spAutoFit/>
          </a:bodyPr>
          <a:lstStyle/>
          <a:p>
            <a:pPr algn="ctr"/>
            <a:r>
              <a:rPr lang="en-US" sz="3600" dirty="0" smtClean="0">
                <a:solidFill>
                  <a:schemeClr val="tx1"/>
                </a:solidFill>
              </a:rPr>
              <a:t>Using the Banner Calculator</a:t>
            </a:r>
            <a:endParaRPr lang="en-US" sz="3600" dirty="0">
              <a:solidFill>
                <a:schemeClr val="tx1"/>
              </a:solidFill>
            </a:endParaRPr>
          </a:p>
        </p:txBody>
      </p:sp>
      <p:pic>
        <p:nvPicPr>
          <p:cNvPr id="5" name="Picture 4"/>
          <p:cNvPicPr>
            <a:picLocks noChangeAspect="1"/>
          </p:cNvPicPr>
          <p:nvPr/>
        </p:nvPicPr>
        <p:blipFill>
          <a:blip r:embed="rId2"/>
          <a:stretch>
            <a:fillRect/>
          </a:stretch>
        </p:blipFill>
        <p:spPr>
          <a:xfrm>
            <a:off x="13447" y="5208323"/>
            <a:ext cx="1447800" cy="1613890"/>
          </a:xfrm>
          <a:prstGeom prst="rect">
            <a:avLst/>
          </a:prstGeom>
        </p:spPr>
      </p:pic>
      <p:pic>
        <p:nvPicPr>
          <p:cNvPr id="6" name="Picture 5"/>
          <p:cNvPicPr>
            <a:picLocks noChangeAspect="1"/>
          </p:cNvPicPr>
          <p:nvPr/>
        </p:nvPicPr>
        <p:blipFill rotWithShape="1">
          <a:blip r:embed="rId3"/>
          <a:srcRect t="8878"/>
          <a:stretch/>
        </p:blipFill>
        <p:spPr>
          <a:xfrm>
            <a:off x="3048000" y="2286000"/>
            <a:ext cx="5562600" cy="4592053"/>
          </a:xfrm>
          <a:prstGeom prst="rect">
            <a:avLst/>
          </a:prstGeom>
        </p:spPr>
      </p:pic>
      <p:pic>
        <p:nvPicPr>
          <p:cNvPr id="7" name="Picture 6"/>
          <p:cNvPicPr>
            <a:picLocks noChangeAspect="1"/>
          </p:cNvPicPr>
          <p:nvPr/>
        </p:nvPicPr>
        <p:blipFill>
          <a:blip r:embed="rId4"/>
          <a:stretch>
            <a:fillRect/>
          </a:stretch>
        </p:blipFill>
        <p:spPr>
          <a:xfrm>
            <a:off x="484472" y="2286000"/>
            <a:ext cx="2105319" cy="1228896"/>
          </a:xfrm>
          <a:prstGeom prst="rect">
            <a:avLst/>
          </a:prstGeom>
        </p:spPr>
      </p:pic>
      <p:sp>
        <p:nvSpPr>
          <p:cNvPr id="8" name="Rounded Rectangle 7"/>
          <p:cNvSpPr/>
          <p:nvPr/>
        </p:nvSpPr>
        <p:spPr>
          <a:xfrm>
            <a:off x="457200" y="2971800"/>
            <a:ext cx="1676400" cy="543096"/>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4038600" y="3810000"/>
            <a:ext cx="1066800" cy="280061"/>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Arrow Connector 10"/>
          <p:cNvCxnSpPr/>
          <p:nvPr/>
        </p:nvCxnSpPr>
        <p:spPr>
          <a:xfrm flipV="1">
            <a:off x="2667000" y="3950030"/>
            <a:ext cx="1676400" cy="140031"/>
          </a:xfrm>
          <a:prstGeom prst="straightConnector1">
            <a:avLst/>
          </a:prstGeom>
          <a:ln>
            <a:solidFill>
              <a:srgbClr val="00B0F0"/>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856280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95672"/>
          </a:xfrm>
        </p:spPr>
        <p:txBody>
          <a:bodyPr/>
          <a:lstStyle/>
          <a:p>
            <a:pPr marL="109728" indent="0">
              <a:buNone/>
            </a:pPr>
            <a:r>
              <a:rPr lang="en-US" sz="2000" dirty="0" smtClean="0"/>
              <a:t>If you are working in one </a:t>
            </a:r>
            <a:r>
              <a:rPr lang="en-US" sz="2000" dirty="0"/>
              <a:t>Banner form, you have the option to navigate to another form without leaving the form you are in by clicking File, then Direct Access.  Function key F5 will also pop up the Direct Access field.</a:t>
            </a:r>
          </a:p>
          <a:p>
            <a:endParaRPr lang="en-US" dirty="0"/>
          </a:p>
        </p:txBody>
      </p:sp>
      <p:sp>
        <p:nvSpPr>
          <p:cNvPr id="3" name="Title 2"/>
          <p:cNvSpPr>
            <a:spLocks noGrp="1"/>
          </p:cNvSpPr>
          <p:nvPr>
            <p:ph type="title"/>
          </p:nvPr>
        </p:nvSpPr>
        <p:spPr>
          <a:solidFill>
            <a:schemeClr val="bg2">
              <a:lumMod val="75000"/>
            </a:schemeClr>
          </a:solidFill>
        </p:spPr>
        <p:txBody>
          <a:bodyPr>
            <a:normAutofit/>
          </a:bodyPr>
          <a:lstStyle/>
          <a:p>
            <a:pPr algn="ctr"/>
            <a:r>
              <a:rPr lang="en-US" sz="3600" dirty="0" smtClean="0">
                <a:solidFill>
                  <a:schemeClr val="tx1"/>
                </a:solidFill>
              </a:rPr>
              <a:t>Direct Access From a Form</a:t>
            </a:r>
            <a:endParaRPr lang="en-US" sz="3600" dirty="0">
              <a:solidFill>
                <a:schemeClr val="tx1"/>
              </a:solidFill>
            </a:endParaRPr>
          </a:p>
        </p:txBody>
      </p:sp>
      <p:pic>
        <p:nvPicPr>
          <p:cNvPr id="4" name="Picture 3"/>
          <p:cNvPicPr>
            <a:picLocks noChangeAspect="1"/>
          </p:cNvPicPr>
          <p:nvPr/>
        </p:nvPicPr>
        <p:blipFill rotWithShape="1">
          <a:blip r:embed="rId2"/>
          <a:srcRect b="58798"/>
          <a:stretch/>
        </p:blipFill>
        <p:spPr>
          <a:xfrm>
            <a:off x="685800" y="2743200"/>
            <a:ext cx="7449590" cy="2209800"/>
          </a:xfrm>
          <a:prstGeom prst="rect">
            <a:avLst/>
          </a:prstGeom>
        </p:spPr>
      </p:pic>
      <p:sp>
        <p:nvSpPr>
          <p:cNvPr id="5" name="Rounded Rectangle 4"/>
          <p:cNvSpPr/>
          <p:nvPr/>
        </p:nvSpPr>
        <p:spPr>
          <a:xfrm>
            <a:off x="609600" y="2895600"/>
            <a:ext cx="381000" cy="30480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p:cNvSpPr/>
          <p:nvPr/>
        </p:nvSpPr>
        <p:spPr>
          <a:xfrm>
            <a:off x="609600" y="3200400"/>
            <a:ext cx="1066800" cy="22860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a:stretch>
            <a:fillRect/>
          </a:stretch>
        </p:blipFill>
        <p:spPr>
          <a:xfrm>
            <a:off x="228600" y="5181600"/>
            <a:ext cx="1447800" cy="1613890"/>
          </a:xfrm>
          <a:prstGeom prst="rect">
            <a:avLst/>
          </a:prstGeom>
        </p:spPr>
      </p:pic>
      <p:pic>
        <p:nvPicPr>
          <p:cNvPr id="8" name="Picture 7"/>
          <p:cNvPicPr>
            <a:picLocks noChangeAspect="1"/>
          </p:cNvPicPr>
          <p:nvPr/>
        </p:nvPicPr>
        <p:blipFill>
          <a:blip r:embed="rId4"/>
          <a:stretch>
            <a:fillRect/>
          </a:stretch>
        </p:blipFill>
        <p:spPr>
          <a:xfrm>
            <a:off x="2589657" y="3991210"/>
            <a:ext cx="6372848" cy="2520604"/>
          </a:xfrm>
          <a:prstGeom prst="rect">
            <a:avLst/>
          </a:prstGeom>
        </p:spPr>
      </p:pic>
      <p:sp>
        <p:nvSpPr>
          <p:cNvPr id="9" name="Rounded Rectangle 8"/>
          <p:cNvSpPr/>
          <p:nvPr/>
        </p:nvSpPr>
        <p:spPr>
          <a:xfrm>
            <a:off x="4876800" y="3979164"/>
            <a:ext cx="347871" cy="516636"/>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037696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3395472"/>
          </a:xfrm>
        </p:spPr>
        <p:txBody>
          <a:bodyPr/>
          <a:lstStyle/>
          <a:p>
            <a:pPr>
              <a:buFont typeface="Wingdings" pitchFamily="2" charset="2"/>
              <a:buChar char="§"/>
            </a:pPr>
            <a:r>
              <a:rPr lang="en-US" dirty="0" smtClean="0">
                <a:latin typeface="Arial" panose="020B0604020202020204" pitchFamily="34" charset="0"/>
              </a:rPr>
              <a:t>Please turn off your cell phone</a:t>
            </a:r>
          </a:p>
          <a:p>
            <a:pPr>
              <a:buFont typeface="Wingdings" pitchFamily="2" charset="2"/>
              <a:buChar char="§"/>
            </a:pPr>
            <a:r>
              <a:rPr lang="en-US" dirty="0" smtClean="0">
                <a:latin typeface="Arial" panose="020B0604020202020204" pitchFamily="34" charset="0"/>
              </a:rPr>
              <a:t>If you must leave the session early, please do so discreetly</a:t>
            </a:r>
          </a:p>
          <a:p>
            <a:pPr>
              <a:buFont typeface="Wingdings" pitchFamily="2" charset="2"/>
              <a:buChar char="§"/>
            </a:pPr>
            <a:r>
              <a:rPr lang="en-US" dirty="0" smtClean="0">
                <a:latin typeface="Arial" panose="020B0604020202020204" pitchFamily="34" charset="0"/>
              </a:rPr>
              <a:t>Please avoid side conversation during the session</a:t>
            </a:r>
            <a:endParaRPr lang="en-US" dirty="0">
              <a:latin typeface="Arial" panose="020B0604020202020204" pitchFamily="34" charset="0"/>
            </a:endParaRPr>
          </a:p>
        </p:txBody>
      </p:sp>
      <p:sp>
        <p:nvSpPr>
          <p:cNvPr id="3" name="Title 2"/>
          <p:cNvSpPr>
            <a:spLocks noGrp="1"/>
          </p:cNvSpPr>
          <p:nvPr>
            <p:ph type="title"/>
          </p:nvPr>
        </p:nvSpPr>
        <p:spPr/>
        <p:txBody>
          <a:bodyPr>
            <a:normAutofit/>
          </a:bodyPr>
          <a:lstStyle/>
          <a:p>
            <a:r>
              <a:rPr lang="en-US" sz="4500" dirty="0" smtClean="0">
                <a:solidFill>
                  <a:schemeClr val="tx1"/>
                </a:solidFill>
                <a:latin typeface="Arial" panose="020B0604020202020204" pitchFamily="34" charset="0"/>
              </a:rPr>
              <a:t>Session Rules of Etiquette</a:t>
            </a:r>
            <a:endParaRPr lang="en-US" sz="4500" dirty="0">
              <a:solidFill>
                <a:schemeClr val="tx1"/>
              </a:solidFill>
              <a:latin typeface="Arial" panose="020B0604020202020204" pitchFamily="34" charset="0"/>
            </a:endParaRPr>
          </a:p>
        </p:txBody>
      </p:sp>
      <p:pic>
        <p:nvPicPr>
          <p:cNvPr id="4" name="Picture 3"/>
          <p:cNvPicPr>
            <a:picLocks noChangeAspect="1"/>
          </p:cNvPicPr>
          <p:nvPr/>
        </p:nvPicPr>
        <p:blipFill>
          <a:blip r:embed="rId2"/>
          <a:stretch>
            <a:fillRect/>
          </a:stretch>
        </p:blipFill>
        <p:spPr>
          <a:xfrm>
            <a:off x="228600" y="5181600"/>
            <a:ext cx="1447800" cy="1613890"/>
          </a:xfrm>
          <a:prstGeom prst="rect">
            <a:avLst/>
          </a:prstGeom>
        </p:spPr>
      </p:pic>
    </p:spTree>
    <p:extLst>
      <p:ext uri="{BB962C8B-B14F-4D97-AF65-F5344CB8AC3E}">
        <p14:creationId xmlns:p14="http://schemas.microsoft.com/office/powerpoint/2010/main" val="3106338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
            <a:ext cx="8229600" cy="5931091"/>
          </a:xfrm>
        </p:spPr>
        <p:txBody>
          <a:bodyPr/>
          <a:lstStyle/>
          <a:p>
            <a:pPr marL="109728" indent="0">
              <a:buNone/>
            </a:pPr>
            <a:r>
              <a:rPr lang="en-US" sz="2000" dirty="0" smtClean="0"/>
              <a:t>Once you have called up Direct Access, in </a:t>
            </a:r>
            <a:r>
              <a:rPr lang="en-US" sz="2000" dirty="0"/>
              <a:t>the Go To….field, type the form name you want to navigate to and press enter. This will navigate you to </a:t>
            </a:r>
            <a:r>
              <a:rPr lang="en-US" sz="2000" dirty="0" smtClean="0"/>
              <a:t>the form you chose.  In our example, you are in APAIDEN and wish to navigate to APACONS</a:t>
            </a:r>
            <a:r>
              <a:rPr lang="en-US" sz="2000" dirty="0"/>
              <a:t>. When you exit APACONS, you will be returned to the previous form you had accessed.</a:t>
            </a:r>
          </a:p>
          <a:p>
            <a:pPr marL="109728" indent="0">
              <a:buNone/>
            </a:pPr>
            <a:endParaRPr lang="en-US" sz="2000" dirty="0" smtClean="0"/>
          </a:p>
        </p:txBody>
      </p:sp>
      <p:pic>
        <p:nvPicPr>
          <p:cNvPr id="4" name="Picture 3"/>
          <p:cNvPicPr>
            <a:picLocks noChangeAspect="1"/>
          </p:cNvPicPr>
          <p:nvPr/>
        </p:nvPicPr>
        <p:blipFill rotWithShape="1">
          <a:blip r:embed="rId3"/>
          <a:srcRect l="700" r="-700" b="46575"/>
          <a:stretch/>
        </p:blipFill>
        <p:spPr>
          <a:xfrm>
            <a:off x="457200" y="1707417"/>
            <a:ext cx="8583728" cy="3745396"/>
          </a:xfrm>
          <a:prstGeom prst="rect">
            <a:avLst/>
          </a:prstGeom>
        </p:spPr>
      </p:pic>
      <p:pic>
        <p:nvPicPr>
          <p:cNvPr id="5" name="Picture 4"/>
          <p:cNvPicPr>
            <a:picLocks noChangeAspect="1"/>
          </p:cNvPicPr>
          <p:nvPr/>
        </p:nvPicPr>
        <p:blipFill>
          <a:blip r:embed="rId4"/>
          <a:stretch>
            <a:fillRect/>
          </a:stretch>
        </p:blipFill>
        <p:spPr>
          <a:xfrm>
            <a:off x="228600" y="5181600"/>
            <a:ext cx="1447800" cy="1613890"/>
          </a:xfrm>
          <a:prstGeom prst="rect">
            <a:avLst/>
          </a:prstGeom>
        </p:spPr>
      </p:pic>
      <p:sp>
        <p:nvSpPr>
          <p:cNvPr id="6" name="Rounded Rectangle 5"/>
          <p:cNvSpPr/>
          <p:nvPr/>
        </p:nvSpPr>
        <p:spPr>
          <a:xfrm>
            <a:off x="467139" y="2400300"/>
            <a:ext cx="1447800" cy="45720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69546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481328"/>
            <a:ext cx="8599391" cy="4525963"/>
          </a:xfrm>
        </p:spPr>
        <p:txBody>
          <a:bodyPr>
            <a:normAutofit fontScale="62500" lnSpcReduction="20000"/>
          </a:bodyPr>
          <a:lstStyle/>
          <a:p>
            <a:pPr marL="109538" indent="0">
              <a:buNone/>
            </a:pPr>
            <a:r>
              <a:rPr lang="en-US" sz="2300" dirty="0" smtClean="0"/>
              <a:t>To </a:t>
            </a:r>
            <a:r>
              <a:rPr lang="en-US" sz="2300" dirty="0"/>
              <a:t>begin searching the Banner database for a constituent/person, go to GUASYST and enter the name.  This screen affords you a view of all the modules a person may have data within Banner.  This screen can be helpful in preventing duplicates, especially if you do not already recognize the person/organization as a alum or donor</a:t>
            </a:r>
            <a:r>
              <a:rPr lang="en-US" sz="2300" dirty="0" smtClean="0"/>
              <a:t>.</a:t>
            </a:r>
          </a:p>
          <a:p>
            <a:pPr marL="452438" indent="-342900">
              <a:buAutoNum type="arabicPeriod"/>
            </a:pPr>
            <a:endParaRPr lang="en-US" sz="1800" dirty="0"/>
          </a:p>
          <a:p>
            <a:pPr marL="452438" indent="-342900">
              <a:buAutoNum type="arabicPeriod"/>
            </a:pPr>
            <a:endParaRPr lang="en-US" sz="1800" dirty="0" smtClean="0"/>
          </a:p>
          <a:p>
            <a:pPr marL="452438" indent="-342900">
              <a:buAutoNum type="arabicPeriod"/>
            </a:pPr>
            <a:endParaRPr lang="en-US" sz="1800" dirty="0"/>
          </a:p>
          <a:p>
            <a:pPr marL="452438" indent="-342900">
              <a:buAutoNum type="arabicPeriod"/>
            </a:pPr>
            <a:endParaRPr lang="en-US" sz="1800" dirty="0" smtClean="0"/>
          </a:p>
          <a:p>
            <a:pPr marL="452438" indent="-342900">
              <a:buAutoNum type="arabicPeriod"/>
            </a:pPr>
            <a:endParaRPr lang="en-US" sz="1800" dirty="0"/>
          </a:p>
          <a:p>
            <a:pPr marL="452438" indent="-342900">
              <a:buAutoNum type="arabicPeriod"/>
            </a:pPr>
            <a:endParaRPr lang="en-US" sz="1800" dirty="0" smtClean="0"/>
          </a:p>
          <a:p>
            <a:pPr marL="452438" indent="-342900">
              <a:buAutoNum type="arabicPeriod"/>
            </a:pPr>
            <a:endParaRPr lang="en-US" sz="1800" dirty="0"/>
          </a:p>
          <a:p>
            <a:pPr marL="452438" indent="-342900">
              <a:buAutoNum type="arabicPeriod"/>
            </a:pPr>
            <a:endParaRPr lang="en-US" sz="1800" dirty="0" smtClean="0"/>
          </a:p>
          <a:p>
            <a:pPr marL="452438" indent="-342900">
              <a:buAutoNum type="arabicPeriod"/>
            </a:pPr>
            <a:endParaRPr lang="en-US" sz="1800" dirty="0" smtClean="0"/>
          </a:p>
          <a:p>
            <a:pPr marL="452438" indent="-342900">
              <a:buAutoNum type="arabicPeriod"/>
            </a:pPr>
            <a:endParaRPr lang="en-US" sz="1800" dirty="0"/>
          </a:p>
          <a:p>
            <a:pPr marL="452438" indent="-342900">
              <a:buAutoNum type="arabicPeriod"/>
            </a:pPr>
            <a:endParaRPr lang="en-US" sz="1800" dirty="0" smtClean="0"/>
          </a:p>
          <a:p>
            <a:pPr marL="452438" indent="-342900">
              <a:buAutoNum type="arabicPeriod"/>
            </a:pPr>
            <a:endParaRPr lang="en-US" sz="1800" dirty="0" smtClean="0"/>
          </a:p>
          <a:p>
            <a:pPr marL="452438" indent="-342900">
              <a:buAutoNum type="arabicPeriod"/>
            </a:pPr>
            <a:endParaRPr lang="en-US" sz="1800" dirty="0"/>
          </a:p>
          <a:p>
            <a:pPr marL="452438" indent="-342900">
              <a:buAutoNum type="arabicPeriod"/>
            </a:pPr>
            <a:endParaRPr lang="en-US" sz="1800" dirty="0" smtClean="0"/>
          </a:p>
          <a:p>
            <a:pPr marL="717614" lvl="2" indent="-342900">
              <a:buAutoNum type="arabicPeriod"/>
            </a:pPr>
            <a:endParaRPr lang="en-US" sz="2000" dirty="0"/>
          </a:p>
          <a:p>
            <a:pPr marL="374714" lvl="2"/>
            <a:r>
              <a:rPr lang="en-US" sz="2000" dirty="0" smtClean="0"/>
              <a:t>	     </a:t>
            </a:r>
          </a:p>
          <a:p>
            <a:pPr marL="374714" lvl="2"/>
            <a:r>
              <a:rPr lang="en-US" sz="2000" dirty="0">
                <a:solidFill>
                  <a:srgbClr val="FF0000"/>
                </a:solidFill>
              </a:rPr>
              <a:t>	</a:t>
            </a:r>
            <a:r>
              <a:rPr lang="en-US" sz="2000" dirty="0" smtClean="0">
                <a:solidFill>
                  <a:srgbClr val="FF0000"/>
                </a:solidFill>
              </a:rPr>
              <a:t>ALERT! Never assume because a person may not be a constituent, they may not already be in the    		system as a Student, Faculty, Employee, Vendor, etc.  That is what creates duplicates 			when all options are not explored before creating a new ID.</a:t>
            </a:r>
          </a:p>
          <a:p>
            <a:pPr marL="109728" indent="0">
              <a:buNone/>
            </a:pPr>
            <a:endParaRPr lang="en-US" sz="2000" dirty="0" smtClean="0"/>
          </a:p>
          <a:p>
            <a:pPr marL="566928" indent="-457200">
              <a:buAutoNum type="arabicPeriod"/>
            </a:pPr>
            <a:endParaRPr lang="en-US" sz="2000" dirty="0"/>
          </a:p>
          <a:p>
            <a:pPr marL="566928" indent="-457200">
              <a:buAutoNum type="arabicPeriod"/>
            </a:pPr>
            <a:endParaRPr lang="en-US" sz="2000" dirty="0"/>
          </a:p>
          <a:p>
            <a:endParaRPr lang="en-US" sz="2000" dirty="0"/>
          </a:p>
        </p:txBody>
      </p:sp>
      <p:sp>
        <p:nvSpPr>
          <p:cNvPr id="4" name="Title 2"/>
          <p:cNvSpPr>
            <a:spLocks noGrp="1"/>
          </p:cNvSpPr>
          <p:nvPr>
            <p:ph type="title"/>
          </p:nvPr>
        </p:nvSpPr>
        <p:spPr>
          <a:solidFill>
            <a:schemeClr val="accent1">
              <a:lumMod val="60000"/>
              <a:lumOff val="40000"/>
            </a:schemeClr>
          </a:solidFill>
        </p:spPr>
        <p:txBody>
          <a:bodyPr/>
          <a:lstStyle/>
          <a:p>
            <a:pPr algn="ctr"/>
            <a:r>
              <a:rPr lang="en-US" dirty="0" smtClean="0">
                <a:solidFill>
                  <a:schemeClr val="tx1"/>
                </a:solidFill>
              </a:rPr>
              <a:t>Searching for Constituents</a:t>
            </a:r>
            <a:endParaRPr lang="en-US" dirty="0">
              <a:solidFill>
                <a:schemeClr val="tx1"/>
              </a:solidFill>
            </a:endParaRPr>
          </a:p>
        </p:txBody>
      </p:sp>
      <p:pic>
        <p:nvPicPr>
          <p:cNvPr id="5" name="Picture 4"/>
          <p:cNvPicPr>
            <a:picLocks noChangeAspect="1"/>
          </p:cNvPicPr>
          <p:nvPr/>
        </p:nvPicPr>
        <p:blipFill>
          <a:blip r:embed="rId2"/>
          <a:stretch>
            <a:fillRect/>
          </a:stretch>
        </p:blipFill>
        <p:spPr>
          <a:xfrm>
            <a:off x="0" y="5244110"/>
            <a:ext cx="1447800" cy="1613890"/>
          </a:xfrm>
          <a:prstGeom prst="rect">
            <a:avLst/>
          </a:prstGeom>
        </p:spPr>
      </p:pic>
      <p:pic>
        <p:nvPicPr>
          <p:cNvPr id="7" name="Picture 6"/>
          <p:cNvPicPr>
            <a:picLocks noChangeAspect="1"/>
          </p:cNvPicPr>
          <p:nvPr/>
        </p:nvPicPr>
        <p:blipFill rotWithShape="1">
          <a:blip r:embed="rId3"/>
          <a:srcRect l="1383" r="2283" b="2536"/>
          <a:stretch/>
        </p:blipFill>
        <p:spPr>
          <a:xfrm>
            <a:off x="693420" y="2685185"/>
            <a:ext cx="8153400" cy="2231879"/>
          </a:xfrm>
          <a:prstGeom prst="rect">
            <a:avLst/>
          </a:prstGeom>
        </p:spPr>
      </p:pic>
      <p:pic>
        <p:nvPicPr>
          <p:cNvPr id="6" name="Picture 5"/>
          <p:cNvPicPr>
            <a:picLocks noChangeAspect="1"/>
          </p:cNvPicPr>
          <p:nvPr/>
        </p:nvPicPr>
        <p:blipFill>
          <a:blip r:embed="rId4"/>
          <a:stretch>
            <a:fillRect/>
          </a:stretch>
        </p:blipFill>
        <p:spPr>
          <a:xfrm>
            <a:off x="647700" y="2329231"/>
            <a:ext cx="8153400" cy="705303"/>
          </a:xfrm>
          <a:prstGeom prst="rect">
            <a:avLst/>
          </a:prstGeom>
        </p:spPr>
      </p:pic>
      <p:sp>
        <p:nvSpPr>
          <p:cNvPr id="8" name="Rounded Rectangle 7"/>
          <p:cNvSpPr/>
          <p:nvPr/>
        </p:nvSpPr>
        <p:spPr>
          <a:xfrm>
            <a:off x="666548" y="3181478"/>
            <a:ext cx="1295400" cy="1735586"/>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3344759" y="3178083"/>
            <a:ext cx="1295400" cy="1408707"/>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p:cNvSpPr/>
          <p:nvPr/>
        </p:nvSpPr>
        <p:spPr>
          <a:xfrm>
            <a:off x="4807017" y="3189102"/>
            <a:ext cx="1143000" cy="722907"/>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p:cNvSpPr/>
          <p:nvPr/>
        </p:nvSpPr>
        <p:spPr>
          <a:xfrm>
            <a:off x="6116875" y="3188031"/>
            <a:ext cx="1371600" cy="158783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p:nvSpPr>
        <p:spPr>
          <a:xfrm>
            <a:off x="7515114" y="3188031"/>
            <a:ext cx="1436591" cy="722907"/>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151586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a:solidFill>
                  <a:schemeClr val="tx1"/>
                </a:solidFill>
              </a:rPr>
              <a:t>You can search for a constituent/organization/person from any form that contains an ID block. Beside the ID field, click the search arrow to display the Option List.</a:t>
            </a:r>
          </a:p>
        </p:txBody>
      </p:sp>
      <p:pic>
        <p:nvPicPr>
          <p:cNvPr id="4" name="Content Placeholder 3"/>
          <p:cNvPicPr>
            <a:picLocks noGrp="1" noChangeAspect="1"/>
          </p:cNvPicPr>
          <p:nvPr>
            <p:ph idx="1"/>
          </p:nvPr>
        </p:nvPicPr>
        <p:blipFill rotWithShape="1">
          <a:blip r:embed="rId2"/>
          <a:srcRect b="2462"/>
          <a:stretch/>
        </p:blipFill>
        <p:spPr>
          <a:xfrm>
            <a:off x="2057400" y="1438493"/>
            <a:ext cx="4696480" cy="4237057"/>
          </a:xfrm>
          <a:prstGeom prst="rect">
            <a:avLst/>
          </a:prstGeom>
        </p:spPr>
      </p:pic>
      <p:pic>
        <p:nvPicPr>
          <p:cNvPr id="5" name="Picture 4"/>
          <p:cNvPicPr>
            <a:picLocks noChangeAspect="1"/>
          </p:cNvPicPr>
          <p:nvPr/>
        </p:nvPicPr>
        <p:blipFill>
          <a:blip r:embed="rId3"/>
          <a:stretch>
            <a:fillRect/>
          </a:stretch>
        </p:blipFill>
        <p:spPr>
          <a:xfrm>
            <a:off x="13447" y="5208323"/>
            <a:ext cx="1447800" cy="1613890"/>
          </a:xfrm>
          <a:prstGeom prst="rect">
            <a:avLst/>
          </a:prstGeom>
        </p:spPr>
      </p:pic>
      <p:sp>
        <p:nvSpPr>
          <p:cNvPr id="6" name="Rounded Rectangle 5"/>
          <p:cNvSpPr/>
          <p:nvPr/>
        </p:nvSpPr>
        <p:spPr>
          <a:xfrm>
            <a:off x="3581400" y="2743200"/>
            <a:ext cx="304800" cy="22860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le 6"/>
          <p:cNvSpPr/>
          <p:nvPr/>
        </p:nvSpPr>
        <p:spPr>
          <a:xfrm>
            <a:off x="3581400" y="3276600"/>
            <a:ext cx="2514600" cy="175260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188523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80999" y="1276529"/>
            <a:ext cx="8229600" cy="1069763"/>
          </a:xfrm>
          <a:prstGeom prst="rect">
            <a:avLst/>
          </a:prstGeom>
        </p:spPr>
      </p:pic>
      <p:pic>
        <p:nvPicPr>
          <p:cNvPr id="6" name="Picture 5"/>
          <p:cNvPicPr>
            <a:picLocks noChangeAspect="1"/>
          </p:cNvPicPr>
          <p:nvPr/>
        </p:nvPicPr>
        <p:blipFill>
          <a:blip r:embed="rId3"/>
          <a:stretch>
            <a:fillRect/>
          </a:stretch>
        </p:blipFill>
        <p:spPr>
          <a:xfrm>
            <a:off x="13447" y="5208323"/>
            <a:ext cx="1447800" cy="1613890"/>
          </a:xfrm>
          <a:prstGeom prst="rect">
            <a:avLst/>
          </a:prstGeom>
        </p:spPr>
      </p:pic>
      <p:sp>
        <p:nvSpPr>
          <p:cNvPr id="7" name="Rounded Rectangle 6"/>
          <p:cNvSpPr/>
          <p:nvPr/>
        </p:nvSpPr>
        <p:spPr>
          <a:xfrm>
            <a:off x="8033084" y="1772753"/>
            <a:ext cx="633663" cy="45720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304800" y="76200"/>
            <a:ext cx="8381999" cy="1200329"/>
          </a:xfrm>
          <a:prstGeom prst="rect">
            <a:avLst/>
          </a:prstGeom>
          <a:noFill/>
        </p:spPr>
        <p:txBody>
          <a:bodyPr wrap="square" rtlCol="0">
            <a:spAutoFit/>
          </a:bodyPr>
          <a:lstStyle/>
          <a:p>
            <a:r>
              <a:rPr lang="en-US" dirty="0"/>
              <a:t>There are many searchable fields on AOAIDEN. In this example, a search is being done only for the students who are in the Class of 2000. When you execute the query, the results will only display those constituents with that class year.</a:t>
            </a:r>
          </a:p>
        </p:txBody>
      </p:sp>
      <p:sp>
        <p:nvSpPr>
          <p:cNvPr id="11" name="TextBox 10"/>
          <p:cNvSpPr txBox="1"/>
          <p:nvPr/>
        </p:nvSpPr>
        <p:spPr>
          <a:xfrm>
            <a:off x="304800" y="3695892"/>
            <a:ext cx="8381999" cy="876108"/>
          </a:xfrm>
          <a:prstGeom prst="rect">
            <a:avLst/>
          </a:prstGeom>
          <a:noFill/>
        </p:spPr>
        <p:txBody>
          <a:bodyPr wrap="square" rtlCol="0">
            <a:spAutoFit/>
          </a:bodyPr>
          <a:lstStyle/>
          <a:p>
            <a:endParaRPr lang="en-US" dirty="0"/>
          </a:p>
        </p:txBody>
      </p:sp>
      <p:pic>
        <p:nvPicPr>
          <p:cNvPr id="12" name="Picture 11"/>
          <p:cNvPicPr>
            <a:picLocks noChangeAspect="1"/>
          </p:cNvPicPr>
          <p:nvPr/>
        </p:nvPicPr>
        <p:blipFill>
          <a:blip r:embed="rId4"/>
          <a:stretch>
            <a:fillRect/>
          </a:stretch>
        </p:blipFill>
        <p:spPr>
          <a:xfrm>
            <a:off x="1641291" y="2229953"/>
            <a:ext cx="6992326" cy="4220164"/>
          </a:xfrm>
          <a:prstGeom prst="rect">
            <a:avLst/>
          </a:prstGeom>
        </p:spPr>
      </p:pic>
      <p:sp>
        <p:nvSpPr>
          <p:cNvPr id="3" name="Rounded Rectangle 2"/>
          <p:cNvSpPr/>
          <p:nvPr/>
        </p:nvSpPr>
        <p:spPr>
          <a:xfrm>
            <a:off x="5137454" y="2514600"/>
            <a:ext cx="653746" cy="35006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46198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b="39656"/>
          <a:stretch/>
        </p:blipFill>
        <p:spPr>
          <a:xfrm>
            <a:off x="1288332" y="3209835"/>
            <a:ext cx="7524364" cy="2267129"/>
          </a:xfrm>
          <a:prstGeom prst="rect">
            <a:avLst/>
          </a:prstGeom>
        </p:spPr>
      </p:pic>
      <p:sp>
        <p:nvSpPr>
          <p:cNvPr id="5" name="TextBox 4"/>
          <p:cNvSpPr txBox="1"/>
          <p:nvPr/>
        </p:nvSpPr>
        <p:spPr>
          <a:xfrm>
            <a:off x="381000" y="304800"/>
            <a:ext cx="8458200" cy="1200329"/>
          </a:xfrm>
          <a:prstGeom prst="rect">
            <a:avLst/>
          </a:prstGeom>
          <a:noFill/>
        </p:spPr>
        <p:txBody>
          <a:bodyPr wrap="square" rtlCol="0">
            <a:spAutoFit/>
          </a:bodyPr>
          <a:lstStyle/>
          <a:p>
            <a:r>
              <a:rPr lang="en-US" dirty="0"/>
              <a:t>In another query, you may only want to see the constituents from a particular state and class year.  In this example, we only want those from any class in </a:t>
            </a:r>
            <a:r>
              <a:rPr lang="en-US" dirty="0" smtClean="0"/>
              <a:t>2000 or greater from </a:t>
            </a:r>
            <a:r>
              <a:rPr lang="en-US" dirty="0"/>
              <a:t>the state of TX. Remember to use your %(wildcard) to help you search multiple years</a:t>
            </a:r>
            <a:r>
              <a:rPr lang="en-US" dirty="0" smtClean="0"/>
              <a:t>.</a:t>
            </a:r>
            <a:endParaRPr lang="en-US" dirty="0"/>
          </a:p>
        </p:txBody>
      </p:sp>
      <p:pic>
        <p:nvPicPr>
          <p:cNvPr id="6" name="Picture 5"/>
          <p:cNvPicPr>
            <a:picLocks noChangeAspect="1"/>
          </p:cNvPicPr>
          <p:nvPr/>
        </p:nvPicPr>
        <p:blipFill>
          <a:blip r:embed="rId3"/>
          <a:stretch>
            <a:fillRect/>
          </a:stretch>
        </p:blipFill>
        <p:spPr>
          <a:xfrm>
            <a:off x="293890" y="1505129"/>
            <a:ext cx="8545310" cy="1047766"/>
          </a:xfrm>
          <a:prstGeom prst="rect">
            <a:avLst/>
          </a:prstGeom>
        </p:spPr>
      </p:pic>
      <p:sp>
        <p:nvSpPr>
          <p:cNvPr id="7" name="Rounded Rectangle 6"/>
          <p:cNvSpPr/>
          <p:nvPr/>
        </p:nvSpPr>
        <p:spPr>
          <a:xfrm>
            <a:off x="4419600" y="2209800"/>
            <a:ext cx="1676400" cy="30480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nvSpPr>
        <p:spPr>
          <a:xfrm>
            <a:off x="7696200" y="1876612"/>
            <a:ext cx="457200" cy="485588"/>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4"/>
          <a:stretch>
            <a:fillRect/>
          </a:stretch>
        </p:blipFill>
        <p:spPr>
          <a:xfrm>
            <a:off x="13447" y="5208323"/>
            <a:ext cx="1447800" cy="1613890"/>
          </a:xfrm>
          <a:prstGeom prst="rect">
            <a:avLst/>
          </a:prstGeom>
        </p:spPr>
      </p:pic>
      <p:sp>
        <p:nvSpPr>
          <p:cNvPr id="10" name="TextBox 9"/>
          <p:cNvSpPr txBox="1"/>
          <p:nvPr/>
        </p:nvSpPr>
        <p:spPr>
          <a:xfrm>
            <a:off x="457200" y="2733683"/>
            <a:ext cx="8391939" cy="369332"/>
          </a:xfrm>
          <a:prstGeom prst="rect">
            <a:avLst/>
          </a:prstGeom>
          <a:noFill/>
        </p:spPr>
        <p:txBody>
          <a:bodyPr wrap="square" rtlCol="0">
            <a:spAutoFit/>
          </a:bodyPr>
          <a:lstStyle/>
          <a:p>
            <a:r>
              <a:rPr lang="en-US" dirty="0" smtClean="0"/>
              <a:t>Once you execute your query, the results will display for you.</a:t>
            </a:r>
            <a:endParaRPr lang="en-US" dirty="0"/>
          </a:p>
        </p:txBody>
      </p:sp>
      <p:sp>
        <p:nvSpPr>
          <p:cNvPr id="12" name="Rounded Rectangle 11"/>
          <p:cNvSpPr/>
          <p:nvPr/>
        </p:nvSpPr>
        <p:spPr>
          <a:xfrm>
            <a:off x="7696200" y="3352800"/>
            <a:ext cx="609600" cy="198120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ounded Rectangle 2"/>
          <p:cNvSpPr/>
          <p:nvPr/>
        </p:nvSpPr>
        <p:spPr>
          <a:xfrm>
            <a:off x="4953000" y="3581400"/>
            <a:ext cx="685800" cy="1718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4953000" y="4331569"/>
            <a:ext cx="762000" cy="1642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4953000" y="4953000"/>
            <a:ext cx="685800" cy="2553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3657600" y="3843130"/>
            <a:ext cx="2057400" cy="219798"/>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3733800" y="4495800"/>
            <a:ext cx="1981200" cy="379158"/>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733800" y="5208323"/>
            <a:ext cx="1905000" cy="268641"/>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85649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524000"/>
          </a:xfrm>
        </p:spPr>
        <p:txBody>
          <a:bodyPr>
            <a:normAutofit fontScale="90000"/>
          </a:bodyPr>
          <a:lstStyle/>
          <a:p>
            <a:r>
              <a:rPr lang="en-US" sz="2000" dirty="0" smtClean="0">
                <a:solidFill>
                  <a:schemeClr val="tx1"/>
                </a:solidFill>
              </a:rPr>
              <a:t>The results of your query on AOAIDEN can be extracted into a spreadsheet.</a:t>
            </a:r>
            <a:br>
              <a:rPr lang="en-US" sz="2000" dirty="0" smtClean="0">
                <a:solidFill>
                  <a:schemeClr val="tx1"/>
                </a:solidFill>
              </a:rPr>
            </a:br>
            <a:r>
              <a:rPr lang="en-US" sz="2000" dirty="0" smtClean="0">
                <a:solidFill>
                  <a:schemeClr val="tx1"/>
                </a:solidFill>
              </a:rPr>
              <a:t>Click on Help on the Menu Bar and choose Extract Data No Key</a:t>
            </a:r>
            <a:br>
              <a:rPr lang="en-US" sz="2000" dirty="0" smtClean="0">
                <a:solidFill>
                  <a:schemeClr val="tx1"/>
                </a:solidFill>
              </a:rPr>
            </a:br>
            <a:r>
              <a:rPr lang="en-US" sz="2000" dirty="0" smtClean="0">
                <a:solidFill>
                  <a:schemeClr val="tx1"/>
                </a:solidFill>
              </a:rPr>
              <a:t>Note: Your DBA will have to turn on the Extract feature for any form if you do not have form access to do it yourself.</a:t>
            </a:r>
            <a:endParaRPr lang="en-US" sz="2000" dirty="0">
              <a:solidFill>
                <a:schemeClr val="tx1"/>
              </a:solidFill>
            </a:endParaRPr>
          </a:p>
        </p:txBody>
      </p:sp>
      <p:pic>
        <p:nvPicPr>
          <p:cNvPr id="4" name="Picture 3"/>
          <p:cNvPicPr>
            <a:picLocks noChangeAspect="1"/>
          </p:cNvPicPr>
          <p:nvPr/>
        </p:nvPicPr>
        <p:blipFill>
          <a:blip r:embed="rId2"/>
          <a:stretch>
            <a:fillRect/>
          </a:stretch>
        </p:blipFill>
        <p:spPr>
          <a:xfrm>
            <a:off x="13447" y="5208323"/>
            <a:ext cx="1447800" cy="1613890"/>
          </a:xfrm>
          <a:prstGeom prst="rect">
            <a:avLst/>
          </a:prstGeom>
        </p:spPr>
      </p:pic>
      <p:pic>
        <p:nvPicPr>
          <p:cNvPr id="8" name="Content Placeholder 7"/>
          <p:cNvPicPr>
            <a:picLocks noGrp="1" noChangeAspect="1"/>
          </p:cNvPicPr>
          <p:nvPr>
            <p:ph idx="1"/>
          </p:nvPr>
        </p:nvPicPr>
        <p:blipFill>
          <a:blip r:embed="rId3"/>
          <a:stretch>
            <a:fillRect/>
          </a:stretch>
        </p:blipFill>
        <p:spPr>
          <a:xfrm>
            <a:off x="1484438" y="1510748"/>
            <a:ext cx="7259063" cy="3982006"/>
          </a:xfrm>
          <a:prstGeom prst="rect">
            <a:avLst/>
          </a:prstGeom>
        </p:spPr>
      </p:pic>
      <p:sp>
        <p:nvSpPr>
          <p:cNvPr id="9" name="Rounded Rectangle 8"/>
          <p:cNvSpPr/>
          <p:nvPr/>
        </p:nvSpPr>
        <p:spPr>
          <a:xfrm>
            <a:off x="2438400" y="1676400"/>
            <a:ext cx="457200" cy="30480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2438400" y="4267200"/>
            <a:ext cx="1676400" cy="45720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4876800" y="2895600"/>
            <a:ext cx="685800" cy="23127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45834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
            <a:ext cx="8229600" cy="5854891"/>
          </a:xfrm>
        </p:spPr>
        <p:txBody>
          <a:bodyPr/>
          <a:lstStyle/>
          <a:p>
            <a:pPr marL="109728" indent="0">
              <a:buNone/>
            </a:pPr>
            <a:r>
              <a:rPr lang="en-US" sz="2000" dirty="0" smtClean="0"/>
              <a:t>Once you extract, in our system, this box will display and ask you what do you want to do with the extract.</a:t>
            </a:r>
          </a:p>
          <a:p>
            <a:pPr marL="109728" indent="0">
              <a:buNone/>
            </a:pPr>
            <a:endParaRPr lang="en-US" dirty="0"/>
          </a:p>
          <a:p>
            <a:pPr marL="109728" indent="0">
              <a:buNone/>
            </a:pPr>
            <a:endParaRPr lang="en-US" dirty="0" smtClean="0"/>
          </a:p>
          <a:p>
            <a:pPr marL="109728" indent="0">
              <a:buNone/>
            </a:pPr>
            <a:endParaRPr lang="en-US" dirty="0"/>
          </a:p>
          <a:p>
            <a:pPr marL="109728" indent="0">
              <a:buNone/>
            </a:pPr>
            <a:endParaRPr lang="en-US" dirty="0" smtClean="0"/>
          </a:p>
          <a:p>
            <a:pPr marL="109728" indent="0">
              <a:buNone/>
            </a:pPr>
            <a:endParaRPr lang="en-US" dirty="0"/>
          </a:p>
          <a:p>
            <a:pPr marL="109728" indent="0">
              <a:buNone/>
            </a:pPr>
            <a:endParaRPr lang="en-US" dirty="0" smtClean="0"/>
          </a:p>
          <a:p>
            <a:pPr marL="109728" indent="0">
              <a:buNone/>
            </a:pPr>
            <a:endParaRPr lang="en-US" dirty="0"/>
          </a:p>
          <a:p>
            <a:pPr marL="109728" indent="0">
              <a:buNone/>
            </a:pPr>
            <a:endParaRPr lang="en-US" sz="2000" dirty="0" smtClean="0"/>
          </a:p>
          <a:p>
            <a:pPr marL="109728" indent="0" algn="ctr">
              <a:buNone/>
            </a:pPr>
            <a:r>
              <a:rPr lang="en-US" sz="2000" dirty="0" smtClean="0"/>
              <a:t>You will then be able to open or Save the spreadsheet.</a:t>
            </a:r>
          </a:p>
          <a:p>
            <a:endParaRPr lang="en-US" dirty="0"/>
          </a:p>
          <a:p>
            <a:endParaRPr lang="en-US" dirty="0"/>
          </a:p>
        </p:txBody>
      </p:sp>
      <p:pic>
        <p:nvPicPr>
          <p:cNvPr id="6" name="Picture 5"/>
          <p:cNvPicPr>
            <a:picLocks noChangeAspect="1"/>
          </p:cNvPicPr>
          <p:nvPr/>
        </p:nvPicPr>
        <p:blipFill>
          <a:blip r:embed="rId2"/>
          <a:stretch>
            <a:fillRect/>
          </a:stretch>
        </p:blipFill>
        <p:spPr>
          <a:xfrm>
            <a:off x="1905000" y="1066800"/>
            <a:ext cx="4001058" cy="3048425"/>
          </a:xfrm>
          <a:prstGeom prst="rect">
            <a:avLst/>
          </a:prstGeom>
        </p:spPr>
      </p:pic>
    </p:spTree>
    <p:extLst>
      <p:ext uri="{BB962C8B-B14F-4D97-AF65-F5344CB8AC3E}">
        <p14:creationId xmlns:p14="http://schemas.microsoft.com/office/powerpoint/2010/main" val="22575156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solidFill>
            <a:schemeClr val="accent1">
              <a:lumMod val="60000"/>
              <a:lumOff val="40000"/>
            </a:schemeClr>
          </a:solidFill>
        </p:spPr>
        <p:txBody>
          <a:bodyPr>
            <a:normAutofit/>
          </a:bodyPr>
          <a:lstStyle/>
          <a:p>
            <a:pPr algn="ctr"/>
            <a:r>
              <a:rPr lang="en-US" dirty="0" smtClean="0">
                <a:solidFill>
                  <a:schemeClr val="tx1"/>
                </a:solidFill>
              </a:rPr>
              <a:t>Where Do I Find It?</a:t>
            </a:r>
            <a:endParaRPr lang="en-US" dirty="0">
              <a:solidFill>
                <a:schemeClr val="tx1"/>
              </a:solidFill>
            </a:endParaRPr>
          </a:p>
        </p:txBody>
      </p:sp>
      <p:sp>
        <p:nvSpPr>
          <p:cNvPr id="5" name="Content Placeholder 1"/>
          <p:cNvSpPr>
            <a:spLocks noGrp="1"/>
          </p:cNvSpPr>
          <p:nvPr>
            <p:ph idx="1"/>
          </p:nvPr>
        </p:nvSpPr>
        <p:spPr>
          <a:xfrm>
            <a:off x="1828800" y="1489305"/>
            <a:ext cx="4787154" cy="4987695"/>
          </a:xfrm>
        </p:spPr>
        <p:txBody>
          <a:bodyPr>
            <a:normAutofit fontScale="47500" lnSpcReduction="20000"/>
          </a:bodyPr>
          <a:lstStyle/>
          <a:p>
            <a:pPr>
              <a:buClrTx/>
              <a:buFont typeface="Arial" panose="020B0604020202020204" pitchFamily="34" charset="0"/>
              <a:buChar char="•"/>
            </a:pPr>
            <a:r>
              <a:rPr lang="en-US" sz="3800" dirty="0" smtClean="0"/>
              <a:t>Donor Category/Class Year – APACONS</a:t>
            </a:r>
          </a:p>
          <a:p>
            <a:pPr>
              <a:buClrTx/>
              <a:buFont typeface="Arial" panose="020B0604020202020204" pitchFamily="34" charset="0"/>
              <a:buChar char="•"/>
            </a:pPr>
            <a:r>
              <a:rPr lang="en-US" sz="3800" dirty="0" smtClean="0"/>
              <a:t>Address/Telephone/Email Info – APAIDEN</a:t>
            </a:r>
          </a:p>
          <a:p>
            <a:pPr>
              <a:buClrTx/>
              <a:buFont typeface="Arial" panose="020B0604020202020204" pitchFamily="34" charset="0"/>
              <a:buChar char="•"/>
            </a:pPr>
            <a:r>
              <a:rPr lang="en-US" sz="3800" dirty="0" smtClean="0"/>
              <a:t>Organization Info - AOAORGN</a:t>
            </a:r>
          </a:p>
          <a:p>
            <a:pPr>
              <a:buClrTx/>
              <a:buFont typeface="Arial" panose="020B0604020202020204" pitchFamily="34" charset="0"/>
              <a:buChar char="•"/>
            </a:pPr>
            <a:r>
              <a:rPr lang="en-US" sz="3800" dirty="0" smtClean="0"/>
              <a:t>Gift Info – AGCGIFT</a:t>
            </a:r>
          </a:p>
          <a:p>
            <a:pPr>
              <a:buClrTx/>
              <a:buFont typeface="Arial" panose="020B0604020202020204" pitchFamily="34" charset="0"/>
              <a:buChar char="•"/>
            </a:pPr>
            <a:r>
              <a:rPr lang="en-US" sz="3800" dirty="0" smtClean="0"/>
              <a:t>Pledge Info – AGCPLDG</a:t>
            </a:r>
          </a:p>
          <a:p>
            <a:pPr>
              <a:buClrTx/>
              <a:buFont typeface="Arial" panose="020B0604020202020204" pitchFamily="34" charset="0"/>
              <a:buChar char="•"/>
            </a:pPr>
            <a:r>
              <a:rPr lang="en-US" sz="3800" dirty="0" smtClean="0"/>
              <a:t>Giving History – APAGHIS</a:t>
            </a:r>
          </a:p>
          <a:p>
            <a:pPr>
              <a:buClrTx/>
              <a:buFont typeface="Arial" panose="020B0604020202020204" pitchFamily="34" charset="0"/>
              <a:buChar char="•"/>
            </a:pPr>
            <a:r>
              <a:rPr lang="en-US" sz="3800" dirty="0" smtClean="0"/>
              <a:t>Contact Reports – AMACONT</a:t>
            </a:r>
          </a:p>
          <a:p>
            <a:pPr>
              <a:buClrTx/>
              <a:buFont typeface="Arial" panose="020B0604020202020204" pitchFamily="34" charset="0"/>
              <a:buChar char="•"/>
            </a:pPr>
            <a:r>
              <a:rPr lang="en-US" sz="3800" dirty="0" smtClean="0"/>
              <a:t>Academic Info – APAADEG</a:t>
            </a:r>
          </a:p>
          <a:p>
            <a:pPr>
              <a:buClrTx/>
              <a:buFont typeface="Arial" panose="020B0604020202020204" pitchFamily="34" charset="0"/>
              <a:buChar char="•"/>
            </a:pPr>
            <a:r>
              <a:rPr lang="en-US" sz="3800" dirty="0" smtClean="0"/>
              <a:t>Cross Reference Info – APAXREF</a:t>
            </a:r>
          </a:p>
          <a:p>
            <a:pPr>
              <a:buClrTx/>
              <a:buFont typeface="Arial" panose="020B0604020202020204" pitchFamily="34" charset="0"/>
              <a:buChar char="•"/>
            </a:pPr>
            <a:r>
              <a:rPr lang="en-US" sz="3800" dirty="0" smtClean="0"/>
              <a:t>Employment History – APAEHIS</a:t>
            </a:r>
          </a:p>
          <a:p>
            <a:pPr>
              <a:buClrTx/>
              <a:buFont typeface="Arial" panose="020B0604020202020204" pitchFamily="34" charset="0"/>
              <a:buChar char="•"/>
            </a:pPr>
            <a:r>
              <a:rPr lang="en-US" sz="3800" dirty="0" smtClean="0"/>
              <a:t>Summary Info – APASBIO</a:t>
            </a:r>
          </a:p>
          <a:p>
            <a:pPr>
              <a:buClrTx/>
              <a:buFont typeface="Arial" panose="020B0604020202020204" pitchFamily="34" charset="0"/>
              <a:buChar char="•"/>
            </a:pPr>
            <a:r>
              <a:rPr lang="en-US" sz="3800" dirty="0" smtClean="0"/>
              <a:t>Salutations, Exclusion Info – APAMAIL</a:t>
            </a:r>
          </a:p>
          <a:p>
            <a:pPr>
              <a:buClrTx/>
              <a:buFont typeface="Arial" panose="020B0604020202020204" pitchFamily="34" charset="0"/>
              <a:buChar char="•"/>
            </a:pPr>
            <a:r>
              <a:rPr lang="en-US" sz="3800" dirty="0" smtClean="0"/>
              <a:t>Combined Mailing Info – APANAME</a:t>
            </a:r>
          </a:p>
          <a:p>
            <a:pPr>
              <a:buClrTx/>
              <a:buFont typeface="Arial" panose="020B0604020202020204" pitchFamily="34" charset="0"/>
              <a:buChar char="•"/>
            </a:pPr>
            <a:r>
              <a:rPr lang="en-US" sz="3800" dirty="0" smtClean="0"/>
              <a:t>Activity Info – APAACTY</a:t>
            </a:r>
          </a:p>
          <a:p>
            <a:pPr>
              <a:buClrTx/>
              <a:buFont typeface="Arial" panose="020B0604020202020204" pitchFamily="34" charset="0"/>
              <a:buChar char="•"/>
            </a:pPr>
            <a:r>
              <a:rPr lang="en-US" sz="3800" dirty="0" smtClean="0"/>
              <a:t>Designation Info – ADADESG</a:t>
            </a:r>
          </a:p>
          <a:p>
            <a:pPr>
              <a:buClrTx/>
              <a:buFont typeface="Arial" panose="020B0604020202020204" pitchFamily="34" charset="0"/>
              <a:buChar char="•"/>
            </a:pPr>
            <a:r>
              <a:rPr lang="en-US" sz="3800" dirty="0" smtClean="0"/>
              <a:t>Campaign Info - AFACAMP</a:t>
            </a:r>
          </a:p>
          <a:p>
            <a:pPr>
              <a:buClrTx/>
              <a:buFont typeface="Arial" panose="020B0604020202020204" pitchFamily="34" charset="0"/>
              <a:buChar char="•"/>
            </a:pPr>
            <a:endParaRPr lang="en-US" dirty="0" smtClean="0"/>
          </a:p>
          <a:p>
            <a:pPr>
              <a:buClrTx/>
              <a:buFont typeface="Arial" panose="020B0604020202020204" pitchFamily="34" charset="0"/>
              <a:buChar char="•"/>
            </a:pPr>
            <a:endParaRPr lang="en-US" dirty="0"/>
          </a:p>
        </p:txBody>
      </p:sp>
      <p:pic>
        <p:nvPicPr>
          <p:cNvPr id="6" name="Picture 5"/>
          <p:cNvPicPr>
            <a:picLocks noChangeAspect="1"/>
          </p:cNvPicPr>
          <p:nvPr/>
        </p:nvPicPr>
        <p:blipFill>
          <a:blip r:embed="rId2"/>
          <a:stretch>
            <a:fillRect/>
          </a:stretch>
        </p:blipFill>
        <p:spPr>
          <a:xfrm>
            <a:off x="13447" y="5208323"/>
            <a:ext cx="1447800" cy="1613890"/>
          </a:xfrm>
          <a:prstGeom prst="rect">
            <a:avLst/>
          </a:prstGeom>
        </p:spPr>
      </p:pic>
    </p:spTree>
    <p:extLst>
      <p:ext uri="{BB962C8B-B14F-4D97-AF65-F5344CB8AC3E}">
        <p14:creationId xmlns:p14="http://schemas.microsoft.com/office/powerpoint/2010/main" val="16271815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p:txBody>
          <a:bodyPr>
            <a:normAutofit/>
          </a:bodyPr>
          <a:lstStyle/>
          <a:p>
            <a:pPr marL="109728" indent="0">
              <a:buNone/>
            </a:pPr>
            <a:endParaRPr lang="en-US" sz="1600" dirty="0" smtClean="0"/>
          </a:p>
          <a:p>
            <a:pPr marL="109728" indent="0" algn="ctr">
              <a:buNone/>
            </a:pPr>
            <a:r>
              <a:rPr lang="en-US" sz="2400" b="1" dirty="0" smtClean="0"/>
              <a:t>Thank you for attending this session!</a:t>
            </a:r>
          </a:p>
          <a:p>
            <a:pPr marL="109728" indent="0" algn="ctr">
              <a:buNone/>
            </a:pPr>
            <a:endParaRPr lang="en-US" sz="2400" b="1" dirty="0"/>
          </a:p>
          <a:p>
            <a:pPr marL="109728" indent="0" algn="ctr">
              <a:buNone/>
            </a:pPr>
            <a:r>
              <a:rPr lang="en-US" sz="2400" b="1" dirty="0" smtClean="0"/>
              <a:t>Cindy Hampton</a:t>
            </a:r>
          </a:p>
          <a:p>
            <a:pPr marL="109728" indent="0" algn="ctr">
              <a:buNone/>
            </a:pPr>
            <a:r>
              <a:rPr lang="en-US" sz="2400" b="1" dirty="0" smtClean="0"/>
              <a:t>Mississippi College</a:t>
            </a:r>
          </a:p>
          <a:p>
            <a:pPr marL="109728" indent="0" algn="ctr">
              <a:buNone/>
            </a:pPr>
            <a:r>
              <a:rPr lang="en-US" sz="2400" b="1" dirty="0" smtClean="0">
                <a:solidFill>
                  <a:srgbClr val="006600"/>
                </a:solidFill>
                <a:hlinkClick r:id="rId2"/>
              </a:rPr>
              <a:t>Hampton@mc.edu</a:t>
            </a:r>
            <a:endParaRPr lang="en-US" sz="2400" b="1" dirty="0" smtClean="0">
              <a:solidFill>
                <a:srgbClr val="006600"/>
              </a:solidFill>
            </a:endParaRPr>
          </a:p>
          <a:p>
            <a:pPr algn="ctr"/>
            <a:endParaRPr lang="en-US" sz="2000" b="1" dirty="0"/>
          </a:p>
          <a:p>
            <a:pPr algn="ctr"/>
            <a:endParaRPr lang="en-US" sz="1600" dirty="0" smtClean="0"/>
          </a:p>
          <a:p>
            <a:endParaRPr lang="en-US" sz="1600" dirty="0"/>
          </a:p>
        </p:txBody>
      </p:sp>
      <p:sp>
        <p:nvSpPr>
          <p:cNvPr id="6" name="Title 2"/>
          <p:cNvSpPr>
            <a:spLocks noGrp="1"/>
          </p:cNvSpPr>
          <p:nvPr>
            <p:ph type="title"/>
          </p:nvPr>
        </p:nvSpPr>
        <p:spPr>
          <a:xfrm>
            <a:off x="76200" y="152400"/>
            <a:ext cx="8229600" cy="1143000"/>
          </a:xfrm>
          <a:solidFill>
            <a:schemeClr val="accent1">
              <a:lumMod val="60000"/>
              <a:lumOff val="40000"/>
            </a:schemeClr>
          </a:solidFill>
        </p:spPr>
        <p:txBody>
          <a:bodyPr>
            <a:normAutofit/>
          </a:bodyPr>
          <a:lstStyle/>
          <a:p>
            <a:pPr algn="ctr"/>
            <a:r>
              <a:rPr lang="en-US" dirty="0" smtClean="0">
                <a:solidFill>
                  <a:schemeClr val="tx1"/>
                </a:solidFill>
              </a:rPr>
              <a:t>QUESTIONS</a:t>
            </a:r>
            <a:endParaRPr lang="en-US" dirty="0">
              <a:solidFill>
                <a:schemeClr val="tx1"/>
              </a:solidFill>
            </a:endParaRPr>
          </a:p>
        </p:txBody>
      </p:sp>
      <p:pic>
        <p:nvPicPr>
          <p:cNvPr id="7" name="Picture 6"/>
          <p:cNvPicPr>
            <a:picLocks noChangeAspect="1"/>
          </p:cNvPicPr>
          <p:nvPr/>
        </p:nvPicPr>
        <p:blipFill>
          <a:blip r:embed="rId3"/>
          <a:stretch>
            <a:fillRect/>
          </a:stretch>
        </p:blipFill>
        <p:spPr>
          <a:xfrm>
            <a:off x="13447" y="5208323"/>
            <a:ext cx="1447800" cy="1613890"/>
          </a:xfrm>
          <a:prstGeom prst="rect">
            <a:avLst/>
          </a:prstGeom>
        </p:spPr>
      </p:pic>
    </p:spTree>
    <p:extLst>
      <p:ext uri="{BB962C8B-B14F-4D97-AF65-F5344CB8AC3E}">
        <p14:creationId xmlns:p14="http://schemas.microsoft.com/office/powerpoint/2010/main" val="16323763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200000"/>
              </a:lnSpc>
            </a:pPr>
            <a:r>
              <a:rPr lang="en-US" sz="2800" dirty="0" smtClean="0"/>
              <a:t>Navigating to Advancement Forms</a:t>
            </a:r>
          </a:p>
          <a:p>
            <a:pPr>
              <a:lnSpc>
                <a:spcPct val="200000"/>
              </a:lnSpc>
            </a:pPr>
            <a:r>
              <a:rPr lang="en-US" sz="2800" dirty="0" smtClean="0"/>
              <a:t>Navigating in Advancement Forms</a:t>
            </a:r>
          </a:p>
          <a:p>
            <a:pPr>
              <a:lnSpc>
                <a:spcPct val="200000"/>
              </a:lnSpc>
            </a:pPr>
            <a:r>
              <a:rPr lang="en-US" sz="2800" dirty="0" smtClean="0"/>
              <a:t>Searching for Persons/Constituents </a:t>
            </a:r>
          </a:p>
          <a:p>
            <a:pPr>
              <a:lnSpc>
                <a:spcPct val="200000"/>
              </a:lnSpc>
            </a:pPr>
            <a:r>
              <a:rPr lang="en-US" sz="2800" dirty="0" smtClean="0"/>
              <a:t>Where Do I Find It?</a:t>
            </a:r>
            <a:endParaRPr lang="en-US" sz="2800" dirty="0"/>
          </a:p>
        </p:txBody>
      </p:sp>
      <p:pic>
        <p:nvPicPr>
          <p:cNvPr id="4" name="Picture 3"/>
          <p:cNvPicPr>
            <a:picLocks noChangeAspect="1"/>
          </p:cNvPicPr>
          <p:nvPr/>
        </p:nvPicPr>
        <p:blipFill>
          <a:blip r:embed="rId2"/>
          <a:stretch>
            <a:fillRect/>
          </a:stretch>
        </p:blipFill>
        <p:spPr>
          <a:xfrm>
            <a:off x="228600" y="5181600"/>
            <a:ext cx="1447800" cy="1613890"/>
          </a:xfrm>
          <a:prstGeom prst="rect">
            <a:avLst/>
          </a:prstGeom>
        </p:spPr>
      </p:pic>
      <p:sp>
        <p:nvSpPr>
          <p:cNvPr id="5" name="Title 2"/>
          <p:cNvSpPr>
            <a:spLocks noGrp="1"/>
          </p:cNvSpPr>
          <p:nvPr>
            <p:ph type="title"/>
          </p:nvPr>
        </p:nvSpPr>
        <p:spPr>
          <a:solidFill>
            <a:schemeClr val="accent1">
              <a:lumMod val="60000"/>
              <a:lumOff val="40000"/>
            </a:schemeClr>
          </a:solidFill>
          <a:ln>
            <a:solidFill>
              <a:schemeClr val="accent1"/>
            </a:solidFill>
          </a:ln>
        </p:spPr>
        <p:txBody>
          <a:bodyPr/>
          <a:lstStyle/>
          <a:p>
            <a:pPr algn="ctr"/>
            <a:r>
              <a:rPr lang="en-US" dirty="0" smtClean="0">
                <a:solidFill>
                  <a:schemeClr val="tx1"/>
                </a:solidFill>
                <a:latin typeface="Arial" panose="020B0604020202020204" pitchFamily="34" charset="0"/>
              </a:rPr>
              <a:t>AGENDA</a:t>
            </a:r>
            <a:endParaRPr lang="en-US" dirty="0">
              <a:solidFill>
                <a:schemeClr val="tx1"/>
              </a:solidFill>
              <a:latin typeface="Arial" panose="020B0604020202020204" pitchFamily="34" charset="0"/>
            </a:endParaRPr>
          </a:p>
        </p:txBody>
      </p:sp>
    </p:spTree>
    <p:extLst>
      <p:ext uri="{BB962C8B-B14F-4D97-AF65-F5344CB8AC3E}">
        <p14:creationId xmlns:p14="http://schemas.microsoft.com/office/powerpoint/2010/main" val="15299046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224272"/>
          </a:xfrm>
          <a:ln>
            <a:solidFill>
              <a:schemeClr val="tx1"/>
            </a:solidFill>
          </a:ln>
        </p:spPr>
        <p:txBody>
          <a:bodyPr>
            <a:normAutofit/>
          </a:bodyPr>
          <a:lstStyle/>
          <a:p>
            <a:pPr marL="109728" indent="0">
              <a:buNone/>
            </a:pPr>
            <a:r>
              <a:rPr lang="en-US" sz="2000" dirty="0" smtClean="0">
                <a:latin typeface="Arial" panose="020B0604020202020204" pitchFamily="34" charset="0"/>
                <a:cs typeface="Arial" panose="020B0604020202020204" pitchFamily="34" charset="0"/>
              </a:rPr>
              <a:t>*  There are numerous ways to navigate to the forms in Banner.</a:t>
            </a:r>
          </a:p>
          <a:p>
            <a:pPr marL="109728" indent="0">
              <a:buNone/>
            </a:pPr>
            <a:endParaRPr lang="en-US" sz="2000" dirty="0" smtClean="0">
              <a:latin typeface="Arial" panose="020B0604020202020204" pitchFamily="34" charset="0"/>
              <a:cs typeface="Arial" panose="020B0604020202020204" pitchFamily="34" charset="0"/>
            </a:endParaRPr>
          </a:p>
          <a:p>
            <a:pPr marL="404813" indent="-295275">
              <a:buNone/>
            </a:pPr>
            <a:r>
              <a:rPr lang="en-US" sz="2000" dirty="0" smtClean="0">
                <a:latin typeface="Arial" panose="020B0604020202020204" pitchFamily="34" charset="0"/>
                <a:cs typeface="Arial" panose="020B0604020202020204" pitchFamily="34" charset="0"/>
              </a:rPr>
              <a:t>1. DIRECT ACCESS – Type the seven letter form name in the Go     To…field and press Enter.</a:t>
            </a:r>
          </a:p>
          <a:p>
            <a:pPr marL="109728" indent="0">
              <a:buNone/>
            </a:pPr>
            <a:endParaRPr lang="en-US" sz="2000" dirty="0">
              <a:latin typeface="Arial" panose="020B0604020202020204" pitchFamily="34" charset="0"/>
              <a:cs typeface="Arial" panose="020B0604020202020204" pitchFamily="34" charset="0"/>
            </a:endParaRPr>
          </a:p>
        </p:txBody>
      </p:sp>
      <p:sp>
        <p:nvSpPr>
          <p:cNvPr id="4" name="Title 2"/>
          <p:cNvSpPr>
            <a:spLocks noGrp="1"/>
          </p:cNvSpPr>
          <p:nvPr>
            <p:ph type="title"/>
          </p:nvPr>
        </p:nvSpPr>
        <p:spPr>
          <a:solidFill>
            <a:schemeClr val="accent1">
              <a:lumMod val="60000"/>
              <a:lumOff val="40000"/>
            </a:schemeClr>
          </a:solidFill>
          <a:ln>
            <a:solidFill>
              <a:schemeClr val="accent1"/>
            </a:solidFill>
          </a:ln>
        </p:spPr>
        <p:txBody>
          <a:bodyPr>
            <a:normAutofit fontScale="90000"/>
          </a:bodyPr>
          <a:lstStyle/>
          <a:p>
            <a:pPr algn="ctr"/>
            <a:r>
              <a:rPr lang="en-US" dirty="0" smtClean="0">
                <a:solidFill>
                  <a:schemeClr val="tx1"/>
                </a:solidFill>
                <a:latin typeface="Arial" panose="020B0604020202020204" pitchFamily="34" charset="0"/>
              </a:rPr>
              <a:t>NAVIGATING TO ADVANCEMENT FORMS</a:t>
            </a:r>
            <a:endParaRPr lang="en-US" dirty="0">
              <a:solidFill>
                <a:schemeClr val="tx1"/>
              </a:solidFill>
              <a:latin typeface="Arial" panose="020B0604020202020204" pitchFamily="34" charset="0"/>
            </a:endParaRPr>
          </a:p>
        </p:txBody>
      </p:sp>
      <p:pic>
        <p:nvPicPr>
          <p:cNvPr id="5" name="Picture 4"/>
          <p:cNvPicPr>
            <a:picLocks noChangeAspect="1"/>
          </p:cNvPicPr>
          <p:nvPr/>
        </p:nvPicPr>
        <p:blipFill>
          <a:blip r:embed="rId2"/>
          <a:stretch>
            <a:fillRect/>
          </a:stretch>
        </p:blipFill>
        <p:spPr>
          <a:xfrm>
            <a:off x="4191000" y="2514600"/>
            <a:ext cx="4038600" cy="4038600"/>
          </a:xfrm>
          <a:prstGeom prst="rect">
            <a:avLst/>
          </a:prstGeom>
        </p:spPr>
      </p:pic>
      <p:cxnSp>
        <p:nvCxnSpPr>
          <p:cNvPr id="7" name="Straight Arrow Connector 6"/>
          <p:cNvCxnSpPr/>
          <p:nvPr/>
        </p:nvCxnSpPr>
        <p:spPr>
          <a:xfrm flipH="1">
            <a:off x="6019800" y="2514600"/>
            <a:ext cx="1905000" cy="1524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8" name="Picture 7"/>
          <p:cNvPicPr>
            <a:picLocks noChangeAspect="1"/>
          </p:cNvPicPr>
          <p:nvPr/>
        </p:nvPicPr>
        <p:blipFill>
          <a:blip r:embed="rId3"/>
          <a:stretch>
            <a:fillRect/>
          </a:stretch>
        </p:blipFill>
        <p:spPr>
          <a:xfrm>
            <a:off x="13447" y="5208323"/>
            <a:ext cx="1447800" cy="1613890"/>
          </a:xfrm>
          <a:prstGeom prst="rect">
            <a:avLst/>
          </a:prstGeom>
        </p:spPr>
      </p:pic>
    </p:spTree>
    <p:extLst>
      <p:ext uri="{BB962C8B-B14F-4D97-AF65-F5344CB8AC3E}">
        <p14:creationId xmlns:p14="http://schemas.microsoft.com/office/powerpoint/2010/main" val="1016054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447" y="5208323"/>
            <a:ext cx="1447800" cy="1613890"/>
          </a:xfrm>
          <a:prstGeom prst="rect">
            <a:avLst/>
          </a:prstGeom>
        </p:spPr>
      </p:pic>
      <p:sp>
        <p:nvSpPr>
          <p:cNvPr id="4" name="Content Placeholder 3"/>
          <p:cNvSpPr>
            <a:spLocks noGrp="1"/>
          </p:cNvSpPr>
          <p:nvPr>
            <p:ph idx="1"/>
          </p:nvPr>
        </p:nvSpPr>
        <p:spPr>
          <a:xfrm>
            <a:off x="457200" y="152400"/>
            <a:ext cx="8229600" cy="6669813"/>
          </a:xfrm>
        </p:spPr>
        <p:txBody>
          <a:bodyPr>
            <a:normAutofit/>
          </a:bodyPr>
          <a:lstStyle/>
          <a:p>
            <a:pPr marL="346075" indent="-236538">
              <a:buNone/>
            </a:pPr>
            <a:r>
              <a:rPr lang="en-US" sz="2000" dirty="0" smtClean="0">
                <a:latin typeface="Arial" panose="020B0604020202020204" pitchFamily="34" charset="0"/>
                <a:cs typeface="Arial" panose="020B0604020202020204" pitchFamily="34" charset="0"/>
              </a:rPr>
              <a:t>2. ADVANCEMENT MENU-The Advancement Menu provides an easy way to go through a module within the Advancement system.</a:t>
            </a:r>
            <a:endParaRPr lang="en-US" sz="20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a:srcRect r="35363" b="15425"/>
          <a:stretch/>
        </p:blipFill>
        <p:spPr>
          <a:xfrm>
            <a:off x="571500" y="914401"/>
            <a:ext cx="2667000" cy="3886200"/>
          </a:xfrm>
          <a:prstGeom prst="rect">
            <a:avLst/>
          </a:prstGeom>
        </p:spPr>
      </p:pic>
      <p:pic>
        <p:nvPicPr>
          <p:cNvPr id="6" name="Picture 5"/>
          <p:cNvPicPr>
            <a:picLocks noChangeAspect="1"/>
          </p:cNvPicPr>
          <p:nvPr/>
        </p:nvPicPr>
        <p:blipFill rotWithShape="1">
          <a:blip r:embed="rId4"/>
          <a:srcRect l="5548" t="16214" r="7833" b="-1802"/>
          <a:stretch/>
        </p:blipFill>
        <p:spPr>
          <a:xfrm>
            <a:off x="3352801" y="2286000"/>
            <a:ext cx="5334000" cy="4246922"/>
          </a:xfrm>
          <a:prstGeom prst="rect">
            <a:avLst/>
          </a:prstGeom>
        </p:spPr>
      </p:pic>
      <p:sp>
        <p:nvSpPr>
          <p:cNvPr id="7" name="Rounded Rectangle 6"/>
          <p:cNvSpPr/>
          <p:nvPr/>
        </p:nvSpPr>
        <p:spPr>
          <a:xfrm>
            <a:off x="737347" y="2133600"/>
            <a:ext cx="2158253" cy="22860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nvSpPr>
        <p:spPr>
          <a:xfrm>
            <a:off x="914400" y="2362200"/>
            <a:ext cx="2438400" cy="22860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3657600" y="2819400"/>
            <a:ext cx="5029200" cy="3713522"/>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062263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
            <a:ext cx="8229600" cy="6705600"/>
          </a:xfrm>
        </p:spPr>
        <p:txBody>
          <a:bodyPr/>
          <a:lstStyle/>
          <a:p>
            <a:pPr marL="509588" indent="-400050">
              <a:spcBef>
                <a:spcPts val="0"/>
              </a:spcBef>
              <a:buNone/>
            </a:pPr>
            <a:r>
              <a:rPr lang="en-US" sz="2000" dirty="0" smtClean="0"/>
              <a:t>3. MY BANNER MENU-You can create your own personal Banner menu of forms that you use</a:t>
            </a:r>
            <a:r>
              <a:rPr lang="en-US" dirty="0" smtClean="0"/>
              <a:t>. </a:t>
            </a:r>
            <a:r>
              <a:rPr lang="en-US" sz="2000" dirty="0" smtClean="0"/>
              <a:t>Click on My Banner, then Empty; Select to build[GUAPMNU]</a:t>
            </a:r>
          </a:p>
          <a:p>
            <a:pPr marL="509588" indent="-400050">
              <a:buNone/>
            </a:pPr>
            <a:endParaRPr lang="en-US" sz="2000" dirty="0"/>
          </a:p>
          <a:p>
            <a:pPr marL="509588" indent="-400050">
              <a:buNone/>
            </a:pPr>
            <a:endParaRPr lang="en-US" sz="2000" dirty="0" smtClean="0"/>
          </a:p>
          <a:p>
            <a:pPr marL="509588" indent="-400050">
              <a:buNone/>
            </a:pPr>
            <a:endParaRPr lang="en-US" sz="2000" dirty="0"/>
          </a:p>
          <a:p>
            <a:pPr marL="509588" indent="-400050">
              <a:buNone/>
            </a:pPr>
            <a:endParaRPr lang="en-US" sz="2000" dirty="0" smtClean="0"/>
          </a:p>
          <a:p>
            <a:pPr marL="509588" indent="-400050">
              <a:buNone/>
            </a:pPr>
            <a:r>
              <a:rPr lang="en-US" sz="2000" dirty="0"/>
              <a:t> </a:t>
            </a:r>
            <a:endParaRPr lang="en-US" sz="2000" dirty="0" smtClean="0"/>
          </a:p>
          <a:p>
            <a:pPr marL="509588" indent="-400050">
              <a:buNone/>
            </a:pPr>
            <a:r>
              <a:rPr lang="en-US" sz="2000" dirty="0" smtClean="0"/>
              <a:t> </a:t>
            </a:r>
            <a:r>
              <a:rPr lang="en-US" sz="1600" dirty="0" smtClean="0"/>
              <a:t>Enter the names of the forms you would like to add to your menu. If you do not know the form names, you can search in the Object List on the left. Press SAVE.</a:t>
            </a:r>
            <a:endParaRPr lang="en-US" sz="1600" dirty="0"/>
          </a:p>
        </p:txBody>
      </p:sp>
      <p:pic>
        <p:nvPicPr>
          <p:cNvPr id="6" name="Picture 5"/>
          <p:cNvPicPr>
            <a:picLocks noChangeAspect="1"/>
          </p:cNvPicPr>
          <p:nvPr/>
        </p:nvPicPr>
        <p:blipFill rotWithShape="1">
          <a:blip r:embed="rId3"/>
          <a:srcRect b="7502"/>
          <a:stretch/>
        </p:blipFill>
        <p:spPr>
          <a:xfrm>
            <a:off x="604284" y="3606919"/>
            <a:ext cx="7935432" cy="3198654"/>
          </a:xfrm>
          <a:prstGeom prst="rect">
            <a:avLst/>
          </a:prstGeom>
        </p:spPr>
      </p:pic>
      <p:pic>
        <p:nvPicPr>
          <p:cNvPr id="7" name="Picture 6"/>
          <p:cNvPicPr>
            <a:picLocks noChangeAspect="1"/>
          </p:cNvPicPr>
          <p:nvPr/>
        </p:nvPicPr>
        <p:blipFill>
          <a:blip r:embed="rId4"/>
          <a:stretch>
            <a:fillRect/>
          </a:stretch>
        </p:blipFill>
        <p:spPr>
          <a:xfrm>
            <a:off x="4419600" y="915765"/>
            <a:ext cx="3418349" cy="2133600"/>
          </a:xfrm>
          <a:prstGeom prst="rect">
            <a:avLst/>
          </a:prstGeom>
        </p:spPr>
      </p:pic>
      <p:sp>
        <p:nvSpPr>
          <p:cNvPr id="5" name="Rounded Rectangle 4"/>
          <p:cNvSpPr/>
          <p:nvPr/>
        </p:nvSpPr>
        <p:spPr>
          <a:xfrm>
            <a:off x="4419600" y="2384678"/>
            <a:ext cx="3429000" cy="628976"/>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nvSpPr>
        <p:spPr>
          <a:xfrm>
            <a:off x="4572000" y="4876800"/>
            <a:ext cx="4114800" cy="198120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685800" y="5206246"/>
            <a:ext cx="2895600" cy="1651754"/>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747822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76200" y="76200"/>
            <a:ext cx="8382000" cy="4735111"/>
          </a:xfrm>
        </p:spPr>
        <p:txBody>
          <a:bodyPr>
            <a:normAutofit/>
          </a:bodyPr>
          <a:lstStyle/>
          <a:p>
            <a:pPr algn="l"/>
            <a:r>
              <a:rPr lang="en-US" sz="2000" dirty="0" smtClean="0">
                <a:solidFill>
                  <a:schemeClr val="tx1"/>
                </a:solidFill>
              </a:rPr>
              <a:t>When you return to the Go To…field, type REFRESH and press Enter.</a:t>
            </a:r>
          </a:p>
          <a:p>
            <a:pPr algn="l"/>
            <a:r>
              <a:rPr lang="en-US" sz="2000" dirty="0" smtClean="0">
                <a:solidFill>
                  <a:schemeClr val="tx1"/>
                </a:solidFill>
              </a:rPr>
              <a:t>Click on your My Banner folder and the forms you selected will now display for you.</a:t>
            </a:r>
            <a:endParaRPr lang="en-US" sz="2000" dirty="0">
              <a:solidFill>
                <a:schemeClr val="tx1"/>
              </a:solidFill>
            </a:endParaRPr>
          </a:p>
        </p:txBody>
      </p:sp>
      <p:pic>
        <p:nvPicPr>
          <p:cNvPr id="4" name="Content Placeholder 3"/>
          <p:cNvPicPr>
            <a:picLocks noGrp="1" noChangeAspect="1"/>
          </p:cNvPicPr>
          <p:nvPr>
            <p:ph idx="4294967295"/>
          </p:nvPr>
        </p:nvPicPr>
        <p:blipFill>
          <a:blip r:embed="rId2"/>
          <a:stretch>
            <a:fillRect/>
          </a:stretch>
        </p:blipFill>
        <p:spPr>
          <a:xfrm>
            <a:off x="537874" y="1123749"/>
            <a:ext cx="2790825" cy="3200400"/>
          </a:xfrm>
          <a:prstGeom prst="rect">
            <a:avLst/>
          </a:prstGeom>
        </p:spPr>
      </p:pic>
      <p:pic>
        <p:nvPicPr>
          <p:cNvPr id="5" name="Picture 4"/>
          <p:cNvPicPr>
            <a:picLocks noChangeAspect="1"/>
          </p:cNvPicPr>
          <p:nvPr/>
        </p:nvPicPr>
        <p:blipFill>
          <a:blip r:embed="rId3"/>
          <a:stretch>
            <a:fillRect/>
          </a:stretch>
        </p:blipFill>
        <p:spPr>
          <a:xfrm>
            <a:off x="3400425" y="1123749"/>
            <a:ext cx="5129501" cy="4660880"/>
          </a:xfrm>
          <a:prstGeom prst="rect">
            <a:avLst/>
          </a:prstGeom>
        </p:spPr>
      </p:pic>
      <p:pic>
        <p:nvPicPr>
          <p:cNvPr id="8" name="Picture 7"/>
          <p:cNvPicPr>
            <a:picLocks noChangeAspect="1"/>
          </p:cNvPicPr>
          <p:nvPr/>
        </p:nvPicPr>
        <p:blipFill>
          <a:blip r:embed="rId4"/>
          <a:stretch>
            <a:fillRect/>
          </a:stretch>
        </p:blipFill>
        <p:spPr>
          <a:xfrm>
            <a:off x="13447" y="5208323"/>
            <a:ext cx="1447800" cy="1613890"/>
          </a:xfrm>
          <a:prstGeom prst="rect">
            <a:avLst/>
          </a:prstGeom>
        </p:spPr>
      </p:pic>
      <p:sp>
        <p:nvSpPr>
          <p:cNvPr id="9" name="Rounded Rectangle 8"/>
          <p:cNvSpPr/>
          <p:nvPr/>
        </p:nvSpPr>
        <p:spPr>
          <a:xfrm>
            <a:off x="537874" y="1905000"/>
            <a:ext cx="1824326" cy="45720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p:cNvSpPr/>
          <p:nvPr/>
        </p:nvSpPr>
        <p:spPr>
          <a:xfrm>
            <a:off x="3505200" y="2819401"/>
            <a:ext cx="5024726" cy="289560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612264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199"/>
            <a:ext cx="8229600" cy="5132123"/>
          </a:xfrm>
        </p:spPr>
        <p:txBody>
          <a:bodyPr>
            <a:normAutofit/>
          </a:bodyPr>
          <a:lstStyle/>
          <a:p>
            <a:pPr marL="109728" indent="0">
              <a:buNone/>
            </a:pPr>
            <a:r>
              <a:rPr lang="en-US" sz="2000" dirty="0" smtClean="0"/>
              <a:t>4.  If you know part of the form name, you can enter that in the Go To.. field followed by the % sign, then press Enter. Banner will display all forms that meet that criteria. You can review the list of forms displayed and double click on the form you need or highlight it and click OK. </a:t>
            </a:r>
          </a:p>
        </p:txBody>
      </p:sp>
      <p:pic>
        <p:nvPicPr>
          <p:cNvPr id="5" name="Picture 4"/>
          <p:cNvPicPr>
            <a:picLocks noChangeAspect="1"/>
          </p:cNvPicPr>
          <p:nvPr/>
        </p:nvPicPr>
        <p:blipFill>
          <a:blip r:embed="rId2"/>
          <a:stretch>
            <a:fillRect/>
          </a:stretch>
        </p:blipFill>
        <p:spPr>
          <a:xfrm>
            <a:off x="13447" y="5208323"/>
            <a:ext cx="1447800" cy="1613890"/>
          </a:xfrm>
          <a:prstGeom prst="rect">
            <a:avLst/>
          </a:prstGeom>
        </p:spPr>
      </p:pic>
      <p:pic>
        <p:nvPicPr>
          <p:cNvPr id="7" name="Picture 6"/>
          <p:cNvPicPr>
            <a:picLocks noChangeAspect="1"/>
          </p:cNvPicPr>
          <p:nvPr/>
        </p:nvPicPr>
        <p:blipFill>
          <a:blip r:embed="rId3"/>
          <a:stretch>
            <a:fillRect/>
          </a:stretch>
        </p:blipFill>
        <p:spPr>
          <a:xfrm>
            <a:off x="609600" y="1371600"/>
            <a:ext cx="3353268" cy="3067478"/>
          </a:xfrm>
          <a:prstGeom prst="rect">
            <a:avLst/>
          </a:prstGeom>
        </p:spPr>
      </p:pic>
      <p:sp>
        <p:nvSpPr>
          <p:cNvPr id="8" name="Rounded Rectangle 7"/>
          <p:cNvSpPr/>
          <p:nvPr/>
        </p:nvSpPr>
        <p:spPr>
          <a:xfrm>
            <a:off x="685800" y="2133600"/>
            <a:ext cx="2133600" cy="50866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rotWithShape="1">
          <a:blip r:embed="rId4"/>
          <a:srcRect l="-12946" t="7180" r="12946" b="-6032"/>
          <a:stretch/>
        </p:blipFill>
        <p:spPr>
          <a:xfrm>
            <a:off x="3581400" y="1398872"/>
            <a:ext cx="4753638" cy="5245291"/>
          </a:xfrm>
          <a:prstGeom prst="rect">
            <a:avLst/>
          </a:prstGeom>
        </p:spPr>
      </p:pic>
      <p:sp>
        <p:nvSpPr>
          <p:cNvPr id="10" name="Rounded Rectangle 9"/>
          <p:cNvSpPr/>
          <p:nvPr/>
        </p:nvSpPr>
        <p:spPr>
          <a:xfrm>
            <a:off x="4343400" y="1752600"/>
            <a:ext cx="2971800" cy="419100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013647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2758"/>
          <a:stretch/>
        </p:blipFill>
        <p:spPr>
          <a:xfrm>
            <a:off x="1295400" y="1366787"/>
            <a:ext cx="6882337" cy="4572000"/>
          </a:xfrm>
          <a:prstGeom prst="rect">
            <a:avLst/>
          </a:prstGeom>
        </p:spPr>
      </p:pic>
      <p:sp>
        <p:nvSpPr>
          <p:cNvPr id="2" name="Content Placeholder 1"/>
          <p:cNvSpPr>
            <a:spLocks noGrp="1"/>
          </p:cNvSpPr>
          <p:nvPr>
            <p:ph idx="1"/>
          </p:nvPr>
        </p:nvSpPr>
        <p:spPr>
          <a:xfrm>
            <a:off x="228600" y="76200"/>
            <a:ext cx="8229600" cy="6781800"/>
          </a:xfrm>
        </p:spPr>
        <p:txBody>
          <a:bodyPr>
            <a:normAutofit/>
          </a:bodyPr>
          <a:lstStyle/>
          <a:p>
            <a:pPr marL="461963" indent="-352425">
              <a:buNone/>
            </a:pPr>
            <a:r>
              <a:rPr lang="en-US" sz="2000" dirty="0" smtClean="0"/>
              <a:t>5.  Banner keeps up with the forms you have accessed while in your Banner session. You can click File on the menu bar and the last 10 forms you have accessed will display for you.  You can click on the form you want to access.  </a:t>
            </a:r>
          </a:p>
          <a:p>
            <a:pPr marL="566738" indent="-457200">
              <a:buAutoNum type="arabicPeriod" startAt="5"/>
            </a:pPr>
            <a:endParaRPr lang="en-US" sz="2000" dirty="0"/>
          </a:p>
          <a:p>
            <a:pPr marL="566738" indent="-457200">
              <a:buAutoNum type="arabicPeriod" startAt="5"/>
            </a:pPr>
            <a:endParaRPr lang="en-US" sz="2000" dirty="0" smtClean="0"/>
          </a:p>
          <a:p>
            <a:pPr marL="566738" indent="-457200">
              <a:buAutoNum type="arabicPeriod" startAt="5"/>
            </a:pPr>
            <a:endParaRPr lang="en-US" sz="2000" dirty="0"/>
          </a:p>
          <a:p>
            <a:pPr marL="566738" indent="-457200">
              <a:buAutoNum type="arabicPeriod" startAt="5"/>
            </a:pPr>
            <a:endParaRPr lang="en-US" sz="2000" dirty="0" smtClean="0"/>
          </a:p>
          <a:p>
            <a:pPr marL="566738" indent="-457200">
              <a:buAutoNum type="arabicPeriod" startAt="5"/>
            </a:pPr>
            <a:endParaRPr lang="en-US" sz="2000" dirty="0"/>
          </a:p>
          <a:p>
            <a:pPr marL="566738" indent="-457200">
              <a:buAutoNum type="arabicPeriod" startAt="5"/>
            </a:pPr>
            <a:endParaRPr lang="en-US" sz="2000" dirty="0" smtClean="0"/>
          </a:p>
          <a:p>
            <a:pPr marL="566738" indent="-457200">
              <a:buAutoNum type="arabicPeriod" startAt="5"/>
            </a:pPr>
            <a:endParaRPr lang="en-US" sz="2000" dirty="0"/>
          </a:p>
          <a:p>
            <a:pPr marL="566738" indent="-457200">
              <a:buAutoNum type="arabicPeriod" startAt="5"/>
            </a:pPr>
            <a:endParaRPr lang="en-US" sz="2000" dirty="0" smtClean="0"/>
          </a:p>
          <a:p>
            <a:pPr marL="566738" indent="-457200">
              <a:buAutoNum type="arabicPeriod" startAt="5"/>
            </a:pPr>
            <a:endParaRPr lang="en-US" sz="2000" dirty="0"/>
          </a:p>
          <a:p>
            <a:pPr marL="566738" indent="-457200">
              <a:buAutoNum type="arabicPeriod" startAt="5"/>
            </a:pPr>
            <a:endParaRPr lang="en-US" sz="2000" dirty="0" smtClean="0"/>
          </a:p>
          <a:p>
            <a:pPr marL="365570" lvl="1" indent="0">
              <a:buNone/>
            </a:pPr>
            <a:endParaRPr lang="en-US" sz="1600" dirty="0" smtClean="0"/>
          </a:p>
          <a:p>
            <a:pPr marL="365570" lvl="1" indent="0">
              <a:buNone/>
            </a:pPr>
            <a:endParaRPr lang="en-US" sz="1600" dirty="0"/>
          </a:p>
          <a:p>
            <a:pPr marL="365570" lvl="1" indent="0">
              <a:buNone/>
            </a:pPr>
            <a:r>
              <a:rPr lang="en-US" sz="1600" dirty="0" smtClean="0"/>
              <a:t>		</a:t>
            </a:r>
            <a:endParaRPr lang="en-US" sz="1600" dirty="0"/>
          </a:p>
          <a:p>
            <a:pPr marL="365570" lvl="1" indent="0">
              <a:buNone/>
            </a:pPr>
            <a:endParaRPr lang="en-US" sz="1600" dirty="0" smtClean="0"/>
          </a:p>
          <a:p>
            <a:pPr marL="365570" lvl="1" indent="0">
              <a:buNone/>
            </a:pPr>
            <a:r>
              <a:rPr lang="en-US" sz="1600" dirty="0" smtClean="0"/>
              <a:t>			NOTE: This list will change as you navigate different forms 				during your Banner session.</a:t>
            </a:r>
            <a:endParaRPr lang="en-US" sz="1600" dirty="0"/>
          </a:p>
        </p:txBody>
      </p:sp>
      <p:pic>
        <p:nvPicPr>
          <p:cNvPr id="5" name="Picture 4"/>
          <p:cNvPicPr>
            <a:picLocks noChangeAspect="1"/>
          </p:cNvPicPr>
          <p:nvPr/>
        </p:nvPicPr>
        <p:blipFill>
          <a:blip r:embed="rId3"/>
          <a:stretch>
            <a:fillRect/>
          </a:stretch>
        </p:blipFill>
        <p:spPr>
          <a:xfrm>
            <a:off x="13447" y="5208323"/>
            <a:ext cx="1447800" cy="1613890"/>
          </a:xfrm>
          <a:prstGeom prst="rect">
            <a:avLst/>
          </a:prstGeom>
        </p:spPr>
      </p:pic>
      <p:sp>
        <p:nvSpPr>
          <p:cNvPr id="6" name="Rounded Rectangle 5"/>
          <p:cNvSpPr/>
          <p:nvPr/>
        </p:nvSpPr>
        <p:spPr>
          <a:xfrm>
            <a:off x="1194547" y="1447800"/>
            <a:ext cx="533400" cy="45720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le 6"/>
          <p:cNvSpPr/>
          <p:nvPr/>
        </p:nvSpPr>
        <p:spPr>
          <a:xfrm>
            <a:off x="1295400" y="4109987"/>
            <a:ext cx="3352800" cy="182880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965607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lnDef>
      <a:spPr/>
      <a:bodyPr/>
      <a:lstStyle/>
      <a:style>
        <a:lnRef idx="1">
          <a:schemeClr val="dk1"/>
        </a:lnRef>
        <a:fillRef idx="0">
          <a:schemeClr val="dk1"/>
        </a:fillRef>
        <a:effectRef idx="0">
          <a:schemeClr val="dk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1992</TotalTime>
  <Words>1176</Words>
  <Application>Microsoft Office PowerPoint</Application>
  <PresentationFormat>On-screen Show (4:3)</PresentationFormat>
  <Paragraphs>166</Paragraphs>
  <Slides>28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Verdana</vt:lpstr>
      <vt:lpstr>Wingdings</vt:lpstr>
      <vt:lpstr>Wingdings 2</vt:lpstr>
      <vt:lpstr>Wingdings 3</vt:lpstr>
      <vt:lpstr>Concourse</vt:lpstr>
      <vt:lpstr>MBUG 2016 </vt:lpstr>
      <vt:lpstr>Session Rules of Etiquette</vt:lpstr>
      <vt:lpstr>AGENDA</vt:lpstr>
      <vt:lpstr>NAVIGATING TO ADVANCEMENT FORMS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NAVIGATING in ADVANCEMENT FORMS</vt:lpstr>
      <vt:lpstr>Using the Calendar</vt:lpstr>
      <vt:lpstr>Using the Banner Calculator</vt:lpstr>
      <vt:lpstr>Direct Access From a Form</vt:lpstr>
      <vt:lpstr>PowerPoint Presentation</vt:lpstr>
      <vt:lpstr>Searching for Constituents</vt:lpstr>
      <vt:lpstr>You can search for a constituent/organization/person from any form that contains an ID block. Beside the ID field, click the search arrow to display the Option List.</vt:lpstr>
      <vt:lpstr>PowerPoint Presentation</vt:lpstr>
      <vt:lpstr>PowerPoint Presentation</vt:lpstr>
      <vt:lpstr>The results of your query on AOAIDEN can be extracted into a spreadsheet. Click on Help on the Menu Bar and choose Extract Data No Key Note: Your DBA will have to turn on the Extract feature for any form if you do not have form access to do it yourself.</vt:lpstr>
      <vt:lpstr>PowerPoint Presentation</vt:lpstr>
      <vt:lpstr>Where Do I Find It?</vt:lpstr>
      <vt:lpstr>QUESTIONS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MBUG 2013</dc:title>
  <dc:creator>Edith</dc:creator>
  <cp:lastModifiedBy>Cindy Hampton</cp:lastModifiedBy>
  <cp:revision>76</cp:revision>
  <dcterms:created xsi:type="dcterms:W3CDTF">2013-01-30T03:13:35Z</dcterms:created>
  <dcterms:modified xsi:type="dcterms:W3CDTF">2016-09-06T20:44:42Z</dcterms:modified>
</cp:coreProperties>
</file>