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8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9/11/2015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1.JP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2015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 fontScale="92500"/>
          </a:bodyPr>
          <a:lstStyle/>
          <a:p>
            <a:pPr algn="l"/>
            <a:r>
              <a:rPr lang="en-US" sz="2000" dirty="0" smtClean="0"/>
              <a:t>Session Title</a:t>
            </a:r>
            <a:r>
              <a:rPr lang="en-US" sz="2000" dirty="0" smtClean="0"/>
              <a:t>: </a:t>
            </a:r>
            <a:r>
              <a:rPr lang="en-US" sz="2000" dirty="0">
                <a:solidFill>
                  <a:schemeClr val="tx1"/>
                </a:solidFill>
              </a:rPr>
              <a:t>Using SQL and PL/SQL for Queries and Reporting </a:t>
            </a:r>
            <a:endParaRPr lang="en-US" sz="2000" dirty="0" smtClean="0"/>
          </a:p>
          <a:p>
            <a:pPr algn="l"/>
            <a:r>
              <a:rPr lang="en-US" sz="2000" dirty="0" smtClean="0"/>
              <a:t>Presented By</a:t>
            </a:r>
            <a:r>
              <a:rPr lang="en-US" sz="2000" dirty="0" smtClean="0"/>
              <a:t>: Stephen Frederic</a:t>
            </a:r>
            <a:endParaRPr lang="en-US" sz="2000" dirty="0" smtClean="0"/>
          </a:p>
          <a:p>
            <a:pPr algn="l"/>
            <a:r>
              <a:rPr lang="en-US" sz="2000" dirty="0" smtClean="0"/>
              <a:t>Institution</a:t>
            </a:r>
            <a:r>
              <a:rPr lang="en-US" sz="2000" dirty="0" smtClean="0"/>
              <a:t>: IHL</a:t>
            </a:r>
            <a:endParaRPr lang="en-US" sz="2000" dirty="0" smtClean="0"/>
          </a:p>
          <a:p>
            <a:pPr algn="l"/>
            <a:r>
              <a:rPr lang="en-US" sz="2000" dirty="0" smtClean="0"/>
              <a:t>September </a:t>
            </a:r>
            <a:r>
              <a:rPr lang="en-US" sz="2000" dirty="0" smtClean="0"/>
              <a:t>15</a:t>
            </a:r>
            <a:r>
              <a:rPr lang="en-US" sz="2000" dirty="0" smtClean="0"/>
              <a:t>, </a:t>
            </a:r>
            <a:r>
              <a:rPr lang="en-US" sz="2000" dirty="0" smtClean="0"/>
              <a:t>2015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</a:t>
            </a:r>
          </a:p>
          <a:p>
            <a:r>
              <a:rPr lang="en-US" dirty="0" smtClean="0"/>
              <a:t>OR</a:t>
            </a:r>
          </a:p>
          <a:p>
            <a:r>
              <a:rPr lang="en-US" dirty="0" smtClean="0"/>
              <a:t>LIKE</a:t>
            </a:r>
          </a:p>
          <a:p>
            <a:r>
              <a:rPr lang="en-US" dirty="0" smtClean="0"/>
              <a:t>IN</a:t>
            </a:r>
          </a:p>
          <a:p>
            <a:r>
              <a:rPr lang="en-US" dirty="0" smtClean="0"/>
              <a:t>BETWEEN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37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Equal to: =</a:t>
            </a:r>
          </a:p>
          <a:p>
            <a:r>
              <a:rPr lang="en-US" dirty="0" smtClean="0"/>
              <a:t>Not equal to: != or &lt;&gt;</a:t>
            </a:r>
          </a:p>
          <a:p>
            <a:r>
              <a:rPr lang="en-US" dirty="0" smtClean="0"/>
              <a:t>Greater than: &gt;</a:t>
            </a:r>
          </a:p>
          <a:p>
            <a:r>
              <a:rPr lang="en-US" dirty="0" smtClean="0"/>
              <a:t>Less than: &lt;</a:t>
            </a:r>
          </a:p>
          <a:p>
            <a:r>
              <a:rPr lang="en-US" dirty="0" smtClean="0"/>
              <a:t>Greater than or equal to: &gt;=</a:t>
            </a:r>
          </a:p>
          <a:p>
            <a:r>
              <a:rPr lang="en-US" dirty="0" smtClean="0"/>
              <a:t>Less than or equal to: &lt;=</a:t>
            </a:r>
          </a:p>
          <a:p>
            <a:r>
              <a:rPr lang="en-US" dirty="0" smtClean="0"/>
              <a:t>IS or IS NOT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Spool </a:t>
            </a:r>
            <a:r>
              <a:rPr lang="en-US" dirty="0"/>
              <a:t>– saves query results in a </a:t>
            </a:r>
            <a:r>
              <a:rPr lang="en-US" dirty="0" smtClean="0"/>
              <a:t>file</a:t>
            </a:r>
            <a:endParaRPr lang="en-US" dirty="0"/>
          </a:p>
          <a:p>
            <a:pPr lvl="1"/>
            <a:r>
              <a:rPr lang="en-US" dirty="0"/>
              <a:t>spool </a:t>
            </a:r>
            <a:r>
              <a:rPr lang="en-US" i="1" dirty="0" smtClean="0"/>
              <a:t>filename</a:t>
            </a:r>
            <a:endParaRPr lang="en-US" i="1" dirty="0"/>
          </a:p>
          <a:p>
            <a:r>
              <a:rPr lang="en-US" dirty="0" smtClean="0"/>
              <a:t>Everything following ‘spool’ is written to file</a:t>
            </a:r>
          </a:p>
          <a:p>
            <a:r>
              <a:rPr lang="en-US" dirty="0" smtClean="0"/>
              <a:t>When finished ‘spool off’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to Files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567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Tables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4736963" cy="31242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286000"/>
            <a:ext cx="5030066" cy="44862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992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SELECT spriden_first_name, spriden_last_name</a:t>
            </a:r>
          </a:p>
          <a:p>
            <a:pPr marL="109728" indent="0">
              <a:buNone/>
            </a:pPr>
            <a:r>
              <a:rPr lang="en-US" dirty="0" smtClean="0"/>
              <a:t>FROM spriden</a:t>
            </a:r>
          </a:p>
          <a:p>
            <a:pPr marL="109728" indent="0">
              <a:buNone/>
            </a:pPr>
            <a:r>
              <a:rPr lang="en-US" dirty="0" smtClean="0"/>
              <a:t>WHERE spriden_id = ‘902580337’</a:t>
            </a:r>
          </a:p>
          <a:p>
            <a:pPr marL="109728" indent="0">
              <a:buNone/>
            </a:pPr>
            <a:r>
              <a:rPr lang="en-US" dirty="0" smtClean="0"/>
              <a:t>AND spriden_change_ind is null;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SQL Query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395251"/>
            <a:ext cx="5905500" cy="23336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795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Address Information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447799"/>
            <a:ext cx="5410200" cy="5347603"/>
          </a:xfr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27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 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34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PL/SQL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0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Procedural Language/Structured Query Language</a:t>
            </a:r>
          </a:p>
          <a:p>
            <a:r>
              <a:rPr lang="en-US" dirty="0" smtClean="0"/>
              <a:t>Oracle’s procedural extention to SQL</a:t>
            </a:r>
          </a:p>
          <a:p>
            <a:r>
              <a:rPr lang="en-US" dirty="0" smtClean="0"/>
              <a:t>Can use conditional statements such as if/then/else as well as loops</a:t>
            </a:r>
          </a:p>
          <a:p>
            <a:r>
              <a:rPr lang="en-US" dirty="0" smtClean="0"/>
              <a:t>Handles errors and exceptions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PL/SQL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11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Declaration</a:t>
            </a:r>
          </a:p>
          <a:p>
            <a:r>
              <a:rPr lang="en-US" dirty="0" smtClean="0"/>
              <a:t>Execution</a:t>
            </a:r>
          </a:p>
          <a:p>
            <a:r>
              <a:rPr lang="en-US" dirty="0" smtClean="0"/>
              <a:t>Exception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PL/SQL Blocks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78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optional</a:t>
            </a:r>
          </a:p>
          <a:p>
            <a:r>
              <a:rPr lang="en-US" dirty="0" smtClean="0"/>
              <a:t>Begins with ‘DECLARE’</a:t>
            </a:r>
          </a:p>
          <a:p>
            <a:r>
              <a:rPr lang="en-US" dirty="0" smtClean="0"/>
              <a:t>Where SQL cursors are written for use in execution section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 Section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09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Defines variables</a:t>
            </a:r>
          </a:p>
          <a:p>
            <a:r>
              <a:rPr lang="en-US" dirty="0"/>
              <a:t>Variables can also be initialized </a:t>
            </a:r>
          </a:p>
          <a:p>
            <a:r>
              <a:rPr lang="en-US" dirty="0"/>
              <a:t>Example: </a:t>
            </a:r>
          </a:p>
          <a:p>
            <a:pPr lvl="1"/>
            <a:r>
              <a:rPr lang="en-US" dirty="0"/>
              <a:t>age  number(2);</a:t>
            </a:r>
          </a:p>
          <a:p>
            <a:pPr lvl="1"/>
            <a:r>
              <a:rPr lang="en-US" dirty="0"/>
              <a:t>message  varchar2(12) := ‘Hello World’;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 Section Continued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13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mandatory</a:t>
            </a:r>
          </a:p>
          <a:p>
            <a:r>
              <a:rPr lang="en-US" dirty="0" smtClean="0"/>
              <a:t>Starts </a:t>
            </a:r>
            <a:r>
              <a:rPr lang="en-US" dirty="0"/>
              <a:t>with ‘BEGIN’ and ends with ‘END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Where if/then statements, loops, and cursors are used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Section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77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optional</a:t>
            </a:r>
          </a:p>
          <a:p>
            <a:r>
              <a:rPr lang="en-US" dirty="0" smtClean="0"/>
              <a:t>Begins </a:t>
            </a:r>
            <a:r>
              <a:rPr lang="en-US" dirty="0"/>
              <a:t>with ‘EXCEPTION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Handles errors so blocks terminate without problems</a:t>
            </a:r>
          </a:p>
          <a:p>
            <a:r>
              <a:rPr lang="en-US" dirty="0" smtClean="0"/>
              <a:t>Useful when updating or deleting information in tables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 Section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43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 in Declaration section</a:t>
            </a:r>
          </a:p>
          <a:p>
            <a:r>
              <a:rPr lang="en-US" dirty="0" smtClean="0"/>
              <a:t>Where SQL statements are written</a:t>
            </a:r>
          </a:p>
          <a:p>
            <a:r>
              <a:rPr lang="en-US" dirty="0" smtClean="0"/>
              <a:t>Variables can be passed to cursors for dynamic queries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Cursors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3352800"/>
            <a:ext cx="2952750" cy="3124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297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OPEN, FETCH, CLOSE</a:t>
            </a:r>
          </a:p>
          <a:p>
            <a:pPr lvl="1"/>
            <a:r>
              <a:rPr lang="en-US" dirty="0"/>
              <a:t>Pass variables in OPEN</a:t>
            </a:r>
          </a:p>
          <a:p>
            <a:pPr lvl="1"/>
            <a:r>
              <a:rPr lang="en-US" dirty="0"/>
              <a:t>FETCH into variable names</a:t>
            </a:r>
          </a:p>
          <a:p>
            <a:pPr lvl="1"/>
            <a:r>
              <a:rPr lang="en-US" dirty="0"/>
              <a:t>CLOSE when </a:t>
            </a:r>
            <a:r>
              <a:rPr lang="en-US" dirty="0" smtClean="0"/>
              <a:t>finished</a:t>
            </a:r>
          </a:p>
          <a:p>
            <a:r>
              <a:rPr lang="en-US" dirty="0" smtClean="0"/>
              <a:t>Loops</a:t>
            </a:r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Cursors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4114800"/>
            <a:ext cx="4333875" cy="6477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22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Spool on/off can be written into PL/SQL file</a:t>
            </a:r>
          </a:p>
          <a:p>
            <a:r>
              <a:rPr lang="en-US" dirty="0" smtClean="0"/>
              <a:t>Dbms_output.put(‘</a:t>
            </a:r>
            <a:r>
              <a:rPr lang="en-US" i="1" dirty="0" smtClean="0"/>
              <a:t>text</a:t>
            </a:r>
            <a:r>
              <a:rPr lang="en-US" dirty="0" smtClean="0"/>
              <a:t>’) – prints lines, appends to line</a:t>
            </a:r>
          </a:p>
          <a:p>
            <a:r>
              <a:rPr lang="en-US" dirty="0" smtClean="0"/>
              <a:t>Dbms_output.put_line(‘</a:t>
            </a:r>
            <a:r>
              <a:rPr lang="en-US" i="1" dirty="0" smtClean="0"/>
              <a:t>text</a:t>
            </a:r>
            <a:r>
              <a:rPr lang="en-US" dirty="0" smtClean="0"/>
              <a:t>’) – prints line and then returns to new line</a:t>
            </a:r>
          </a:p>
          <a:p>
            <a:pPr lvl="1"/>
            <a:endParaRPr lang="en-US" dirty="0"/>
          </a:p>
          <a:p>
            <a:pPr marL="393192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</a:t>
            </a:r>
            <a:r>
              <a:rPr lang="en-US" dirty="0"/>
              <a:t>O</a:t>
            </a:r>
            <a:r>
              <a:rPr lang="en-US" dirty="0" smtClean="0"/>
              <a:t>utput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07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Save both SQL and PL/SQL files with .sql extension</a:t>
            </a:r>
          </a:p>
          <a:p>
            <a:r>
              <a:rPr lang="en-US" dirty="0" smtClean="0"/>
              <a:t>To run: @</a:t>
            </a:r>
            <a:r>
              <a:rPr lang="en-US" i="1" dirty="0" smtClean="0"/>
              <a:t>filename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Saving and Running Files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65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52400"/>
            <a:ext cx="4486060" cy="66294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274638"/>
            <a:ext cx="4495800" cy="1143000"/>
          </a:xfrm>
        </p:spPr>
        <p:txBody>
          <a:bodyPr/>
          <a:lstStyle/>
          <a:p>
            <a:r>
              <a:rPr lang="en-US" dirty="0" smtClean="0"/>
              <a:t>PL/SQL Example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" y="1371600"/>
            <a:ext cx="4514850" cy="15621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" y="3048000"/>
            <a:ext cx="4257675" cy="18573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528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http://www.techonthenet.com/oracle</a:t>
            </a:r>
            <a:r>
              <a:rPr lang="en-US" dirty="0" smtClean="0"/>
              <a:t>/</a:t>
            </a:r>
          </a:p>
          <a:p>
            <a:r>
              <a:rPr lang="en-US" dirty="0"/>
              <a:t>http://www.w3schools.com/sql</a:t>
            </a:r>
            <a:r>
              <a:rPr lang="en-US" dirty="0" smtClean="0"/>
              <a:t>/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Help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67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 to </a:t>
            </a:r>
            <a:r>
              <a:rPr lang="en-US" dirty="0" smtClean="0"/>
              <a:t>SQL</a:t>
            </a:r>
          </a:p>
          <a:p>
            <a:r>
              <a:rPr lang="en-US" dirty="0" smtClean="0"/>
              <a:t>Parts of an SQL statement</a:t>
            </a:r>
            <a:endParaRPr lang="en-US" dirty="0"/>
          </a:p>
          <a:p>
            <a:r>
              <a:rPr lang="en-US" dirty="0"/>
              <a:t>Performing SQL </a:t>
            </a:r>
            <a:r>
              <a:rPr lang="en-US" dirty="0" smtClean="0"/>
              <a:t>queries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Overview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57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 to PL/SQL</a:t>
            </a:r>
          </a:p>
          <a:p>
            <a:r>
              <a:rPr lang="en-US" dirty="0"/>
              <a:t>Parts of PL/SQL file</a:t>
            </a:r>
          </a:p>
          <a:p>
            <a:r>
              <a:rPr lang="en-US" dirty="0"/>
              <a:t>Using SQL in PL/SQL</a:t>
            </a:r>
          </a:p>
          <a:p>
            <a:r>
              <a:rPr lang="en-US" dirty="0"/>
              <a:t>Writing PL/SQL reports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Overview Continued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82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There are 10 types of people in the world: those who understand binary and those who don’t.</a:t>
            </a:r>
            <a:endParaRPr lang="en-US" sz="36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Humor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47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49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S</a:t>
            </a:r>
            <a:r>
              <a:rPr lang="en-US" dirty="0" smtClean="0"/>
              <a:t>tructured </a:t>
            </a:r>
            <a:r>
              <a:rPr lang="en-US" b="1" u="sng" dirty="0" smtClean="0"/>
              <a:t>Q</a:t>
            </a:r>
            <a:r>
              <a:rPr lang="en-US" dirty="0" smtClean="0"/>
              <a:t>uery </a:t>
            </a:r>
            <a:r>
              <a:rPr lang="en-US" b="1" u="sng" dirty="0" smtClean="0"/>
              <a:t>L</a:t>
            </a:r>
            <a:r>
              <a:rPr lang="en-US" dirty="0" smtClean="0"/>
              <a:t>anguage</a:t>
            </a:r>
          </a:p>
          <a:p>
            <a:r>
              <a:rPr lang="en-US" dirty="0" smtClean="0"/>
              <a:t>Used for managing data held in a relational database management system</a:t>
            </a:r>
          </a:p>
          <a:p>
            <a:r>
              <a:rPr lang="en-US" dirty="0" smtClean="0"/>
              <a:t>Initially developed by IBM in the early 1970s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SQL?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87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 – data fields retrieved from tables</a:t>
            </a:r>
          </a:p>
          <a:p>
            <a:r>
              <a:rPr lang="en-US" dirty="0" smtClean="0"/>
              <a:t>FROM – table name(s)</a:t>
            </a:r>
          </a:p>
          <a:p>
            <a:r>
              <a:rPr lang="en-US" dirty="0" smtClean="0"/>
              <a:t>WHERE – conditions using operators to filter what data is retrieved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34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</TotalTime>
  <Words>483</Words>
  <Application>Microsoft Office PowerPoint</Application>
  <PresentationFormat>On-screen Show (4:3)</PresentationFormat>
  <Paragraphs>106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Concourse</vt:lpstr>
      <vt:lpstr>MBUG 2015 </vt:lpstr>
      <vt:lpstr>Session Rules of Etiquette</vt:lpstr>
      <vt:lpstr>PowerPoint Presentation</vt:lpstr>
      <vt:lpstr>Session Overview</vt:lpstr>
      <vt:lpstr>Session Overview Continued</vt:lpstr>
      <vt:lpstr>Computer Humor</vt:lpstr>
      <vt:lpstr>SQL</vt:lpstr>
      <vt:lpstr>What is SQL?</vt:lpstr>
      <vt:lpstr>Queries</vt:lpstr>
      <vt:lpstr>Conditions</vt:lpstr>
      <vt:lpstr>Operators</vt:lpstr>
      <vt:lpstr>Writing to Files</vt:lpstr>
      <vt:lpstr>Describing Tables</vt:lpstr>
      <vt:lpstr>Simple SQL Query</vt:lpstr>
      <vt:lpstr>Getting Address Information</vt:lpstr>
      <vt:lpstr>SQL Questions?</vt:lpstr>
      <vt:lpstr>PL/SQL</vt:lpstr>
      <vt:lpstr>PL/SQL</vt:lpstr>
      <vt:lpstr>Parts of PL/SQL Blocks</vt:lpstr>
      <vt:lpstr>Declaration Section</vt:lpstr>
      <vt:lpstr>Declare Section Continued</vt:lpstr>
      <vt:lpstr>Execution Section</vt:lpstr>
      <vt:lpstr>Exception Section</vt:lpstr>
      <vt:lpstr>Cursors</vt:lpstr>
      <vt:lpstr>Calling Cursors</vt:lpstr>
      <vt:lpstr>Getting Output</vt:lpstr>
      <vt:lpstr>Saving and Running Files</vt:lpstr>
      <vt:lpstr>PL/SQL Example</vt:lpstr>
      <vt:lpstr>Additional Help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Stephen Frederic</cp:lastModifiedBy>
  <cp:revision>10</cp:revision>
  <dcterms:created xsi:type="dcterms:W3CDTF">2013-01-30T03:13:35Z</dcterms:created>
  <dcterms:modified xsi:type="dcterms:W3CDTF">2015-09-11T20:57:22Z</dcterms:modified>
</cp:coreProperties>
</file>