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8"/>
  </p:notesMasterIdLst>
  <p:handoutMasterIdLst>
    <p:handoutMasterId r:id="rId69"/>
  </p:handoutMasterIdLst>
  <p:sldIdLst>
    <p:sldId id="256" r:id="rId2"/>
    <p:sldId id="257" r:id="rId3"/>
    <p:sldId id="258" r:id="rId4"/>
    <p:sldId id="302" r:id="rId5"/>
    <p:sldId id="303" r:id="rId6"/>
    <p:sldId id="297" r:id="rId7"/>
    <p:sldId id="259" r:id="rId8"/>
    <p:sldId id="29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99" r:id="rId22"/>
    <p:sldId id="300" r:id="rId23"/>
    <p:sldId id="301" r:id="rId24"/>
    <p:sldId id="272" r:id="rId25"/>
    <p:sldId id="273" r:id="rId26"/>
    <p:sldId id="304" r:id="rId27"/>
    <p:sldId id="274" r:id="rId28"/>
    <p:sldId id="275" r:id="rId29"/>
    <p:sldId id="276" r:id="rId30"/>
    <p:sldId id="277" r:id="rId31"/>
    <p:sldId id="278" r:id="rId32"/>
    <p:sldId id="279" r:id="rId33"/>
    <p:sldId id="305" r:id="rId34"/>
    <p:sldId id="306" r:id="rId35"/>
    <p:sldId id="307" r:id="rId36"/>
    <p:sldId id="308" r:id="rId37"/>
    <p:sldId id="310" r:id="rId38"/>
    <p:sldId id="311" r:id="rId39"/>
    <p:sldId id="312" r:id="rId40"/>
    <p:sldId id="313" r:id="rId41"/>
    <p:sldId id="314" r:id="rId42"/>
    <p:sldId id="315" r:id="rId43"/>
    <p:sldId id="316" r:id="rId44"/>
    <p:sldId id="280" r:id="rId45"/>
    <p:sldId id="281" r:id="rId46"/>
    <p:sldId id="282" r:id="rId47"/>
    <p:sldId id="283" r:id="rId48"/>
    <p:sldId id="284" r:id="rId49"/>
    <p:sldId id="285" r:id="rId50"/>
    <p:sldId id="286" r:id="rId51"/>
    <p:sldId id="287" r:id="rId52"/>
    <p:sldId id="317" r:id="rId53"/>
    <p:sldId id="288" r:id="rId54"/>
    <p:sldId id="289" r:id="rId55"/>
    <p:sldId id="290" r:id="rId56"/>
    <p:sldId id="318" r:id="rId57"/>
    <p:sldId id="319" r:id="rId58"/>
    <p:sldId id="320" r:id="rId59"/>
    <p:sldId id="291" r:id="rId60"/>
    <p:sldId id="292" r:id="rId61"/>
    <p:sldId id="293" r:id="rId62"/>
    <p:sldId id="294" r:id="rId63"/>
    <p:sldId id="321" r:id="rId64"/>
    <p:sldId id="295" r:id="rId65"/>
    <p:sldId id="296" r:id="rId66"/>
    <p:sldId id="322" r:id="rId6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3913" autoAdjust="0"/>
  </p:normalViewPr>
  <p:slideViewPr>
    <p:cSldViewPr>
      <p:cViewPr>
        <p:scale>
          <a:sx n="82" d="100"/>
          <a:sy n="82" d="100"/>
        </p:scale>
        <p:origin x="-168" y="-72"/>
      </p:cViewPr>
      <p:guideLst>
        <p:guide orient="horz" pos="2160"/>
        <p:guide pos="2880"/>
      </p:guideLst>
    </p:cSldViewPr>
  </p:slideViewPr>
  <p:outlineViewPr>
    <p:cViewPr>
      <p:scale>
        <a:sx n="33" d="100"/>
        <a:sy n="33" d="100"/>
      </p:scale>
      <p:origin x="0" y="6222"/>
    </p:cViewPr>
  </p:outlineViewPr>
  <p:notesTextViewPr>
    <p:cViewPr>
      <p:scale>
        <a:sx n="1" d="1"/>
        <a:sy n="1" d="1"/>
      </p:scale>
      <p:origin x="0" y="0"/>
    </p:cViewPr>
  </p:notesTextViewPr>
  <p:sorterViewPr>
    <p:cViewPr>
      <p:scale>
        <a:sx n="100" d="100"/>
        <a:sy n="100" d="100"/>
      </p:scale>
      <p:origin x="0" y="1152"/>
    </p:cViewPr>
  </p:sorterViewPr>
  <p:notesViewPr>
    <p:cSldViewPr>
      <p:cViewPr varScale="1">
        <p:scale>
          <a:sx n="46" d="100"/>
          <a:sy n="46" d="100"/>
        </p:scale>
        <p:origin x="-2058"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B84BD950-3D15-4A74-B3BC-8F64D477B3E0}" type="datetimeFigureOut">
              <a:rPr lang="en-US" smtClean="0"/>
              <a:t>9/9/2015</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B38094FE-FCA4-4E68-8D00-4423EE2ECAA4}" type="slidenum">
              <a:rPr lang="en-US" smtClean="0"/>
              <a:t>‹#›</a:t>
            </a:fld>
            <a:endParaRPr lang="en-US" dirty="0"/>
          </a:p>
        </p:txBody>
      </p:sp>
    </p:spTree>
    <p:extLst>
      <p:ext uri="{BB962C8B-B14F-4D97-AF65-F5344CB8AC3E}">
        <p14:creationId xmlns:p14="http://schemas.microsoft.com/office/powerpoint/2010/main" val="234417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0B7FF1BB-7C5B-49B1-B9FD-CA023B22340A}" type="datetimeFigureOut">
              <a:rPr lang="en-US" smtClean="0"/>
              <a:t>9/9/2015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BD66AE8C-5547-460D-95EA-37C5CE17C1D7}" type="slidenum">
              <a:rPr lang="en-US" smtClean="0"/>
              <a:t>‹#›</a:t>
            </a:fld>
            <a:endParaRPr lang="en-US" dirty="0"/>
          </a:p>
        </p:txBody>
      </p:sp>
    </p:spTree>
    <p:extLst>
      <p:ext uri="{BB962C8B-B14F-4D97-AF65-F5344CB8AC3E}">
        <p14:creationId xmlns:p14="http://schemas.microsoft.com/office/powerpoint/2010/main" val="179246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a:t>
            </a:fld>
            <a:endParaRPr lang="en-US" dirty="0"/>
          </a:p>
        </p:txBody>
      </p:sp>
    </p:spTree>
    <p:extLst>
      <p:ext uri="{BB962C8B-B14F-4D97-AF65-F5344CB8AC3E}">
        <p14:creationId xmlns:p14="http://schemas.microsoft.com/office/powerpoint/2010/main" val="1941958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12</a:t>
            </a:fld>
            <a:endParaRPr lang="en-US" dirty="0"/>
          </a:p>
        </p:txBody>
      </p:sp>
    </p:spTree>
    <p:extLst>
      <p:ext uri="{BB962C8B-B14F-4D97-AF65-F5344CB8AC3E}">
        <p14:creationId xmlns:p14="http://schemas.microsoft.com/office/powerpoint/2010/main" val="1489548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see this page. You would control page down.  On the ID: delete SS# and type “GENERATED”, Save, (F10)</a:t>
            </a:r>
          </a:p>
          <a:p>
            <a:r>
              <a:rPr lang="en-US" baseline="0" dirty="0" smtClean="0"/>
              <a:t>900# will appear.</a:t>
            </a:r>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13</a:t>
            </a:fld>
            <a:endParaRPr lang="en-US" dirty="0"/>
          </a:p>
        </p:txBody>
      </p:sp>
    </p:spTree>
    <p:extLst>
      <p:ext uri="{BB962C8B-B14F-4D97-AF65-F5344CB8AC3E}">
        <p14:creationId xmlns:p14="http://schemas.microsoft.com/office/powerpoint/2010/main" val="227535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14</a:t>
            </a:fld>
            <a:endParaRPr lang="en-US" dirty="0"/>
          </a:p>
        </p:txBody>
      </p:sp>
    </p:spTree>
    <p:extLst>
      <p:ext uri="{BB962C8B-B14F-4D97-AF65-F5344CB8AC3E}">
        <p14:creationId xmlns:p14="http://schemas.microsoft.com/office/powerpoint/2010/main" val="266195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a:t>
            </a:r>
            <a:r>
              <a:rPr lang="en-US" baseline="0" dirty="0" smtClean="0"/>
              <a:t> in the ID space, 900 is generated.</a:t>
            </a:r>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15</a:t>
            </a:fld>
            <a:endParaRPr lang="en-US" dirty="0"/>
          </a:p>
        </p:txBody>
      </p:sp>
    </p:spTree>
    <p:extLst>
      <p:ext uri="{BB962C8B-B14F-4D97-AF65-F5344CB8AC3E}">
        <p14:creationId xmlns:p14="http://schemas.microsoft.com/office/powerpoint/2010/main" val="357122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16</a:t>
            </a:fld>
            <a:endParaRPr lang="en-US" dirty="0"/>
          </a:p>
        </p:txBody>
      </p:sp>
    </p:spTree>
    <p:extLst>
      <p:ext uri="{BB962C8B-B14F-4D97-AF65-F5344CB8AC3E}">
        <p14:creationId xmlns:p14="http://schemas.microsoft.com/office/powerpoint/2010/main" val="266669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17</a:t>
            </a:fld>
            <a:endParaRPr lang="en-US" dirty="0"/>
          </a:p>
        </p:txBody>
      </p:sp>
    </p:spTree>
    <p:extLst>
      <p:ext uri="{BB962C8B-B14F-4D97-AF65-F5344CB8AC3E}">
        <p14:creationId xmlns:p14="http://schemas.microsoft.com/office/powerpoint/2010/main" val="107993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18</a:t>
            </a:fld>
            <a:endParaRPr lang="en-US" dirty="0"/>
          </a:p>
        </p:txBody>
      </p:sp>
    </p:spTree>
    <p:extLst>
      <p:ext uri="{BB962C8B-B14F-4D97-AF65-F5344CB8AC3E}">
        <p14:creationId xmlns:p14="http://schemas.microsoft.com/office/powerpoint/2010/main" val="3406370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19</a:t>
            </a:fld>
            <a:endParaRPr lang="en-US" dirty="0"/>
          </a:p>
        </p:txBody>
      </p:sp>
    </p:spTree>
    <p:extLst>
      <p:ext uri="{BB962C8B-B14F-4D97-AF65-F5344CB8AC3E}">
        <p14:creationId xmlns:p14="http://schemas.microsoft.com/office/powerpoint/2010/main" val="2878027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20</a:t>
            </a:fld>
            <a:endParaRPr lang="en-US" dirty="0"/>
          </a:p>
        </p:txBody>
      </p:sp>
    </p:spTree>
    <p:extLst>
      <p:ext uri="{BB962C8B-B14F-4D97-AF65-F5344CB8AC3E}">
        <p14:creationId xmlns:p14="http://schemas.microsoft.com/office/powerpoint/2010/main" val="2068326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24</a:t>
            </a:fld>
            <a:endParaRPr lang="en-US" dirty="0"/>
          </a:p>
        </p:txBody>
      </p:sp>
    </p:spTree>
    <p:extLst>
      <p:ext uri="{BB962C8B-B14F-4D97-AF65-F5344CB8AC3E}">
        <p14:creationId xmlns:p14="http://schemas.microsoft.com/office/powerpoint/2010/main" val="292547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2</a:t>
            </a:fld>
            <a:endParaRPr lang="en-US" dirty="0"/>
          </a:p>
        </p:txBody>
      </p:sp>
    </p:spTree>
    <p:extLst>
      <p:ext uri="{BB962C8B-B14F-4D97-AF65-F5344CB8AC3E}">
        <p14:creationId xmlns:p14="http://schemas.microsoft.com/office/powerpoint/2010/main" val="715334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25</a:t>
            </a:fld>
            <a:endParaRPr lang="en-US" dirty="0"/>
          </a:p>
        </p:txBody>
      </p:sp>
    </p:spTree>
    <p:extLst>
      <p:ext uri="{BB962C8B-B14F-4D97-AF65-F5344CB8AC3E}">
        <p14:creationId xmlns:p14="http://schemas.microsoft.com/office/powerpoint/2010/main" val="1369250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27</a:t>
            </a:fld>
            <a:endParaRPr lang="en-US" dirty="0"/>
          </a:p>
        </p:txBody>
      </p:sp>
    </p:spTree>
    <p:extLst>
      <p:ext uri="{BB962C8B-B14F-4D97-AF65-F5344CB8AC3E}">
        <p14:creationId xmlns:p14="http://schemas.microsoft.com/office/powerpoint/2010/main" val="413158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28</a:t>
            </a:fld>
            <a:endParaRPr lang="en-US" dirty="0"/>
          </a:p>
        </p:txBody>
      </p:sp>
    </p:spTree>
    <p:extLst>
      <p:ext uri="{BB962C8B-B14F-4D97-AF65-F5344CB8AC3E}">
        <p14:creationId xmlns:p14="http://schemas.microsoft.com/office/powerpoint/2010/main" val="1729247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29</a:t>
            </a:fld>
            <a:endParaRPr lang="en-US" dirty="0"/>
          </a:p>
        </p:txBody>
      </p:sp>
    </p:spTree>
    <p:extLst>
      <p:ext uri="{BB962C8B-B14F-4D97-AF65-F5344CB8AC3E}">
        <p14:creationId xmlns:p14="http://schemas.microsoft.com/office/powerpoint/2010/main" val="397616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30</a:t>
            </a:fld>
            <a:endParaRPr lang="en-US" dirty="0"/>
          </a:p>
        </p:txBody>
      </p:sp>
    </p:spTree>
    <p:extLst>
      <p:ext uri="{BB962C8B-B14F-4D97-AF65-F5344CB8AC3E}">
        <p14:creationId xmlns:p14="http://schemas.microsoft.com/office/powerpoint/2010/main" val="3715721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31</a:t>
            </a:fld>
            <a:endParaRPr lang="en-US" dirty="0"/>
          </a:p>
        </p:txBody>
      </p:sp>
    </p:spTree>
    <p:extLst>
      <p:ext uri="{BB962C8B-B14F-4D97-AF65-F5344CB8AC3E}">
        <p14:creationId xmlns:p14="http://schemas.microsoft.com/office/powerpoint/2010/main" val="1859503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32</a:t>
            </a:fld>
            <a:endParaRPr lang="en-US" dirty="0"/>
          </a:p>
        </p:txBody>
      </p:sp>
    </p:spTree>
    <p:extLst>
      <p:ext uri="{BB962C8B-B14F-4D97-AF65-F5344CB8AC3E}">
        <p14:creationId xmlns:p14="http://schemas.microsoft.com/office/powerpoint/2010/main" val="641723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34</a:t>
            </a:fld>
            <a:endParaRPr lang="en-US" dirty="0"/>
          </a:p>
        </p:txBody>
      </p:sp>
    </p:spTree>
    <p:extLst>
      <p:ext uri="{BB962C8B-B14F-4D97-AF65-F5344CB8AC3E}">
        <p14:creationId xmlns:p14="http://schemas.microsoft.com/office/powerpoint/2010/main" val="25176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44</a:t>
            </a:fld>
            <a:endParaRPr lang="en-US" dirty="0"/>
          </a:p>
        </p:txBody>
      </p:sp>
    </p:spTree>
    <p:extLst>
      <p:ext uri="{BB962C8B-B14F-4D97-AF65-F5344CB8AC3E}">
        <p14:creationId xmlns:p14="http://schemas.microsoft.com/office/powerpoint/2010/main" val="3696509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45</a:t>
            </a:fld>
            <a:endParaRPr lang="en-US" dirty="0"/>
          </a:p>
        </p:txBody>
      </p:sp>
    </p:spTree>
    <p:extLst>
      <p:ext uri="{BB962C8B-B14F-4D97-AF65-F5344CB8AC3E}">
        <p14:creationId xmlns:p14="http://schemas.microsoft.com/office/powerpoint/2010/main" val="135531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3</a:t>
            </a:fld>
            <a:endParaRPr lang="en-US" dirty="0"/>
          </a:p>
        </p:txBody>
      </p:sp>
    </p:spTree>
    <p:extLst>
      <p:ext uri="{BB962C8B-B14F-4D97-AF65-F5344CB8AC3E}">
        <p14:creationId xmlns:p14="http://schemas.microsoft.com/office/powerpoint/2010/main" val="2040353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46</a:t>
            </a:fld>
            <a:endParaRPr lang="en-US" dirty="0"/>
          </a:p>
        </p:txBody>
      </p:sp>
    </p:spTree>
    <p:extLst>
      <p:ext uri="{BB962C8B-B14F-4D97-AF65-F5344CB8AC3E}">
        <p14:creationId xmlns:p14="http://schemas.microsoft.com/office/powerpoint/2010/main" val="485695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47</a:t>
            </a:fld>
            <a:endParaRPr lang="en-US" dirty="0"/>
          </a:p>
        </p:txBody>
      </p:sp>
    </p:spTree>
    <p:extLst>
      <p:ext uri="{BB962C8B-B14F-4D97-AF65-F5344CB8AC3E}">
        <p14:creationId xmlns:p14="http://schemas.microsoft.com/office/powerpoint/2010/main" val="1743701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48</a:t>
            </a:fld>
            <a:endParaRPr lang="en-US" dirty="0"/>
          </a:p>
        </p:txBody>
      </p:sp>
    </p:spTree>
    <p:extLst>
      <p:ext uri="{BB962C8B-B14F-4D97-AF65-F5344CB8AC3E}">
        <p14:creationId xmlns:p14="http://schemas.microsoft.com/office/powerpoint/2010/main" val="898614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49</a:t>
            </a:fld>
            <a:endParaRPr lang="en-US" dirty="0"/>
          </a:p>
        </p:txBody>
      </p:sp>
    </p:spTree>
    <p:extLst>
      <p:ext uri="{BB962C8B-B14F-4D97-AF65-F5344CB8AC3E}">
        <p14:creationId xmlns:p14="http://schemas.microsoft.com/office/powerpoint/2010/main" val="2689765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50</a:t>
            </a:fld>
            <a:endParaRPr lang="en-US" dirty="0"/>
          </a:p>
        </p:txBody>
      </p:sp>
    </p:spTree>
    <p:extLst>
      <p:ext uri="{BB962C8B-B14F-4D97-AF65-F5344CB8AC3E}">
        <p14:creationId xmlns:p14="http://schemas.microsoft.com/office/powerpoint/2010/main" val="2797342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51</a:t>
            </a:fld>
            <a:endParaRPr lang="en-US" dirty="0"/>
          </a:p>
        </p:txBody>
      </p:sp>
    </p:spTree>
    <p:extLst>
      <p:ext uri="{BB962C8B-B14F-4D97-AF65-F5344CB8AC3E}">
        <p14:creationId xmlns:p14="http://schemas.microsoft.com/office/powerpoint/2010/main" val="860188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53</a:t>
            </a:fld>
            <a:endParaRPr lang="en-US" dirty="0"/>
          </a:p>
        </p:txBody>
      </p:sp>
    </p:spTree>
    <p:extLst>
      <p:ext uri="{BB962C8B-B14F-4D97-AF65-F5344CB8AC3E}">
        <p14:creationId xmlns:p14="http://schemas.microsoft.com/office/powerpoint/2010/main" val="704889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54</a:t>
            </a:fld>
            <a:endParaRPr lang="en-US" dirty="0"/>
          </a:p>
        </p:txBody>
      </p:sp>
    </p:spTree>
    <p:extLst>
      <p:ext uri="{BB962C8B-B14F-4D97-AF65-F5344CB8AC3E}">
        <p14:creationId xmlns:p14="http://schemas.microsoft.com/office/powerpoint/2010/main" val="4277540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55</a:t>
            </a:fld>
            <a:endParaRPr lang="en-US" dirty="0"/>
          </a:p>
        </p:txBody>
      </p:sp>
    </p:spTree>
    <p:extLst>
      <p:ext uri="{BB962C8B-B14F-4D97-AF65-F5344CB8AC3E}">
        <p14:creationId xmlns:p14="http://schemas.microsoft.com/office/powerpoint/2010/main" val="3472060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59</a:t>
            </a:fld>
            <a:endParaRPr lang="en-US" dirty="0"/>
          </a:p>
        </p:txBody>
      </p:sp>
    </p:spTree>
    <p:extLst>
      <p:ext uri="{BB962C8B-B14F-4D97-AF65-F5344CB8AC3E}">
        <p14:creationId xmlns:p14="http://schemas.microsoft.com/office/powerpoint/2010/main" val="64845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6</a:t>
            </a:fld>
            <a:endParaRPr lang="en-US" dirty="0"/>
          </a:p>
        </p:txBody>
      </p:sp>
    </p:spTree>
    <p:extLst>
      <p:ext uri="{BB962C8B-B14F-4D97-AF65-F5344CB8AC3E}">
        <p14:creationId xmlns:p14="http://schemas.microsoft.com/office/powerpoint/2010/main" val="3691853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60</a:t>
            </a:fld>
            <a:endParaRPr lang="en-US" dirty="0"/>
          </a:p>
        </p:txBody>
      </p:sp>
    </p:spTree>
    <p:extLst>
      <p:ext uri="{BB962C8B-B14F-4D97-AF65-F5344CB8AC3E}">
        <p14:creationId xmlns:p14="http://schemas.microsoft.com/office/powerpoint/2010/main" val="2914239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61</a:t>
            </a:fld>
            <a:endParaRPr lang="en-US" dirty="0"/>
          </a:p>
        </p:txBody>
      </p:sp>
    </p:spTree>
    <p:extLst>
      <p:ext uri="{BB962C8B-B14F-4D97-AF65-F5344CB8AC3E}">
        <p14:creationId xmlns:p14="http://schemas.microsoft.com/office/powerpoint/2010/main" val="2915788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62</a:t>
            </a:fld>
            <a:endParaRPr lang="en-US" dirty="0"/>
          </a:p>
        </p:txBody>
      </p:sp>
    </p:spTree>
    <p:extLst>
      <p:ext uri="{BB962C8B-B14F-4D97-AF65-F5344CB8AC3E}">
        <p14:creationId xmlns:p14="http://schemas.microsoft.com/office/powerpoint/2010/main" val="2694087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64</a:t>
            </a:fld>
            <a:endParaRPr lang="en-US" dirty="0"/>
          </a:p>
        </p:txBody>
      </p:sp>
    </p:spTree>
    <p:extLst>
      <p:ext uri="{BB962C8B-B14F-4D97-AF65-F5344CB8AC3E}">
        <p14:creationId xmlns:p14="http://schemas.microsoft.com/office/powerpoint/2010/main" val="1727674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65</a:t>
            </a:fld>
            <a:endParaRPr lang="en-US" dirty="0"/>
          </a:p>
        </p:txBody>
      </p:sp>
    </p:spTree>
    <p:extLst>
      <p:ext uri="{BB962C8B-B14F-4D97-AF65-F5344CB8AC3E}">
        <p14:creationId xmlns:p14="http://schemas.microsoft.com/office/powerpoint/2010/main" val="99337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7</a:t>
            </a:fld>
            <a:endParaRPr lang="en-US" dirty="0"/>
          </a:p>
        </p:txBody>
      </p:sp>
    </p:spTree>
    <p:extLst>
      <p:ext uri="{BB962C8B-B14F-4D97-AF65-F5344CB8AC3E}">
        <p14:creationId xmlns:p14="http://schemas.microsoft.com/office/powerpoint/2010/main" val="23089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8</a:t>
            </a:fld>
            <a:endParaRPr lang="en-US" dirty="0"/>
          </a:p>
        </p:txBody>
      </p:sp>
    </p:spTree>
    <p:extLst>
      <p:ext uri="{BB962C8B-B14F-4D97-AF65-F5344CB8AC3E}">
        <p14:creationId xmlns:p14="http://schemas.microsoft.com/office/powerpoint/2010/main" val="392212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9</a:t>
            </a:fld>
            <a:endParaRPr lang="en-US" dirty="0"/>
          </a:p>
        </p:txBody>
      </p:sp>
    </p:spTree>
    <p:extLst>
      <p:ext uri="{BB962C8B-B14F-4D97-AF65-F5344CB8AC3E}">
        <p14:creationId xmlns:p14="http://schemas.microsoft.com/office/powerpoint/2010/main" val="146675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10</a:t>
            </a:fld>
            <a:endParaRPr lang="en-US" dirty="0"/>
          </a:p>
        </p:txBody>
      </p:sp>
    </p:spTree>
    <p:extLst>
      <p:ext uri="{BB962C8B-B14F-4D97-AF65-F5344CB8AC3E}">
        <p14:creationId xmlns:p14="http://schemas.microsoft.com/office/powerpoint/2010/main" val="263720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66AE8C-5547-460D-95EA-37C5CE17C1D7}" type="slidenum">
              <a:rPr lang="en-US" smtClean="0"/>
              <a:t>11</a:t>
            </a:fld>
            <a:endParaRPr lang="en-US" dirty="0"/>
          </a:p>
        </p:txBody>
      </p:sp>
    </p:spTree>
    <p:extLst>
      <p:ext uri="{BB962C8B-B14F-4D97-AF65-F5344CB8AC3E}">
        <p14:creationId xmlns:p14="http://schemas.microsoft.com/office/powerpoint/2010/main" val="723315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A2A4143-1CEE-4AE4-AD9B-5AADEAE137B7}" type="datetimeFigureOut">
              <a:rPr lang="en-US" smtClean="0"/>
              <a:t>9/9/2015</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5D0F0F3-6D14-4A29-A603-CBE4880F153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A4143-1CEE-4AE4-AD9B-5AADEAE137B7}"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A4143-1CEE-4AE4-AD9B-5AADEAE137B7}"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A4143-1CEE-4AE4-AD9B-5AADEAE137B7}"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2A4143-1CEE-4AE4-AD9B-5AADEAE137B7}" type="datetimeFigureOut">
              <a:rPr lang="en-US" smtClean="0"/>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A2A4143-1CEE-4AE4-AD9B-5AADEAE137B7}" type="datetimeFigureOut">
              <a:rPr lang="en-US" smtClean="0"/>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A2A4143-1CEE-4AE4-AD9B-5AADEAE137B7}" type="datetimeFigureOut">
              <a:rPr lang="en-US" smtClean="0"/>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D0F0F3-6D14-4A29-A603-CBE4880F153C}"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2A4143-1CEE-4AE4-AD9B-5AADEAE137B7}" type="datetimeFigureOut">
              <a:rPr lang="en-US" smtClean="0"/>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A4143-1CEE-4AE4-AD9B-5AADEAE137B7}" type="datetimeFigureOut">
              <a:rPr lang="en-US" smtClean="0"/>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A2A4143-1CEE-4AE4-AD9B-5AADEAE137B7}" type="datetimeFigureOut">
              <a:rPr lang="en-US" smtClean="0"/>
              <a:t>9/9/2015</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55D0F0F3-6D14-4A29-A603-CBE4880F153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A2A4143-1CEE-4AE4-AD9B-5AADEAE137B7}" type="datetimeFigureOut">
              <a:rPr lang="en-US" smtClean="0"/>
              <a:t>9/9/2015</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55D0F0F3-6D14-4A29-A603-CBE4880F153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A2A4143-1CEE-4AE4-AD9B-5AADEAE137B7}" type="datetimeFigureOut">
              <a:rPr lang="en-US" smtClean="0"/>
              <a:t>9/9/2015</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5D0F0F3-6D14-4A29-A603-CBE4880F15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838200"/>
            <a:ext cx="7772400" cy="1851025"/>
          </a:xfrm>
        </p:spPr>
        <p:txBody>
          <a:bodyPr>
            <a:normAutofit/>
          </a:bodyPr>
          <a:lstStyle/>
          <a:p>
            <a:pPr algn="ctr"/>
            <a:r>
              <a:rPr lang="en-US" sz="6000" dirty="0" smtClean="0"/>
              <a:t>MBUG 2015</a:t>
            </a:r>
            <a:r>
              <a:rPr lang="en-US" dirty="0" smtClean="0"/>
              <a:t/>
            </a:r>
            <a:br>
              <a:rPr lang="en-US" dirty="0" smtClean="0"/>
            </a:br>
            <a:endParaRPr lang="en-US" dirty="0"/>
          </a:p>
        </p:txBody>
      </p:sp>
      <p:sp>
        <p:nvSpPr>
          <p:cNvPr id="5" name="Subtitle 4"/>
          <p:cNvSpPr>
            <a:spLocks noGrp="1"/>
          </p:cNvSpPr>
          <p:nvPr>
            <p:ph type="subTitle" idx="1"/>
          </p:nvPr>
        </p:nvSpPr>
        <p:spPr>
          <a:xfrm>
            <a:off x="685800" y="1905000"/>
            <a:ext cx="7772400" cy="1600200"/>
          </a:xfrm>
        </p:spPr>
        <p:txBody>
          <a:bodyPr>
            <a:noAutofit/>
          </a:bodyPr>
          <a:lstStyle/>
          <a:p>
            <a:pPr algn="l"/>
            <a:r>
              <a:rPr lang="en-US" sz="3200" dirty="0" smtClean="0">
                <a:solidFill>
                  <a:srgbClr val="325A42"/>
                </a:solidFill>
                <a:latin typeface="Bell MT" panose="02020503060305020303" pitchFamily="18" charset="0"/>
              </a:rPr>
              <a:t>	Session Title: Back to the Basics –</a:t>
            </a:r>
          </a:p>
          <a:p>
            <a:pPr algn="l"/>
            <a:r>
              <a:rPr lang="en-US" sz="3200" dirty="0">
                <a:solidFill>
                  <a:srgbClr val="325A42"/>
                </a:solidFill>
                <a:latin typeface="Bell MT" panose="02020503060305020303" pitchFamily="18" charset="0"/>
              </a:rPr>
              <a:t>	</a:t>
            </a:r>
            <a:r>
              <a:rPr lang="en-US" sz="3200" dirty="0" smtClean="0">
                <a:solidFill>
                  <a:srgbClr val="325A42"/>
                </a:solidFill>
                <a:latin typeface="Bell MT" panose="02020503060305020303" pitchFamily="18" charset="0"/>
              </a:rPr>
              <a:t>		 Human Resources	</a:t>
            </a:r>
          </a:p>
          <a:p>
            <a:pPr algn="l"/>
            <a:r>
              <a:rPr lang="en-US" sz="3200" dirty="0" smtClean="0">
                <a:solidFill>
                  <a:srgbClr val="325A42"/>
                </a:solidFill>
                <a:latin typeface="Bell MT" panose="02020503060305020303" pitchFamily="18" charset="0"/>
              </a:rPr>
              <a:t>	Presented By: Teresa B. Yarbrough	</a:t>
            </a:r>
          </a:p>
          <a:p>
            <a:pPr algn="l"/>
            <a:r>
              <a:rPr lang="en-US" sz="3200" dirty="0" smtClean="0">
                <a:solidFill>
                  <a:srgbClr val="325A42"/>
                </a:solidFill>
                <a:latin typeface="Bell MT" panose="02020503060305020303" pitchFamily="18" charset="0"/>
              </a:rPr>
              <a:t>	Institution: Delta State University</a:t>
            </a:r>
          </a:p>
          <a:p>
            <a:pPr algn="l"/>
            <a:r>
              <a:rPr lang="en-US" sz="3200" dirty="0" smtClean="0">
                <a:solidFill>
                  <a:srgbClr val="325A42"/>
                </a:solidFill>
                <a:latin typeface="Bell MT" panose="02020503060305020303" pitchFamily="18" charset="0"/>
              </a:rPr>
              <a:t>	September 14 &amp; 15, 2015</a:t>
            </a:r>
            <a:endParaRPr lang="en-US" sz="3200" dirty="0">
              <a:solidFill>
                <a:srgbClr val="325A42"/>
              </a:solidFill>
              <a:latin typeface="Bell MT" panose="02020503060305020303" pitchFamily="18" charset="0"/>
            </a:endParaRPr>
          </a:p>
        </p:txBody>
      </p:sp>
    </p:spTree>
    <p:extLst>
      <p:ext uri="{BB962C8B-B14F-4D97-AF65-F5344CB8AC3E}">
        <p14:creationId xmlns:p14="http://schemas.microsoft.com/office/powerpoint/2010/main" val="42165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62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711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971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708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663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592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090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682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2400" y="228600"/>
            <a:ext cx="97536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471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352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228600"/>
            <a:ext cx="94361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927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914400"/>
            <a:ext cx="6965245" cy="1105667"/>
          </a:xfrm>
        </p:spPr>
        <p:txBody>
          <a:bodyPr>
            <a:normAutofit fontScale="90000"/>
          </a:bodyPr>
          <a:lstStyle/>
          <a:p>
            <a:r>
              <a:rPr lang="en-US" b="1" dirty="0" smtClean="0">
                <a:latin typeface="Calibri" panose="020F0502020204030204" pitchFamily="34" charset="0"/>
                <a:cs typeface="Calibri" panose="020F0502020204030204" pitchFamily="34" charset="0"/>
              </a:rPr>
              <a:t>Session Rules of Etiquette</a:t>
            </a:r>
            <a:r>
              <a:rPr lang="en-US" dirty="0" smtClean="0"/>
              <a:t/>
            </a:r>
            <a:br>
              <a:rPr lang="en-US" dirty="0" smtClean="0"/>
            </a:br>
            <a:endParaRPr lang="en-US" dirty="0"/>
          </a:p>
        </p:txBody>
      </p:sp>
      <p:sp>
        <p:nvSpPr>
          <p:cNvPr id="2" name="Content Placeholder 1"/>
          <p:cNvSpPr>
            <a:spLocks noGrp="1"/>
          </p:cNvSpPr>
          <p:nvPr>
            <p:ph idx="1"/>
          </p:nvPr>
        </p:nvSpPr>
        <p:spPr>
          <a:xfrm>
            <a:off x="762000" y="1905000"/>
            <a:ext cx="7543800" cy="3852672"/>
          </a:xfrm>
        </p:spPr>
        <p:txBody>
          <a:bodyPr>
            <a:normAutofit fontScale="92500" lnSpcReduction="20000"/>
          </a:bodyPr>
          <a:lstStyle/>
          <a:p>
            <a:pPr lvl="1">
              <a:buFont typeface="Wingdings" pitchFamily="2" charset="2"/>
              <a:buChar char="§"/>
            </a:pPr>
            <a:r>
              <a:rPr lang="en-US" sz="4000" dirty="0" smtClean="0">
                <a:latin typeface="Calibri" panose="020F0502020204030204" pitchFamily="34" charset="0"/>
                <a:cs typeface="Calibri" panose="020F0502020204030204" pitchFamily="34" charset="0"/>
              </a:rPr>
              <a:t>Please turn off your cell phone</a:t>
            </a:r>
          </a:p>
          <a:p>
            <a:pPr marL="365760" lvl="1" indent="0">
              <a:buNone/>
            </a:pPr>
            <a:endParaRPr lang="en-US" sz="4000" dirty="0" smtClean="0">
              <a:latin typeface="Calibri" panose="020F0502020204030204" pitchFamily="34" charset="0"/>
              <a:cs typeface="Calibri" panose="020F0502020204030204" pitchFamily="34" charset="0"/>
            </a:endParaRPr>
          </a:p>
          <a:p>
            <a:pPr lvl="1">
              <a:buFont typeface="Wingdings" pitchFamily="2" charset="2"/>
              <a:buChar char="§"/>
            </a:pPr>
            <a:r>
              <a:rPr lang="en-US" sz="4000" dirty="0" smtClean="0">
                <a:latin typeface="Calibri" panose="020F0502020204030204" pitchFamily="34" charset="0"/>
                <a:cs typeface="Calibri" panose="020F0502020204030204" pitchFamily="34" charset="0"/>
              </a:rPr>
              <a:t>If you must leave the session early, please do so discreetly</a:t>
            </a:r>
          </a:p>
          <a:p>
            <a:pPr marL="365760" lvl="1" indent="0">
              <a:buNone/>
            </a:pPr>
            <a:endParaRPr lang="en-US" sz="4000" dirty="0" smtClean="0">
              <a:latin typeface="Calibri" panose="020F0502020204030204" pitchFamily="34" charset="0"/>
              <a:cs typeface="Calibri" panose="020F0502020204030204" pitchFamily="34" charset="0"/>
            </a:endParaRPr>
          </a:p>
          <a:p>
            <a:pPr lvl="1">
              <a:buFont typeface="Wingdings" pitchFamily="2" charset="2"/>
              <a:buChar char="§"/>
            </a:pPr>
            <a:r>
              <a:rPr lang="en-US" sz="4000" dirty="0" smtClean="0">
                <a:latin typeface="Calibri" panose="020F0502020204030204" pitchFamily="34" charset="0"/>
                <a:cs typeface="Calibri" panose="020F0502020204030204" pitchFamily="34" charset="0"/>
              </a:rPr>
              <a:t>Please avoid side conversation during the session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63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778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52563"/>
            <a:ext cx="3733800"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PEAEMPL</a:t>
            </a:r>
            <a:endParaRPr lang="en-US" sz="5400" dirty="0">
              <a:latin typeface="Calibri" panose="020F0502020204030204" pitchFamily="34" charset="0"/>
              <a:cs typeface="Calibri" panose="020F0502020204030204" pitchFamily="34" charset="0"/>
            </a:endParaRPr>
          </a:p>
        </p:txBody>
      </p:sp>
      <p:sp>
        <p:nvSpPr>
          <p:cNvPr id="3" name="TextBox 2"/>
          <p:cNvSpPr txBox="1"/>
          <p:nvPr/>
        </p:nvSpPr>
        <p:spPr>
          <a:xfrm>
            <a:off x="838200" y="1752600"/>
            <a:ext cx="4724400" cy="2308324"/>
          </a:xfrm>
          <a:prstGeom prst="rect">
            <a:avLst/>
          </a:prstGeom>
          <a:noFill/>
        </p:spPr>
        <p:txBody>
          <a:bodyPr wrap="square" rtlCol="0">
            <a:spAutoFit/>
          </a:bodyPr>
          <a:lstStyle/>
          <a:p>
            <a:r>
              <a:rPr lang="en-US" b="1" dirty="0">
                <a:latin typeface="Calibri"/>
                <a:ea typeface="Calibri"/>
                <a:cs typeface="Times New Roman"/>
              </a:rPr>
              <a:t>Employee </a:t>
            </a:r>
            <a:r>
              <a:rPr lang="en-US" b="1" dirty="0" smtClean="0">
                <a:latin typeface="Calibri"/>
                <a:ea typeface="Calibri"/>
                <a:cs typeface="Times New Roman"/>
              </a:rPr>
              <a:t>Status:</a:t>
            </a:r>
            <a:endParaRPr lang="en-US" b="1" dirty="0">
              <a:latin typeface="Calibri"/>
              <a:ea typeface="Calibri"/>
              <a:cs typeface="Times New Roman"/>
            </a:endParaRPr>
          </a:p>
          <a:p>
            <a:pPr lvl="1"/>
            <a:r>
              <a:rPr lang="en-US" dirty="0">
                <a:latin typeface="Calibri"/>
                <a:ea typeface="Calibri"/>
                <a:cs typeface="Times New Roman"/>
              </a:rPr>
              <a:t> </a:t>
            </a:r>
            <a:r>
              <a:rPr lang="en-US" dirty="0" smtClean="0">
                <a:latin typeface="Calibri"/>
                <a:ea typeface="Calibri"/>
                <a:cs typeface="Times New Roman"/>
              </a:rPr>
              <a:t>‘</a:t>
            </a:r>
            <a:r>
              <a:rPr lang="en-US" dirty="0">
                <a:latin typeface="Calibri"/>
                <a:ea typeface="Calibri"/>
                <a:cs typeface="Times New Roman"/>
              </a:rPr>
              <a:t>A’ = Active</a:t>
            </a:r>
          </a:p>
          <a:p>
            <a:pPr lvl="1"/>
            <a:r>
              <a:rPr lang="en-US" dirty="0">
                <a:latin typeface="Calibri"/>
                <a:ea typeface="Calibri"/>
                <a:cs typeface="Times New Roman"/>
              </a:rPr>
              <a:t>‘B’ = Leave without pay and with benefit</a:t>
            </a:r>
          </a:p>
          <a:p>
            <a:pPr lvl="1"/>
            <a:r>
              <a:rPr lang="en-US" dirty="0">
                <a:latin typeface="Calibri"/>
                <a:ea typeface="Calibri"/>
                <a:cs typeface="Times New Roman"/>
              </a:rPr>
              <a:t>‘L’ = Leave without pay and without benefit</a:t>
            </a:r>
          </a:p>
          <a:p>
            <a:pPr lvl="1"/>
            <a:r>
              <a:rPr lang="en-US" dirty="0">
                <a:latin typeface="Calibri"/>
                <a:ea typeface="Calibri"/>
                <a:cs typeface="Times New Roman"/>
              </a:rPr>
              <a:t>‘F’ = Leave with pay and with benefit</a:t>
            </a:r>
          </a:p>
          <a:p>
            <a:pPr lvl="1"/>
            <a:r>
              <a:rPr lang="en-US" dirty="0">
                <a:latin typeface="Calibri"/>
                <a:ea typeface="Calibri"/>
                <a:cs typeface="Times New Roman"/>
              </a:rPr>
              <a:t>‘P’ = Leave with part pay and with benefit</a:t>
            </a:r>
          </a:p>
          <a:p>
            <a:pPr lvl="1"/>
            <a:r>
              <a:rPr lang="en-US" dirty="0">
                <a:latin typeface="Calibri"/>
                <a:ea typeface="Calibri"/>
                <a:cs typeface="Times New Roman"/>
              </a:rPr>
              <a:t>‘T’ = </a:t>
            </a:r>
            <a:r>
              <a:rPr lang="en-US" dirty="0" smtClean="0">
                <a:latin typeface="Calibri"/>
                <a:ea typeface="Calibri"/>
                <a:cs typeface="Times New Roman"/>
              </a:rPr>
              <a:t>Terminated</a:t>
            </a:r>
          </a:p>
          <a:p>
            <a:pPr lvl="1"/>
            <a:endParaRPr lang="en-US" dirty="0">
              <a:effectLst/>
              <a:latin typeface="Calibri"/>
              <a:ea typeface="Calibri"/>
              <a:cs typeface="Times New Roman"/>
            </a:endParaRPr>
          </a:p>
        </p:txBody>
      </p:sp>
      <p:sp>
        <p:nvSpPr>
          <p:cNvPr id="4" name="TextBox 3"/>
          <p:cNvSpPr txBox="1"/>
          <p:nvPr/>
        </p:nvSpPr>
        <p:spPr>
          <a:xfrm>
            <a:off x="4191000" y="3810000"/>
            <a:ext cx="3962400" cy="2031325"/>
          </a:xfrm>
          <a:prstGeom prst="rect">
            <a:avLst/>
          </a:prstGeom>
          <a:noFill/>
        </p:spPr>
        <p:txBody>
          <a:bodyPr wrap="square" rtlCol="0">
            <a:spAutoFit/>
          </a:bodyPr>
          <a:lstStyle/>
          <a:p>
            <a:r>
              <a:rPr lang="en-US" b="1" dirty="0">
                <a:latin typeface="Calibri"/>
                <a:ea typeface="Calibri"/>
                <a:cs typeface="Times New Roman"/>
              </a:rPr>
              <a:t>Employee Class Code </a:t>
            </a:r>
            <a:r>
              <a:rPr lang="en-US" b="1" dirty="0" smtClean="0">
                <a:latin typeface="Calibri"/>
                <a:ea typeface="Calibri"/>
                <a:cs typeface="Times New Roman"/>
              </a:rPr>
              <a:t>:(</a:t>
            </a:r>
            <a:r>
              <a:rPr lang="en-US" b="1" dirty="0">
                <a:latin typeface="Calibri"/>
                <a:ea typeface="Calibri"/>
                <a:cs typeface="Times New Roman"/>
              </a:rPr>
              <a:t>examples below)</a:t>
            </a:r>
          </a:p>
          <a:p>
            <a:r>
              <a:rPr lang="en-US" dirty="0">
                <a:latin typeface="Calibri"/>
                <a:ea typeface="Calibri"/>
                <a:cs typeface="Times New Roman"/>
              </a:rPr>
              <a:t>    S1 – Full Time Staff</a:t>
            </a:r>
          </a:p>
          <a:p>
            <a:r>
              <a:rPr lang="en-US" dirty="0">
                <a:latin typeface="Calibri"/>
                <a:ea typeface="Calibri"/>
                <a:cs typeface="Times New Roman"/>
              </a:rPr>
              <a:t>    S2 Part Time Staff (9mth)</a:t>
            </a:r>
          </a:p>
          <a:p>
            <a:r>
              <a:rPr lang="en-US" dirty="0">
                <a:latin typeface="Calibri"/>
                <a:ea typeface="Calibri"/>
                <a:cs typeface="Times New Roman"/>
              </a:rPr>
              <a:t>    H1 Hourly with benefits</a:t>
            </a:r>
          </a:p>
          <a:p>
            <a:r>
              <a:rPr lang="en-US" dirty="0">
                <a:latin typeface="Calibri"/>
                <a:ea typeface="Calibri"/>
                <a:cs typeface="Times New Roman"/>
              </a:rPr>
              <a:t>    H2 Hourly without benefits</a:t>
            </a:r>
          </a:p>
          <a:p>
            <a:r>
              <a:rPr lang="en-US" dirty="0">
                <a:latin typeface="Calibri"/>
                <a:ea typeface="Calibri"/>
                <a:cs typeface="Times New Roman"/>
              </a:rPr>
              <a:t>    F1 Faculty 9/12</a:t>
            </a:r>
          </a:p>
          <a:p>
            <a:r>
              <a:rPr lang="en-US" dirty="0">
                <a:latin typeface="Calibri"/>
                <a:ea typeface="Calibri"/>
                <a:cs typeface="Times New Roman"/>
              </a:rPr>
              <a:t>    F2 Faculty 9/9</a:t>
            </a:r>
            <a:endParaRPr lang="en-US" dirty="0">
              <a:effectLst/>
              <a:latin typeface="Calibri"/>
              <a:ea typeface="Calibri"/>
              <a:cs typeface="Times New Roman"/>
            </a:endParaRPr>
          </a:p>
        </p:txBody>
      </p:sp>
      <p:pic>
        <p:nvPicPr>
          <p:cNvPr id="4098" name="Picture 2" descr="C:\Documents and Settings\TYarbrough\Local Settings\Temporary Internet Files\Content.IE5\S2STK3ZW\logos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47" y="3813135"/>
            <a:ext cx="2809754" cy="220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19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828800"/>
            <a:ext cx="6858000" cy="1477328"/>
          </a:xfrm>
          <a:prstGeom prst="rect">
            <a:avLst/>
          </a:prstGeom>
          <a:noFill/>
        </p:spPr>
        <p:txBody>
          <a:bodyPr wrap="square" rtlCol="0">
            <a:spAutoFit/>
          </a:bodyPr>
          <a:lstStyle/>
          <a:p>
            <a:r>
              <a:rPr lang="en-US" b="1" dirty="0">
                <a:latin typeface="Calibri"/>
                <a:ea typeface="Calibri"/>
                <a:cs typeface="Times New Roman"/>
              </a:rPr>
              <a:t>Employee Group </a:t>
            </a:r>
            <a:r>
              <a:rPr lang="en-US" dirty="0">
                <a:latin typeface="Calibri"/>
                <a:ea typeface="Calibri"/>
                <a:cs typeface="Times New Roman"/>
              </a:rPr>
              <a:t>– left </a:t>
            </a:r>
            <a:r>
              <a:rPr lang="en-US" dirty="0" smtClean="0">
                <a:latin typeface="Calibri"/>
                <a:ea typeface="Calibri"/>
                <a:cs typeface="Times New Roman"/>
              </a:rPr>
              <a:t>blank</a:t>
            </a:r>
          </a:p>
          <a:p>
            <a:endParaRPr lang="en-US" dirty="0">
              <a:latin typeface="Calibri"/>
              <a:ea typeface="Calibri"/>
              <a:cs typeface="Times New Roman"/>
            </a:endParaRPr>
          </a:p>
          <a:p>
            <a:r>
              <a:rPr lang="en-US" dirty="0">
                <a:latin typeface="Calibri"/>
                <a:ea typeface="Calibri"/>
                <a:cs typeface="Times New Roman"/>
              </a:rPr>
              <a:t> </a:t>
            </a:r>
            <a:r>
              <a:rPr lang="en-US" b="1" dirty="0" smtClean="0">
                <a:latin typeface="Calibri"/>
                <a:ea typeface="Calibri"/>
                <a:cs typeface="Times New Roman"/>
              </a:rPr>
              <a:t>Leave </a:t>
            </a:r>
            <a:r>
              <a:rPr lang="en-US" b="1" dirty="0">
                <a:latin typeface="Calibri"/>
                <a:ea typeface="Calibri"/>
                <a:cs typeface="Times New Roman"/>
              </a:rPr>
              <a:t>Category Code </a:t>
            </a:r>
            <a:r>
              <a:rPr lang="en-US" dirty="0">
                <a:latin typeface="Calibri"/>
                <a:ea typeface="Calibri"/>
                <a:cs typeface="Times New Roman"/>
              </a:rPr>
              <a:t>and the </a:t>
            </a:r>
            <a:r>
              <a:rPr lang="en-US" b="1" dirty="0" smtClean="0">
                <a:latin typeface="Calibri"/>
                <a:ea typeface="Calibri"/>
                <a:cs typeface="Times New Roman"/>
              </a:rPr>
              <a:t>Benefit category </a:t>
            </a:r>
            <a:r>
              <a:rPr lang="en-US" dirty="0">
                <a:latin typeface="Calibri"/>
                <a:ea typeface="Calibri"/>
                <a:cs typeface="Times New Roman"/>
              </a:rPr>
              <a:t>should </a:t>
            </a:r>
            <a:r>
              <a:rPr lang="en-US" dirty="0" smtClean="0">
                <a:latin typeface="Calibri"/>
                <a:ea typeface="Calibri"/>
                <a:cs typeface="Times New Roman"/>
              </a:rPr>
              <a:t>default </a:t>
            </a:r>
            <a:r>
              <a:rPr lang="en-US" dirty="0">
                <a:latin typeface="Calibri"/>
                <a:ea typeface="Calibri"/>
                <a:cs typeface="Times New Roman"/>
              </a:rPr>
              <a:t>in</a:t>
            </a:r>
          </a:p>
          <a:p>
            <a:r>
              <a:rPr lang="en-US" dirty="0" smtClean="0">
                <a:latin typeface="Calibri"/>
                <a:ea typeface="Calibri"/>
                <a:cs typeface="Times New Roman"/>
              </a:rPr>
              <a:t>	PLUS </a:t>
            </a:r>
            <a:r>
              <a:rPr lang="en-US" dirty="0">
                <a:latin typeface="Calibri"/>
                <a:ea typeface="Calibri"/>
                <a:cs typeface="Times New Roman"/>
              </a:rPr>
              <a:t>the part time/full time status</a:t>
            </a:r>
          </a:p>
          <a:p>
            <a:r>
              <a:rPr lang="en-US" dirty="0">
                <a:latin typeface="Calibri"/>
                <a:ea typeface="Calibri"/>
                <a:cs typeface="Times New Roman"/>
              </a:rPr>
              <a:t> </a:t>
            </a:r>
            <a:endParaRPr lang="en-US" dirty="0">
              <a:effectLst/>
              <a:latin typeface="Calibri"/>
              <a:ea typeface="Calibri"/>
              <a:cs typeface="Times New Roman"/>
            </a:endParaRPr>
          </a:p>
        </p:txBody>
      </p:sp>
      <p:sp>
        <p:nvSpPr>
          <p:cNvPr id="3" name="TextBox 2"/>
          <p:cNvSpPr txBox="1"/>
          <p:nvPr/>
        </p:nvSpPr>
        <p:spPr>
          <a:xfrm>
            <a:off x="2954438" y="4191000"/>
            <a:ext cx="5257800" cy="1477328"/>
          </a:xfrm>
          <a:prstGeom prst="rect">
            <a:avLst/>
          </a:prstGeom>
          <a:noFill/>
        </p:spPr>
        <p:txBody>
          <a:bodyPr wrap="square" rtlCol="0">
            <a:spAutoFit/>
          </a:bodyPr>
          <a:lstStyle/>
          <a:p>
            <a:r>
              <a:rPr lang="en-US" b="1" dirty="0">
                <a:latin typeface="Calibri"/>
                <a:ea typeface="Calibri"/>
                <a:cs typeface="Times New Roman"/>
              </a:rPr>
              <a:t>COA</a:t>
            </a:r>
            <a:r>
              <a:rPr lang="en-US" dirty="0">
                <a:latin typeface="Calibri"/>
                <a:ea typeface="Calibri"/>
                <a:cs typeface="Times New Roman"/>
              </a:rPr>
              <a:t>  1</a:t>
            </a:r>
          </a:p>
          <a:p>
            <a:r>
              <a:rPr lang="en-US" b="1" dirty="0" smtClean="0">
                <a:latin typeface="Calibri"/>
                <a:ea typeface="Calibri"/>
                <a:cs typeface="Times New Roman"/>
              </a:rPr>
              <a:t>Organization </a:t>
            </a:r>
            <a:r>
              <a:rPr lang="en-US" dirty="0">
                <a:latin typeface="Calibri"/>
                <a:ea typeface="Calibri"/>
                <a:cs typeface="Times New Roman"/>
              </a:rPr>
              <a:t>– Should be able to “arrow” drop </a:t>
            </a:r>
            <a:r>
              <a:rPr lang="en-US" dirty="0" smtClean="0">
                <a:latin typeface="Calibri"/>
                <a:ea typeface="Calibri"/>
                <a:cs typeface="Times New Roman"/>
              </a:rPr>
              <a:t>down</a:t>
            </a:r>
            <a:endParaRPr lang="en-US" dirty="0">
              <a:latin typeface="Calibri"/>
              <a:ea typeface="Calibri"/>
              <a:cs typeface="Times New Roman"/>
            </a:endParaRPr>
          </a:p>
          <a:p>
            <a:pPr lvl="3"/>
            <a:r>
              <a:rPr lang="en-US" dirty="0">
                <a:latin typeface="Calibri"/>
                <a:ea typeface="Calibri"/>
                <a:cs typeface="Times New Roman"/>
              </a:rPr>
              <a:t>   0379</a:t>
            </a:r>
          </a:p>
          <a:p>
            <a:pPr lvl="3"/>
            <a:r>
              <a:rPr lang="en-US" dirty="0">
                <a:latin typeface="Calibri"/>
                <a:ea typeface="Calibri"/>
                <a:cs typeface="Times New Roman"/>
              </a:rPr>
              <a:t>   4113</a:t>
            </a:r>
          </a:p>
          <a:p>
            <a:pPr lvl="3"/>
            <a:r>
              <a:rPr lang="en-US" dirty="0">
                <a:latin typeface="Calibri"/>
                <a:ea typeface="Calibri"/>
                <a:cs typeface="Times New Roman"/>
              </a:rPr>
              <a:t>   4109</a:t>
            </a:r>
            <a:endParaRPr lang="en-US" dirty="0">
              <a:effectLst/>
              <a:latin typeface="Calibri"/>
              <a:ea typeface="Calibri"/>
              <a:cs typeface="Times New Roman"/>
            </a:endParaRPr>
          </a:p>
        </p:txBody>
      </p:sp>
      <p:sp>
        <p:nvSpPr>
          <p:cNvPr id="5" name="TextBox 4"/>
          <p:cNvSpPr txBox="1"/>
          <p:nvPr/>
        </p:nvSpPr>
        <p:spPr>
          <a:xfrm>
            <a:off x="3124200" y="619692"/>
            <a:ext cx="3464206"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PEAEMPL</a:t>
            </a:r>
            <a:endParaRPr lang="en-US" sz="5400" dirty="0">
              <a:latin typeface="Calibri" panose="020F0502020204030204" pitchFamily="34" charset="0"/>
              <a:cs typeface="Calibri" panose="020F0502020204030204" pitchFamily="34" charset="0"/>
            </a:endParaRPr>
          </a:p>
        </p:txBody>
      </p:sp>
      <p:pic>
        <p:nvPicPr>
          <p:cNvPr id="5122" name="Picture 2" descr="C:\Documents and Settings\TYarbrough\Local Settings\Temporary Internet Files\Content.IE5\S15MMDTR\knowledge-manage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486" y="3886201"/>
            <a:ext cx="2005314" cy="228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13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7559" y="4535345"/>
            <a:ext cx="4572000" cy="1477328"/>
          </a:xfrm>
          <a:prstGeom prst="rect">
            <a:avLst/>
          </a:prstGeom>
          <a:noFill/>
        </p:spPr>
        <p:txBody>
          <a:bodyPr wrap="square" rtlCol="0">
            <a:spAutoFit/>
          </a:bodyPr>
          <a:lstStyle/>
          <a:p>
            <a:r>
              <a:rPr lang="en-US" b="1" dirty="0">
                <a:latin typeface="Calibri" panose="020F0502020204030204" pitchFamily="34" charset="0"/>
                <a:ea typeface="Calibri"/>
                <a:cs typeface="Calibri" panose="020F0502020204030204" pitchFamily="34" charset="0"/>
              </a:rPr>
              <a:t>UNITED STATES </a:t>
            </a:r>
            <a:r>
              <a:rPr lang="en-US" b="1" dirty="0" smtClean="0">
                <a:latin typeface="Calibri" panose="020F0502020204030204" pitchFamily="34" charset="0"/>
                <a:ea typeface="Calibri"/>
                <a:cs typeface="Calibri" panose="020F0502020204030204" pitchFamily="34" charset="0"/>
              </a:rPr>
              <a:t>REGULATORY</a:t>
            </a:r>
            <a:r>
              <a:rPr lang="en-US" b="1" dirty="0">
                <a:latin typeface="Calibri" panose="020F0502020204030204" pitchFamily="34" charset="0"/>
                <a:ea typeface="Calibri"/>
                <a:cs typeface="Calibri" panose="020F0502020204030204" pitchFamily="34" charset="0"/>
              </a:rPr>
              <a:t>:</a:t>
            </a:r>
            <a:endParaRPr lang="en-US" b="1" dirty="0" smtClean="0">
              <a:latin typeface="Calibri" panose="020F0502020204030204" pitchFamily="34" charset="0"/>
              <a:ea typeface="Calibri"/>
              <a:cs typeface="Calibri" panose="020F0502020204030204" pitchFamily="34" charset="0"/>
            </a:endParaRPr>
          </a:p>
          <a:p>
            <a:r>
              <a:rPr lang="en-US" b="1" dirty="0" smtClean="0">
                <a:latin typeface="Calibri" panose="020F0502020204030204" pitchFamily="34" charset="0"/>
                <a:ea typeface="Calibri"/>
                <a:cs typeface="Calibri" panose="020F0502020204030204" pitchFamily="34" charset="0"/>
              </a:rPr>
              <a:t>Social </a:t>
            </a:r>
            <a:r>
              <a:rPr lang="en-US" b="1" dirty="0">
                <a:latin typeface="Calibri" panose="020F0502020204030204" pitchFamily="34" charset="0"/>
                <a:ea typeface="Calibri"/>
                <a:cs typeface="Calibri" panose="020F0502020204030204" pitchFamily="34" charset="0"/>
              </a:rPr>
              <a:t>Security Name</a:t>
            </a:r>
            <a:r>
              <a:rPr lang="en-US" dirty="0">
                <a:latin typeface="Calibri" panose="020F0502020204030204" pitchFamily="34" charset="0"/>
                <a:ea typeface="Calibri"/>
                <a:cs typeface="Calibri" panose="020F0502020204030204" pitchFamily="34" charset="0"/>
              </a:rPr>
              <a:t>: </a:t>
            </a:r>
            <a:endParaRPr lang="en-US" dirty="0" smtClean="0">
              <a:latin typeface="Calibri" panose="020F0502020204030204" pitchFamily="34" charset="0"/>
              <a:ea typeface="Calibri"/>
              <a:cs typeface="Calibri" panose="020F0502020204030204" pitchFamily="34" charset="0"/>
            </a:endParaRPr>
          </a:p>
          <a:p>
            <a:r>
              <a:rPr lang="en-US" dirty="0" smtClean="0">
                <a:latin typeface="Calibri" panose="020F0502020204030204" pitchFamily="34" charset="0"/>
                <a:ea typeface="Calibri"/>
                <a:cs typeface="Calibri" panose="020F0502020204030204" pitchFamily="34" charset="0"/>
              </a:rPr>
              <a:t> </a:t>
            </a:r>
            <a:r>
              <a:rPr lang="en-US" dirty="0">
                <a:latin typeface="Calibri" panose="020F0502020204030204" pitchFamily="34" charset="0"/>
                <a:ea typeface="Calibri"/>
                <a:cs typeface="Calibri" panose="020F0502020204030204" pitchFamily="34" charset="0"/>
              </a:rPr>
              <a:t>This information </a:t>
            </a:r>
            <a:r>
              <a:rPr lang="en-US" dirty="0" smtClean="0">
                <a:latin typeface="Calibri" panose="020F0502020204030204" pitchFamily="34" charset="0"/>
                <a:ea typeface="Calibri"/>
                <a:cs typeface="Calibri" panose="020F0502020204030204" pitchFamily="34" charset="0"/>
              </a:rPr>
              <a:t>should come directly </a:t>
            </a:r>
            <a:r>
              <a:rPr lang="en-US" dirty="0">
                <a:latin typeface="Calibri" panose="020F0502020204030204" pitchFamily="34" charset="0"/>
                <a:ea typeface="Calibri"/>
                <a:cs typeface="Calibri" panose="020F0502020204030204" pitchFamily="34" charset="0"/>
              </a:rPr>
              <a:t>from </a:t>
            </a:r>
            <a:r>
              <a:rPr lang="en-US" dirty="0" smtClean="0">
                <a:latin typeface="Calibri" panose="020F0502020204030204" pitchFamily="34" charset="0"/>
                <a:ea typeface="Calibri"/>
                <a:cs typeface="Calibri" panose="020F0502020204030204" pitchFamily="34" charset="0"/>
              </a:rPr>
              <a:t>	the </a:t>
            </a:r>
            <a:r>
              <a:rPr lang="en-US" dirty="0">
                <a:latin typeface="Calibri" panose="020F0502020204030204" pitchFamily="34" charset="0"/>
                <a:ea typeface="Calibri"/>
                <a:cs typeface="Calibri" panose="020F0502020204030204" pitchFamily="34" charset="0"/>
              </a:rPr>
              <a:t>individual’s </a:t>
            </a:r>
            <a:r>
              <a:rPr lang="en-US" dirty="0" smtClean="0">
                <a:latin typeface="Calibri" panose="020F0502020204030204" pitchFamily="34" charset="0"/>
                <a:ea typeface="Calibri"/>
                <a:cs typeface="Calibri" panose="020F0502020204030204" pitchFamily="34" charset="0"/>
              </a:rPr>
              <a:t>social </a:t>
            </a:r>
            <a:r>
              <a:rPr lang="en-US" dirty="0">
                <a:latin typeface="Calibri" panose="020F0502020204030204" pitchFamily="34" charset="0"/>
                <a:ea typeface="Calibri"/>
                <a:cs typeface="Calibri" panose="020F0502020204030204" pitchFamily="34" charset="0"/>
              </a:rPr>
              <a:t>security card.  </a:t>
            </a:r>
            <a:endParaRPr lang="en-US" sz="2800" dirty="0">
              <a:latin typeface="Calibri" panose="020F0502020204030204" pitchFamily="34" charset="0"/>
              <a:ea typeface="Calibri"/>
              <a:cs typeface="Calibri" panose="020F0502020204030204" pitchFamily="34" charset="0"/>
            </a:endParaRPr>
          </a:p>
          <a:p>
            <a:r>
              <a:rPr lang="en-US" b="1" dirty="0">
                <a:latin typeface="Calibri" panose="020F0502020204030204" pitchFamily="34" charset="0"/>
                <a:ea typeface="Calibri"/>
                <a:cs typeface="Calibri" panose="020F0502020204030204" pitchFamily="34" charset="0"/>
              </a:rPr>
              <a:t> </a:t>
            </a:r>
            <a:r>
              <a:rPr lang="en-US" b="1" dirty="0" smtClean="0">
                <a:latin typeface="Calibri" panose="020F0502020204030204" pitchFamily="34" charset="0"/>
                <a:ea typeface="Calibri"/>
                <a:cs typeface="Calibri" panose="020F0502020204030204" pitchFamily="34" charset="0"/>
              </a:rPr>
              <a:t>I9 </a:t>
            </a:r>
            <a:r>
              <a:rPr lang="en-US" dirty="0" smtClean="0">
                <a:latin typeface="Calibri" panose="020F0502020204030204" pitchFamily="34" charset="0"/>
                <a:ea typeface="Calibri"/>
                <a:cs typeface="Calibri" panose="020F0502020204030204" pitchFamily="34" charset="0"/>
              </a:rPr>
              <a:t>– Mark received and date </a:t>
            </a:r>
            <a:r>
              <a:rPr lang="en-US" dirty="0">
                <a:latin typeface="Calibri" panose="020F0502020204030204" pitchFamily="34" charset="0"/>
                <a:ea typeface="Calibri"/>
                <a:cs typeface="Calibri" panose="020F0502020204030204" pitchFamily="34" charset="0"/>
              </a:rPr>
              <a:t> </a:t>
            </a:r>
            <a:endParaRPr lang="en-US" sz="2800" dirty="0">
              <a:effectLst/>
              <a:latin typeface="Calibri" panose="020F0502020204030204" pitchFamily="34" charset="0"/>
              <a:ea typeface="Calibri"/>
              <a:cs typeface="Calibri" panose="020F0502020204030204" pitchFamily="34" charset="0"/>
            </a:endParaRPr>
          </a:p>
        </p:txBody>
      </p:sp>
      <p:sp>
        <p:nvSpPr>
          <p:cNvPr id="3" name="TextBox 2"/>
          <p:cNvSpPr txBox="1"/>
          <p:nvPr/>
        </p:nvSpPr>
        <p:spPr>
          <a:xfrm>
            <a:off x="763929" y="1676400"/>
            <a:ext cx="5257800" cy="2862322"/>
          </a:xfrm>
          <a:prstGeom prst="rect">
            <a:avLst/>
          </a:prstGeom>
          <a:noFill/>
        </p:spPr>
        <p:txBody>
          <a:bodyPr wrap="square" rtlCol="0">
            <a:spAutoFit/>
          </a:bodyPr>
          <a:lstStyle/>
          <a:p>
            <a:r>
              <a:rPr lang="en-US" b="1" dirty="0">
                <a:latin typeface="Calibri" panose="020F0502020204030204" pitchFamily="34" charset="0"/>
                <a:ea typeface="Calibri"/>
                <a:cs typeface="Calibri" panose="020F0502020204030204" pitchFamily="34" charset="0"/>
              </a:rPr>
              <a:t>Current Hire Date </a:t>
            </a:r>
            <a:r>
              <a:rPr lang="en-US" dirty="0">
                <a:latin typeface="Calibri" panose="020F0502020204030204" pitchFamily="34" charset="0"/>
                <a:ea typeface="Calibri"/>
                <a:cs typeface="Calibri" panose="020F0502020204030204" pitchFamily="34" charset="0"/>
              </a:rPr>
              <a:t>– Date entering</a:t>
            </a:r>
          </a:p>
          <a:p>
            <a:r>
              <a:rPr lang="en-US" dirty="0">
                <a:latin typeface="Calibri" panose="020F0502020204030204" pitchFamily="34" charset="0"/>
                <a:ea typeface="Calibri"/>
                <a:cs typeface="Calibri" panose="020F0502020204030204" pitchFamily="34" charset="0"/>
              </a:rPr>
              <a:t>  </a:t>
            </a:r>
          </a:p>
          <a:p>
            <a:r>
              <a:rPr lang="en-US" b="1" dirty="0">
                <a:latin typeface="Calibri" panose="020F0502020204030204" pitchFamily="34" charset="0"/>
                <a:ea typeface="Calibri"/>
                <a:cs typeface="Calibri" panose="020F0502020204030204" pitchFamily="34" charset="0"/>
              </a:rPr>
              <a:t>Original Hire date </a:t>
            </a:r>
            <a:r>
              <a:rPr lang="en-US" dirty="0">
                <a:latin typeface="Calibri" panose="020F0502020204030204" pitchFamily="34" charset="0"/>
                <a:ea typeface="Calibri"/>
                <a:cs typeface="Calibri" panose="020F0502020204030204" pitchFamily="34" charset="0"/>
              </a:rPr>
              <a:t>– may be the same as </a:t>
            </a:r>
            <a:r>
              <a:rPr lang="en-US" dirty="0" smtClean="0">
                <a:latin typeface="Calibri" panose="020F0502020204030204" pitchFamily="34" charset="0"/>
                <a:ea typeface="Calibri"/>
                <a:cs typeface="Calibri" panose="020F0502020204030204" pitchFamily="34" charset="0"/>
              </a:rPr>
              <a:t>current; </a:t>
            </a:r>
          </a:p>
          <a:p>
            <a:r>
              <a:rPr lang="en-US" dirty="0">
                <a:latin typeface="Calibri" panose="020F0502020204030204" pitchFamily="34" charset="0"/>
                <a:ea typeface="Calibri"/>
                <a:cs typeface="Calibri" panose="020F0502020204030204" pitchFamily="34" charset="0"/>
              </a:rPr>
              <a:t>	</a:t>
            </a:r>
            <a:r>
              <a:rPr lang="en-US" dirty="0" smtClean="0">
                <a:latin typeface="Calibri" panose="020F0502020204030204" pitchFamily="34" charset="0"/>
                <a:ea typeface="Calibri"/>
                <a:cs typeface="Calibri" panose="020F0502020204030204" pitchFamily="34" charset="0"/>
              </a:rPr>
              <a:t>Rehire: Date stays as is.</a:t>
            </a:r>
            <a:endParaRPr lang="en-US" dirty="0">
              <a:latin typeface="Calibri" panose="020F0502020204030204" pitchFamily="34" charset="0"/>
              <a:ea typeface="Calibri"/>
              <a:cs typeface="Calibri" panose="020F0502020204030204" pitchFamily="34" charset="0"/>
            </a:endParaRPr>
          </a:p>
          <a:p>
            <a:r>
              <a:rPr lang="en-US" dirty="0">
                <a:latin typeface="Calibri" panose="020F0502020204030204" pitchFamily="34" charset="0"/>
                <a:ea typeface="Calibri"/>
                <a:cs typeface="Calibri" panose="020F0502020204030204" pitchFamily="34" charset="0"/>
              </a:rPr>
              <a:t> </a:t>
            </a:r>
          </a:p>
          <a:p>
            <a:r>
              <a:rPr lang="en-US" b="1" dirty="0">
                <a:latin typeface="Calibri" panose="020F0502020204030204" pitchFamily="34" charset="0"/>
                <a:ea typeface="Calibri"/>
                <a:cs typeface="Calibri" panose="020F0502020204030204" pitchFamily="34" charset="0"/>
              </a:rPr>
              <a:t>Adj./Seniority/First Work date </a:t>
            </a:r>
            <a:r>
              <a:rPr lang="en-US" dirty="0">
                <a:latin typeface="Calibri" panose="020F0502020204030204" pitchFamily="34" charset="0"/>
                <a:ea typeface="Calibri"/>
                <a:cs typeface="Calibri" panose="020F0502020204030204" pitchFamily="34" charset="0"/>
              </a:rPr>
              <a:t>– do not use</a:t>
            </a:r>
          </a:p>
          <a:p>
            <a:r>
              <a:rPr lang="en-US" dirty="0">
                <a:latin typeface="Calibri" panose="020F0502020204030204" pitchFamily="34" charset="0"/>
                <a:ea typeface="Calibri"/>
                <a:cs typeface="Calibri" panose="020F0502020204030204" pitchFamily="34" charset="0"/>
              </a:rPr>
              <a:t> </a:t>
            </a:r>
          </a:p>
          <a:p>
            <a:r>
              <a:rPr lang="en-US" b="1" dirty="0">
                <a:latin typeface="Calibri" panose="020F0502020204030204" pitchFamily="34" charset="0"/>
                <a:ea typeface="Calibri"/>
                <a:cs typeface="Calibri" panose="020F0502020204030204" pitchFamily="34" charset="0"/>
              </a:rPr>
              <a:t>Last work day  </a:t>
            </a:r>
            <a:r>
              <a:rPr lang="en-US" dirty="0">
                <a:latin typeface="Calibri" panose="020F0502020204030204" pitchFamily="34" charset="0"/>
                <a:ea typeface="Calibri"/>
                <a:cs typeface="Calibri" panose="020F0502020204030204" pitchFamily="34" charset="0"/>
              </a:rPr>
              <a:t>- termination date</a:t>
            </a:r>
          </a:p>
          <a:p>
            <a:r>
              <a:rPr lang="en-US" dirty="0">
                <a:latin typeface="Calibri" panose="020F0502020204030204" pitchFamily="34" charset="0"/>
                <a:ea typeface="Calibri"/>
                <a:cs typeface="Calibri" panose="020F0502020204030204" pitchFamily="34" charset="0"/>
              </a:rPr>
              <a:t> </a:t>
            </a:r>
          </a:p>
          <a:p>
            <a:r>
              <a:rPr lang="en-US" b="1" dirty="0">
                <a:latin typeface="Calibri" panose="020F0502020204030204" pitchFamily="34" charset="0"/>
                <a:ea typeface="Calibri"/>
                <a:cs typeface="Calibri" panose="020F0502020204030204" pitchFamily="34" charset="0"/>
              </a:rPr>
              <a:t>Leave of Absence/Hiring location </a:t>
            </a:r>
            <a:r>
              <a:rPr lang="en-US" dirty="0">
                <a:latin typeface="Calibri" panose="020F0502020204030204" pitchFamily="34" charset="0"/>
                <a:ea typeface="Calibri"/>
                <a:cs typeface="Calibri" panose="020F0502020204030204" pitchFamily="34" charset="0"/>
              </a:rPr>
              <a:t>– do not use.</a:t>
            </a:r>
            <a:endParaRPr lang="en-US" dirty="0">
              <a:effectLst/>
              <a:latin typeface="Calibri" panose="020F0502020204030204" pitchFamily="34" charset="0"/>
              <a:ea typeface="Calibri"/>
              <a:cs typeface="Calibri" panose="020F0502020204030204" pitchFamily="34" charset="0"/>
            </a:endParaRPr>
          </a:p>
        </p:txBody>
      </p:sp>
      <p:sp>
        <p:nvSpPr>
          <p:cNvPr id="4" name="TextBox 3"/>
          <p:cNvSpPr txBox="1"/>
          <p:nvPr/>
        </p:nvSpPr>
        <p:spPr>
          <a:xfrm>
            <a:off x="3081758" y="569804"/>
            <a:ext cx="3395241"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PEAEMPL</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9823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4925" y="0"/>
            <a:ext cx="91789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658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090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4733" y="545698"/>
            <a:ext cx="3048000" cy="923330"/>
          </a:xfrm>
          <a:prstGeom prst="rect">
            <a:avLst/>
          </a:prstGeom>
          <a:noFill/>
        </p:spPr>
        <p:txBody>
          <a:bodyPr wrap="square" rtlCol="0">
            <a:spAutoFit/>
          </a:bodyPr>
          <a:lstStyle/>
          <a:p>
            <a:pPr algn="ctr"/>
            <a:r>
              <a:rPr lang="en-US" sz="5400" b="1" dirty="0" smtClean="0">
                <a:latin typeface="Calibri" panose="020F0502020204030204" pitchFamily="34" charset="0"/>
                <a:cs typeface="Calibri" panose="020F0502020204030204" pitchFamily="34" charset="0"/>
              </a:rPr>
              <a:t>NBAJOBS</a:t>
            </a:r>
            <a:endParaRPr lang="en-US" sz="5400" b="1" dirty="0">
              <a:latin typeface="Calibri" panose="020F0502020204030204" pitchFamily="34" charset="0"/>
              <a:cs typeface="Calibri" panose="020F0502020204030204" pitchFamily="34" charset="0"/>
            </a:endParaRPr>
          </a:p>
        </p:txBody>
      </p:sp>
      <p:sp>
        <p:nvSpPr>
          <p:cNvPr id="4" name="TextBox 3"/>
          <p:cNvSpPr txBox="1"/>
          <p:nvPr/>
        </p:nvSpPr>
        <p:spPr>
          <a:xfrm>
            <a:off x="4038600" y="5087034"/>
            <a:ext cx="4572000" cy="1200329"/>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PROBATIONARY DATA:</a:t>
            </a:r>
          </a:p>
          <a:p>
            <a:r>
              <a:rPr lang="en-US" dirty="0" smtClean="0">
                <a:latin typeface="Calibri" panose="020F0502020204030204" pitchFamily="34" charset="0"/>
                <a:cs typeface="Calibri" panose="020F0502020204030204" pitchFamily="34" charset="0"/>
              </a:rPr>
              <a:t>Probation Period:  Usually 185 days</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Probation </a:t>
            </a:r>
            <a:r>
              <a:rPr lang="en-US" dirty="0">
                <a:latin typeface="Calibri" panose="020F0502020204030204" pitchFamily="34" charset="0"/>
                <a:cs typeface="Calibri" panose="020F0502020204030204" pitchFamily="34" charset="0"/>
              </a:rPr>
              <a:t>Begin </a:t>
            </a:r>
            <a:r>
              <a:rPr lang="en-US" dirty="0" smtClean="0">
                <a:latin typeface="Calibri" panose="020F0502020204030204" pitchFamily="34" charset="0"/>
                <a:cs typeface="Calibri" panose="020F0502020204030204" pitchFamily="34" charset="0"/>
              </a:rPr>
              <a:t>Date: Current Begin date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Probation End Date:  Should auto populate</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789972" y="1007363"/>
            <a:ext cx="7543800" cy="2706895"/>
          </a:xfrm>
          <a:prstGeom prst="rect">
            <a:avLst/>
          </a:prstGeom>
          <a:noFill/>
        </p:spPr>
        <p:txBody>
          <a:bodyPr wrap="square" rtlCol="0">
            <a:spAutoFit/>
          </a:bodyPr>
          <a:lstStyle/>
          <a:p>
            <a:pPr>
              <a:lnSpc>
                <a:spcPct val="115000"/>
              </a:lnSpc>
              <a:spcAft>
                <a:spcPts val="1000"/>
              </a:spcAft>
            </a:pPr>
            <a:r>
              <a:rPr lang="en-US" b="1" dirty="0">
                <a:latin typeface="TimesNewRomanPSMT"/>
                <a:ea typeface="Calibri"/>
                <a:cs typeface="TimesNewRomanPSMT"/>
              </a:rPr>
              <a:t>ID:  </a:t>
            </a:r>
            <a:r>
              <a:rPr lang="en-US" dirty="0">
                <a:latin typeface="TimesNewRomanPSMT"/>
                <a:ea typeface="Calibri"/>
                <a:cs typeface="TimesNewRomanPSMT"/>
              </a:rPr>
              <a:t>900#</a:t>
            </a:r>
            <a:endParaRPr lang="en-US" dirty="0">
              <a:latin typeface="Calibri"/>
              <a:ea typeface="Calibri"/>
              <a:cs typeface="Times New Roman"/>
            </a:endParaRPr>
          </a:p>
          <a:p>
            <a:pPr>
              <a:lnSpc>
                <a:spcPct val="115000"/>
              </a:lnSpc>
              <a:spcAft>
                <a:spcPts val="1000"/>
              </a:spcAft>
            </a:pPr>
            <a:r>
              <a:rPr lang="en-US" b="1" dirty="0">
                <a:latin typeface="TimesNewRomanPSMT"/>
                <a:ea typeface="Calibri"/>
                <a:cs typeface="TimesNewRomanPSMT"/>
              </a:rPr>
              <a:t>POSITION NUMBER </a:t>
            </a:r>
            <a:r>
              <a:rPr lang="en-US" b="1" dirty="0" smtClean="0">
                <a:latin typeface="TimesNewRomanPSMT"/>
                <a:ea typeface="Calibri"/>
                <a:cs typeface="TimesNewRomanPSMT"/>
              </a:rPr>
              <a:t>:</a:t>
            </a:r>
            <a:r>
              <a:rPr lang="en-US" dirty="0">
                <a:latin typeface="TimesNewRomanPSMT"/>
                <a:ea typeface="Calibri"/>
                <a:cs typeface="TimesNewRomanPSMT"/>
              </a:rPr>
              <a:t>	</a:t>
            </a:r>
            <a:endParaRPr lang="en-US" dirty="0">
              <a:latin typeface="Calibri"/>
              <a:ea typeface="Calibri"/>
              <a:cs typeface="Times New Roman"/>
            </a:endParaRPr>
          </a:p>
          <a:p>
            <a:pPr>
              <a:lnSpc>
                <a:spcPct val="115000"/>
              </a:lnSpc>
              <a:spcAft>
                <a:spcPts val="1000"/>
              </a:spcAft>
            </a:pPr>
            <a:r>
              <a:rPr lang="en-US" b="1" dirty="0">
                <a:latin typeface="TimesNewRomanPSMT"/>
                <a:ea typeface="Calibri"/>
                <a:cs typeface="TimesNewRomanPSMT"/>
              </a:rPr>
              <a:t>SUFFIX</a:t>
            </a:r>
            <a:r>
              <a:rPr lang="en-US" dirty="0">
                <a:latin typeface="TimesNewRomanPSMT"/>
                <a:ea typeface="Calibri"/>
                <a:cs typeface="TimesNewRomanPSMT"/>
              </a:rPr>
              <a:t>:  00,01,02, ETC.</a:t>
            </a:r>
            <a:endParaRPr lang="en-US" dirty="0">
              <a:latin typeface="Calibri"/>
              <a:ea typeface="Calibri"/>
              <a:cs typeface="Times New Roman"/>
            </a:endParaRPr>
          </a:p>
          <a:p>
            <a:pPr>
              <a:lnSpc>
                <a:spcPct val="115000"/>
              </a:lnSpc>
              <a:spcAft>
                <a:spcPts val="1000"/>
              </a:spcAft>
            </a:pPr>
            <a:r>
              <a:rPr lang="en-US" b="1" dirty="0">
                <a:latin typeface="TimesNewRomanPSMT"/>
                <a:ea typeface="Calibri"/>
                <a:cs typeface="TimesNewRomanPSMT"/>
              </a:rPr>
              <a:t>QUERY DATE:  </a:t>
            </a:r>
            <a:r>
              <a:rPr lang="en-US" dirty="0">
                <a:latin typeface="TimesNewRomanPSMT"/>
                <a:ea typeface="Calibri"/>
                <a:cs typeface="TimesNewRomanPSMT"/>
              </a:rPr>
              <a:t>If this is a new employee, this will be the start date.  If you are researching the different position’s the one employee has, you may put a date (example: 01/01/2010), go back to position and click down arrow. This will bring up all “position numbers”</a:t>
            </a:r>
            <a:endParaRPr lang="en-US" dirty="0">
              <a:effectLst/>
              <a:latin typeface="Calibri"/>
              <a:ea typeface="Calibri"/>
              <a:cs typeface="Times New Roman"/>
            </a:endParaRPr>
          </a:p>
        </p:txBody>
      </p:sp>
      <p:sp>
        <p:nvSpPr>
          <p:cNvPr id="6" name="TextBox 5"/>
          <p:cNvSpPr txBox="1"/>
          <p:nvPr/>
        </p:nvSpPr>
        <p:spPr>
          <a:xfrm>
            <a:off x="1250066" y="3714258"/>
            <a:ext cx="3276600" cy="923330"/>
          </a:xfrm>
          <a:prstGeom prst="rect">
            <a:avLst/>
          </a:prstGeom>
          <a:noFill/>
        </p:spPr>
        <p:txBody>
          <a:bodyPr wrap="square" rtlCol="0">
            <a:spAutoFit/>
          </a:bodyPr>
          <a:lstStyle/>
          <a:p>
            <a:r>
              <a:rPr lang="en-US" dirty="0" smtClean="0"/>
              <a:t>If benefit eligible employee, make sure </a:t>
            </a:r>
            <a:r>
              <a:rPr lang="en-US" b="1" dirty="0" smtClean="0"/>
              <a:t>“accrue leave” </a:t>
            </a:r>
            <a:r>
              <a:rPr lang="en-US" dirty="0" smtClean="0"/>
              <a:t>is marked”</a:t>
            </a:r>
            <a:endParaRPr lang="en-US" dirty="0"/>
          </a:p>
        </p:txBody>
      </p:sp>
      <p:sp>
        <p:nvSpPr>
          <p:cNvPr id="8" name="TextBox 7"/>
          <p:cNvSpPr txBox="1"/>
          <p:nvPr/>
        </p:nvSpPr>
        <p:spPr>
          <a:xfrm>
            <a:off x="6019800" y="3621295"/>
            <a:ext cx="2363165" cy="1200329"/>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JOB TYPE:</a:t>
            </a:r>
          </a:p>
          <a:p>
            <a:pPr lvl="1"/>
            <a:r>
              <a:rPr lang="en-US" dirty="0" smtClean="0">
                <a:latin typeface="Calibri" panose="020F0502020204030204" pitchFamily="34" charset="0"/>
                <a:cs typeface="Calibri" panose="020F0502020204030204" pitchFamily="34" charset="0"/>
              </a:rPr>
              <a:t>Primary</a:t>
            </a:r>
          </a:p>
          <a:p>
            <a:pPr lvl="1"/>
            <a:r>
              <a:rPr lang="en-US" dirty="0" smtClean="0">
                <a:latin typeface="Calibri" panose="020F0502020204030204" pitchFamily="34" charset="0"/>
                <a:cs typeface="Calibri" panose="020F0502020204030204" pitchFamily="34" charset="0"/>
              </a:rPr>
              <a:t>Secondary</a:t>
            </a:r>
          </a:p>
          <a:p>
            <a:pPr lvl="1"/>
            <a:r>
              <a:rPr lang="en-US" dirty="0">
                <a:latin typeface="Calibri" panose="020F0502020204030204" pitchFamily="34" charset="0"/>
                <a:cs typeface="Calibri" panose="020F0502020204030204" pitchFamily="34" charset="0"/>
              </a:rPr>
              <a:t>O</a:t>
            </a:r>
            <a:r>
              <a:rPr lang="en-US" dirty="0" smtClean="0">
                <a:latin typeface="Calibri" panose="020F0502020204030204" pitchFamily="34" charset="0"/>
                <a:cs typeface="Calibri" panose="020F0502020204030204" pitchFamily="34" charset="0"/>
              </a:rPr>
              <a:t>verload</a:t>
            </a:r>
            <a:endParaRPr lang="en-US" dirty="0">
              <a:latin typeface="Calibri" panose="020F0502020204030204" pitchFamily="34" charset="0"/>
              <a:cs typeface="Calibri" panose="020F0502020204030204" pitchFamily="34" charset="0"/>
            </a:endParaRPr>
          </a:p>
        </p:txBody>
      </p:sp>
      <p:sp>
        <p:nvSpPr>
          <p:cNvPr id="9" name="TextBox 8"/>
          <p:cNvSpPr txBox="1"/>
          <p:nvPr/>
        </p:nvSpPr>
        <p:spPr>
          <a:xfrm>
            <a:off x="778397" y="4763869"/>
            <a:ext cx="3610336" cy="646331"/>
          </a:xfrm>
          <a:prstGeom prst="rect">
            <a:avLst/>
          </a:prstGeom>
          <a:noFill/>
        </p:spPr>
        <p:txBody>
          <a:bodyPr wrap="square" rtlCol="0">
            <a:spAutoFit/>
          </a:bodyPr>
          <a:lstStyle/>
          <a:p>
            <a:r>
              <a:rPr lang="en-US" b="1" dirty="0" smtClean="0"/>
              <a:t>Monthly:</a:t>
            </a:r>
            <a:r>
              <a:rPr lang="en-US" dirty="0" smtClean="0"/>
              <a:t>  Salary/yearly</a:t>
            </a:r>
          </a:p>
          <a:p>
            <a:r>
              <a:rPr lang="en-US" b="1" dirty="0" smtClean="0"/>
              <a:t>Bi-weekly</a:t>
            </a:r>
            <a:r>
              <a:rPr lang="en-US" dirty="0" smtClean="0"/>
              <a:t>: $50.00/hourly rate</a:t>
            </a:r>
            <a:endParaRPr lang="en-US" dirty="0"/>
          </a:p>
        </p:txBody>
      </p:sp>
    </p:spTree>
    <p:extLst>
      <p:ext uri="{BB962C8B-B14F-4D97-AF65-F5344CB8AC3E}">
        <p14:creationId xmlns:p14="http://schemas.microsoft.com/office/powerpoint/2010/main" val="828524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01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765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76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ATTRIBUTES</a:t>
            </a:r>
            <a:endParaRPr lang="en-US" dirty="0"/>
          </a:p>
        </p:txBody>
      </p:sp>
      <p:sp>
        <p:nvSpPr>
          <p:cNvPr id="2" name="Content Placeholder 1"/>
          <p:cNvSpPr>
            <a:spLocks noGrp="1"/>
          </p:cNvSpPr>
          <p:nvPr>
            <p:ph idx="1"/>
          </p:nvPr>
        </p:nvSpPr>
        <p:spPr/>
        <p:txBody>
          <a:bodyPr>
            <a:normAutofit/>
          </a:bodyPr>
          <a:lstStyle/>
          <a:p>
            <a:endParaRPr lang="en-US" dirty="0" smtClean="0"/>
          </a:p>
          <a:p>
            <a:pPr marL="109728" indent="0">
              <a:buNone/>
            </a:pPr>
            <a:r>
              <a:rPr lang="en-US" dirty="0">
                <a:latin typeface="Calibri" panose="020F0502020204030204" pitchFamily="34" charset="0"/>
                <a:cs typeface="Calibri" panose="020F0502020204030204" pitchFamily="34" charset="0"/>
              </a:rPr>
              <a:t>The following list specifies the attributes included in the “Employee Profile” view. </a:t>
            </a:r>
          </a:p>
          <a:p>
            <a:pPr marL="109728" indent="0">
              <a:buNone/>
            </a:pPr>
            <a:r>
              <a:rPr lang="en-US" dirty="0" smtClean="0">
                <a:latin typeface="Calibri" panose="020F0502020204030204" pitchFamily="34" charset="0"/>
                <a:cs typeface="Calibri" panose="020F0502020204030204" pitchFamily="34" charset="0"/>
              </a:rPr>
              <a:t>This morning we will look at each attribute, form and the necessary information needed.</a:t>
            </a:r>
            <a:endParaRPr lang="en-US" dirty="0">
              <a:latin typeface="Calibri" panose="020F0502020204030204" pitchFamily="34" charset="0"/>
              <a:cs typeface="Calibri" panose="020F0502020204030204" pitchFamily="34" charset="0"/>
            </a:endParaRPr>
          </a:p>
          <a:p>
            <a:pPr marL="109728" indent="0">
              <a:buNone/>
            </a:pPr>
            <a:endParaRPr lang="en-US" dirty="0" smtClean="0"/>
          </a:p>
          <a:p>
            <a:endParaRPr lang="en-US" dirty="0"/>
          </a:p>
        </p:txBody>
      </p:sp>
    </p:spTree>
    <p:extLst>
      <p:ext uri="{BB962C8B-B14F-4D97-AF65-F5344CB8AC3E}">
        <p14:creationId xmlns:p14="http://schemas.microsoft.com/office/powerpoint/2010/main" val="1529904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402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946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52400"/>
            <a:ext cx="9144000" cy="678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910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990600"/>
          </a:xfrm>
        </p:spPr>
        <p:txBody>
          <a:bodyPr>
            <a:normAutofit/>
          </a:bodyPr>
          <a:lstStyle/>
          <a:p>
            <a:pPr algn="ctr"/>
            <a:r>
              <a:rPr lang="en-US" sz="5400" dirty="0" smtClean="0">
                <a:latin typeface="Calibri" panose="020F0502020204030204" pitchFamily="34" charset="0"/>
                <a:cs typeface="Calibri" panose="020F0502020204030204" pitchFamily="34" charset="0"/>
              </a:rPr>
              <a:t>NBAJOBS</a:t>
            </a:r>
            <a:endParaRPr lang="en-US" sz="5400" dirty="0">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1600200" y="1295399"/>
            <a:ext cx="6080567" cy="3124199"/>
          </a:xfrm>
        </p:spPr>
        <p:txBody>
          <a:bodyPr>
            <a:normAutofit fontScale="85000" lnSpcReduction="10000"/>
          </a:bodyPr>
          <a:lstStyle/>
          <a:p>
            <a:pPr marL="109728" indent="0">
              <a:buNone/>
            </a:pPr>
            <a:r>
              <a:rPr lang="en-US" sz="1800" b="1" dirty="0" smtClean="0">
                <a:latin typeface="Calibri" panose="020F0502020204030204" pitchFamily="34" charset="0"/>
                <a:cs typeface="Calibri" panose="020F0502020204030204" pitchFamily="34" charset="0"/>
              </a:rPr>
              <a:t>Effective Date:  </a:t>
            </a:r>
            <a:r>
              <a:rPr lang="en-US" sz="1800" dirty="0" smtClean="0">
                <a:latin typeface="Calibri" panose="020F0502020204030204" pitchFamily="34" charset="0"/>
                <a:cs typeface="Calibri" panose="020F0502020204030204" pitchFamily="34" charset="0"/>
              </a:rPr>
              <a:t>This would the date began working.  Always remember you 	will need enter a new effective date when changing information</a:t>
            </a:r>
          </a:p>
          <a:p>
            <a:pPr marL="109728" indent="0">
              <a:buNone/>
            </a:pPr>
            <a:endParaRPr lang="en-US" sz="1800" b="1" dirty="0">
              <a:latin typeface="Calibri" panose="020F0502020204030204" pitchFamily="34" charset="0"/>
              <a:cs typeface="Calibri" panose="020F0502020204030204" pitchFamily="34" charset="0"/>
            </a:endParaRPr>
          </a:p>
          <a:p>
            <a:pPr marL="109728" indent="0">
              <a:buNone/>
            </a:pPr>
            <a:r>
              <a:rPr lang="en-US" sz="1800" b="1" dirty="0" smtClean="0">
                <a:latin typeface="Calibri" panose="020F0502020204030204" pitchFamily="34" charset="0"/>
                <a:cs typeface="Calibri" panose="020F0502020204030204" pitchFamily="34" charset="0"/>
              </a:rPr>
              <a:t>Personnel Date:  </a:t>
            </a:r>
            <a:r>
              <a:rPr lang="en-US" sz="1800" dirty="0" smtClean="0">
                <a:latin typeface="Calibri" panose="020F0502020204030204" pitchFamily="34" charset="0"/>
                <a:cs typeface="Calibri" panose="020F0502020204030204" pitchFamily="34" charset="0"/>
              </a:rPr>
              <a:t>If a rehire, the date will state the same. New hire, will be 		same as </a:t>
            </a:r>
            <a:r>
              <a:rPr lang="en-US" sz="1800" dirty="0">
                <a:latin typeface="Calibri" panose="020F0502020204030204" pitchFamily="34" charset="0"/>
                <a:cs typeface="Calibri" panose="020F0502020204030204" pitchFamily="34" charset="0"/>
              </a:rPr>
              <a:t>e</a:t>
            </a:r>
            <a:r>
              <a:rPr lang="en-US" sz="1800" dirty="0" smtClean="0">
                <a:latin typeface="Calibri" panose="020F0502020204030204" pitchFamily="34" charset="0"/>
                <a:cs typeface="Calibri" panose="020F0502020204030204" pitchFamily="34" charset="0"/>
              </a:rPr>
              <a:t>ffective date.</a:t>
            </a:r>
          </a:p>
          <a:p>
            <a:endParaRPr lang="en-US" sz="1800" dirty="0" smtClean="0">
              <a:latin typeface="Calibri" panose="020F0502020204030204" pitchFamily="34" charset="0"/>
              <a:cs typeface="Calibri" panose="020F0502020204030204" pitchFamily="34" charset="0"/>
            </a:endParaRPr>
          </a:p>
          <a:p>
            <a:pPr marL="109728" indent="0">
              <a:buNone/>
            </a:pPr>
            <a:r>
              <a:rPr lang="en-US" sz="1800" b="1" dirty="0" smtClean="0">
                <a:latin typeface="Calibri" panose="020F0502020204030204" pitchFamily="34" charset="0"/>
                <a:cs typeface="Calibri" panose="020F0502020204030204" pitchFamily="34" charset="0"/>
              </a:rPr>
              <a:t>Status:</a:t>
            </a:r>
            <a:r>
              <a:rPr lang="en-US" sz="1800" dirty="0" smtClean="0">
                <a:latin typeface="Calibri" panose="020F0502020204030204" pitchFamily="34" charset="0"/>
                <a:cs typeface="Calibri" panose="020F0502020204030204" pitchFamily="34" charset="0"/>
              </a:rPr>
              <a:t>		</a:t>
            </a:r>
            <a:r>
              <a:rPr lang="en-US" sz="1800" dirty="0" smtClean="0"/>
              <a:t>‘</a:t>
            </a:r>
            <a:r>
              <a:rPr lang="en-US" sz="1900" dirty="0">
                <a:latin typeface="Calibri" panose="020F0502020204030204" pitchFamily="34" charset="0"/>
                <a:cs typeface="Calibri" panose="020F0502020204030204" pitchFamily="34" charset="0"/>
              </a:rPr>
              <a:t>A’ = </a:t>
            </a:r>
            <a:r>
              <a:rPr lang="en-US" sz="1900" dirty="0" smtClean="0">
                <a:latin typeface="Calibri" panose="020F0502020204030204" pitchFamily="34" charset="0"/>
                <a:cs typeface="Calibri" panose="020F0502020204030204" pitchFamily="34" charset="0"/>
              </a:rPr>
              <a:t>Active</a:t>
            </a:r>
          </a:p>
          <a:p>
            <a:pPr marL="109728" indent="0">
              <a:buNone/>
            </a:pPr>
            <a:r>
              <a:rPr lang="en-US" sz="1900" dirty="0">
                <a:latin typeface="Calibri" panose="020F0502020204030204" pitchFamily="34" charset="0"/>
                <a:cs typeface="Calibri" panose="020F0502020204030204" pitchFamily="34" charset="0"/>
              </a:rPr>
              <a:t>	</a:t>
            </a:r>
            <a:r>
              <a:rPr lang="en-US" sz="1900" dirty="0" smtClean="0">
                <a:latin typeface="Calibri" panose="020F0502020204030204" pitchFamily="34" charset="0"/>
                <a:cs typeface="Calibri" panose="020F0502020204030204" pitchFamily="34" charset="0"/>
              </a:rPr>
              <a:t>	‘B</a:t>
            </a:r>
            <a:r>
              <a:rPr lang="en-US" sz="1900" dirty="0">
                <a:latin typeface="Calibri" panose="020F0502020204030204" pitchFamily="34" charset="0"/>
                <a:cs typeface="Calibri" panose="020F0502020204030204" pitchFamily="34" charset="0"/>
              </a:rPr>
              <a:t>’ = Leave without pay and </a:t>
            </a:r>
            <a:r>
              <a:rPr lang="en-US" sz="1900" dirty="0" smtClean="0">
                <a:latin typeface="Calibri" panose="020F0502020204030204" pitchFamily="34" charset="0"/>
                <a:cs typeface="Calibri" panose="020F0502020204030204" pitchFamily="34" charset="0"/>
              </a:rPr>
              <a:t>with benefit</a:t>
            </a:r>
            <a:endParaRPr lang="en-US" sz="1900" dirty="0">
              <a:latin typeface="Calibri" panose="020F0502020204030204" pitchFamily="34" charset="0"/>
              <a:cs typeface="Calibri" panose="020F0502020204030204" pitchFamily="34" charset="0"/>
            </a:endParaRPr>
          </a:p>
          <a:p>
            <a:pPr marL="109728" indent="0">
              <a:buNone/>
            </a:pPr>
            <a:r>
              <a:rPr lang="en-US" sz="1900" dirty="0" smtClean="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L’ = Leave without pay </a:t>
            </a:r>
            <a:r>
              <a:rPr lang="en-US" sz="1900" dirty="0" smtClean="0">
                <a:latin typeface="Calibri" panose="020F0502020204030204" pitchFamily="34" charset="0"/>
                <a:cs typeface="Calibri" panose="020F0502020204030204" pitchFamily="34" charset="0"/>
              </a:rPr>
              <a:t>and without </a:t>
            </a:r>
            <a:r>
              <a:rPr lang="en-US" sz="1900" dirty="0">
                <a:latin typeface="Calibri" panose="020F0502020204030204" pitchFamily="34" charset="0"/>
                <a:cs typeface="Calibri" panose="020F0502020204030204" pitchFamily="34" charset="0"/>
              </a:rPr>
              <a:t>benefit</a:t>
            </a:r>
          </a:p>
          <a:p>
            <a:pPr marL="109728" indent="0">
              <a:buNone/>
            </a:pPr>
            <a:r>
              <a:rPr lang="en-US" sz="1900" dirty="0" smtClean="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F’ = Leave with pay and </a:t>
            </a:r>
            <a:r>
              <a:rPr lang="en-US" sz="1900" dirty="0" smtClean="0">
                <a:latin typeface="Calibri" panose="020F0502020204030204" pitchFamily="34" charset="0"/>
                <a:cs typeface="Calibri" panose="020F0502020204030204" pitchFamily="34" charset="0"/>
              </a:rPr>
              <a:t>with benefit</a:t>
            </a:r>
            <a:endParaRPr lang="en-US" sz="1900" dirty="0">
              <a:latin typeface="Calibri" panose="020F0502020204030204" pitchFamily="34" charset="0"/>
              <a:cs typeface="Calibri" panose="020F0502020204030204" pitchFamily="34" charset="0"/>
            </a:endParaRPr>
          </a:p>
          <a:p>
            <a:pPr marL="109728" indent="0">
              <a:buNone/>
            </a:pPr>
            <a:r>
              <a:rPr lang="en-US" sz="1900" dirty="0" smtClean="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P’ = Leave with part pay and </a:t>
            </a:r>
            <a:r>
              <a:rPr lang="en-US" sz="1900" dirty="0" smtClean="0">
                <a:latin typeface="Calibri" panose="020F0502020204030204" pitchFamily="34" charset="0"/>
                <a:cs typeface="Calibri" panose="020F0502020204030204" pitchFamily="34" charset="0"/>
              </a:rPr>
              <a:t>with benefit</a:t>
            </a:r>
          </a:p>
          <a:p>
            <a:pPr marL="109728" indent="0">
              <a:buNone/>
            </a:pPr>
            <a:r>
              <a:rPr lang="en-US" sz="1900" dirty="0" smtClean="0">
                <a:latin typeface="Calibri" panose="020F0502020204030204" pitchFamily="34" charset="0"/>
                <a:cs typeface="Calibri" panose="020F0502020204030204" pitchFamily="34" charset="0"/>
              </a:rPr>
              <a:t>		‘T’ = Terminated</a:t>
            </a:r>
          </a:p>
          <a:p>
            <a:endParaRPr lang="en-US" sz="1800" dirty="0" smtClean="0">
              <a:latin typeface="Calibri" panose="020F0502020204030204" pitchFamily="34" charset="0"/>
              <a:cs typeface="Calibri" panose="020F0502020204030204" pitchFamily="34" charset="0"/>
            </a:endParaRPr>
          </a:p>
        </p:txBody>
      </p:sp>
      <p:sp>
        <p:nvSpPr>
          <p:cNvPr id="4" name="TextBox 3"/>
          <p:cNvSpPr txBox="1"/>
          <p:nvPr/>
        </p:nvSpPr>
        <p:spPr>
          <a:xfrm>
            <a:off x="1295400" y="4437926"/>
            <a:ext cx="7010400"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Job FTE: </a:t>
            </a:r>
            <a:r>
              <a:rPr lang="en-US" dirty="0" smtClean="0">
                <a:latin typeface="Calibri" panose="020F0502020204030204" pitchFamily="34" charset="0"/>
                <a:cs typeface="Calibri" panose="020F0502020204030204" pitchFamily="34" charset="0"/>
              </a:rPr>
              <a:t>1:00 would be full time; .50 -.75 part time; Adjunct Faculty 	would be lower. (Set by Academic Affairs)</a:t>
            </a:r>
          </a:p>
          <a:p>
            <a:r>
              <a:rPr lang="en-US" b="1" dirty="0" smtClean="0">
                <a:latin typeface="Calibri" panose="020F0502020204030204" pitchFamily="34" charset="0"/>
                <a:cs typeface="Calibri" panose="020F0502020204030204" pitchFamily="34" charset="0"/>
              </a:rPr>
              <a:t>Appt. %: </a:t>
            </a:r>
            <a:r>
              <a:rPr lang="en-US" dirty="0" smtClean="0">
                <a:latin typeface="Calibri" panose="020F0502020204030204" pitchFamily="34" charset="0"/>
                <a:cs typeface="Calibri" panose="020F0502020204030204" pitchFamily="34" charset="0"/>
              </a:rPr>
              <a:t>100</a:t>
            </a:r>
          </a:p>
          <a:p>
            <a:r>
              <a:rPr lang="en-US" b="1" dirty="0" smtClean="0">
                <a:latin typeface="Calibri" panose="020F0502020204030204" pitchFamily="34" charset="0"/>
                <a:cs typeface="Calibri" panose="020F0502020204030204" pitchFamily="34" charset="0"/>
              </a:rPr>
              <a:t>Encumbrance hours: </a:t>
            </a:r>
            <a:r>
              <a:rPr lang="en-US" dirty="0" smtClean="0">
                <a:latin typeface="Calibri" panose="020F0502020204030204" pitchFamily="34" charset="0"/>
                <a:cs typeface="Calibri" panose="020F0502020204030204" pitchFamily="34" charset="0"/>
              </a:rPr>
              <a:t>Blank</a:t>
            </a:r>
          </a:p>
          <a:p>
            <a:r>
              <a:rPr lang="en-US" b="1" dirty="0" smtClean="0">
                <a:latin typeface="Calibri" panose="020F0502020204030204" pitchFamily="34" charset="0"/>
                <a:cs typeface="Calibri" panose="020F0502020204030204" pitchFamily="34" charset="0"/>
              </a:rPr>
              <a:t>Encumbrance Indicator: </a:t>
            </a:r>
            <a:r>
              <a:rPr lang="en-US" dirty="0" smtClean="0">
                <a:latin typeface="Calibri" panose="020F0502020204030204" pitchFamily="34" charset="0"/>
                <a:cs typeface="Calibri" panose="020F0502020204030204" pitchFamily="34" charset="0"/>
              </a:rPr>
              <a:t>Self populate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339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914400"/>
            <a:ext cx="8229600" cy="762000"/>
          </a:xfrm>
        </p:spPr>
        <p:txBody>
          <a:bodyPr>
            <a:normAutofit fontScale="90000"/>
          </a:bodyPr>
          <a:lstStyle/>
          <a:p>
            <a:pPr algn="ctr"/>
            <a:r>
              <a:rPr lang="en-US" sz="5400" dirty="0">
                <a:latin typeface="Calibri" panose="020F0502020204030204" pitchFamily="34" charset="0"/>
                <a:cs typeface="Calibri" panose="020F0502020204030204" pitchFamily="34" charset="0"/>
              </a:rPr>
              <a:t>NBAJOBS</a:t>
            </a:r>
          </a:p>
        </p:txBody>
      </p:sp>
      <p:sp>
        <p:nvSpPr>
          <p:cNvPr id="2" name="Content Placeholder 1"/>
          <p:cNvSpPr>
            <a:spLocks noGrp="1"/>
          </p:cNvSpPr>
          <p:nvPr>
            <p:ph idx="1"/>
          </p:nvPr>
        </p:nvSpPr>
        <p:spPr/>
        <p:txBody>
          <a:bodyPr>
            <a:normAutofit fontScale="92500" lnSpcReduction="10000"/>
          </a:bodyPr>
          <a:lstStyle/>
          <a:p>
            <a:pPr marL="109728" indent="0">
              <a:buNone/>
            </a:pPr>
            <a:r>
              <a:rPr lang="en-US" sz="1800" b="1" dirty="0" smtClean="0">
                <a:latin typeface="Calibri" panose="020F0502020204030204" pitchFamily="34" charset="0"/>
                <a:cs typeface="Calibri" panose="020F0502020204030204" pitchFamily="34" charset="0"/>
              </a:rPr>
              <a:t>Hours per day:  </a:t>
            </a:r>
            <a:r>
              <a:rPr lang="en-US" sz="1800" dirty="0" smtClean="0">
                <a:latin typeface="Calibri" panose="020F0502020204030204" pitchFamily="34" charset="0"/>
                <a:cs typeface="Calibri" panose="020F0502020204030204" pitchFamily="34" charset="0"/>
              </a:rPr>
              <a:t>8 hours</a:t>
            </a:r>
          </a:p>
          <a:p>
            <a:pPr marL="109728" indent="0">
              <a:buNone/>
            </a:pPr>
            <a:r>
              <a:rPr lang="en-US" sz="1800" b="1" dirty="0" smtClean="0">
                <a:latin typeface="Calibri" panose="020F0502020204030204" pitchFamily="34" charset="0"/>
                <a:cs typeface="Calibri" panose="020F0502020204030204" pitchFamily="34" charset="0"/>
              </a:rPr>
              <a:t>Employee Class:    </a:t>
            </a:r>
            <a:r>
              <a:rPr lang="en-US" sz="1800" dirty="0" smtClean="0">
                <a:latin typeface="Calibri" panose="020F0502020204030204" pitchFamily="34" charset="0"/>
                <a:cs typeface="Calibri" panose="020F0502020204030204" pitchFamily="34" charset="0"/>
              </a:rPr>
              <a:t>S1 – Full time Staff</a:t>
            </a:r>
          </a:p>
          <a:p>
            <a:pPr marL="109728" indent="0">
              <a:buNone/>
            </a:pPr>
            <a:r>
              <a:rPr lang="en-US" sz="1800" dirty="0" smtClean="0">
                <a:latin typeface="Calibri" panose="020F0502020204030204" pitchFamily="34" charset="0"/>
                <a:cs typeface="Calibri" panose="020F0502020204030204" pitchFamily="34" charset="0"/>
              </a:rPr>
              <a:t>   (examples)	S2 – Part Time Staff</a:t>
            </a:r>
          </a:p>
          <a:p>
            <a:pPr marL="109728" indent="0">
              <a:buNone/>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F1 – Faculty 9/9</a:t>
            </a:r>
          </a:p>
          <a:p>
            <a:pPr marL="109728" indent="0">
              <a:buNone/>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F2 – Faculty 9/12</a:t>
            </a:r>
          </a:p>
          <a:p>
            <a:pPr marL="109728" indent="0">
              <a:buNone/>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H1 – Biweekly with benefits</a:t>
            </a:r>
          </a:p>
          <a:p>
            <a:pPr marL="109728" indent="0">
              <a:buNone/>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H2 – Biweekly non benefits</a:t>
            </a:r>
          </a:p>
          <a:p>
            <a:pPr marL="109728" indent="0">
              <a:buNone/>
            </a:pPr>
            <a:r>
              <a:rPr lang="en-US" sz="1800" b="1" dirty="0" smtClean="0">
                <a:latin typeface="Calibri" panose="020F0502020204030204" pitchFamily="34" charset="0"/>
                <a:cs typeface="Calibri" panose="020F0502020204030204" pitchFamily="34" charset="0"/>
              </a:rPr>
              <a:t>Leave Category:</a:t>
            </a:r>
          </a:p>
          <a:p>
            <a:pPr marL="109728" indent="0">
              <a:buNone/>
            </a:pPr>
            <a:r>
              <a:rPr lang="en-US" sz="1800" b="1" dirty="0" smtClean="0">
                <a:latin typeface="Calibri" panose="020F0502020204030204" pitchFamily="34" charset="0"/>
                <a:cs typeface="Calibri" panose="020F0502020204030204" pitchFamily="34" charset="0"/>
              </a:rPr>
              <a:t>Change Reason: </a:t>
            </a:r>
            <a:r>
              <a:rPr lang="en-US" sz="1800" dirty="0" smtClean="0">
                <a:latin typeface="Calibri" panose="020F0502020204030204" pitchFamily="34" charset="0"/>
                <a:cs typeface="Calibri" panose="020F0502020204030204" pitchFamily="34" charset="0"/>
              </a:rPr>
              <a:t>Anytime you make a change, you have to put a new effective day and the reason for change. (promotion, transfer, degree completion, term, etc)</a:t>
            </a:r>
          </a:p>
          <a:p>
            <a:pPr marL="109728" indent="0">
              <a:buNone/>
            </a:pPr>
            <a:r>
              <a:rPr lang="en-US" sz="1800" b="1" dirty="0" smtClean="0">
                <a:latin typeface="Calibri" panose="020F0502020204030204" pitchFamily="34" charset="0"/>
                <a:cs typeface="Calibri" panose="020F0502020204030204" pitchFamily="34" charset="0"/>
              </a:rPr>
              <a:t>Employer code: </a:t>
            </a:r>
            <a:r>
              <a:rPr lang="en-US" sz="1800" dirty="0" smtClean="0">
                <a:latin typeface="Calibri" panose="020F0502020204030204" pitchFamily="34" charset="0"/>
                <a:cs typeface="Calibri" panose="020F0502020204030204" pitchFamily="34" charset="0"/>
              </a:rPr>
              <a:t>This should automatically populate.</a:t>
            </a:r>
          </a:p>
          <a:p>
            <a:pPr marL="109728"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459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5023" y="817583"/>
            <a:ext cx="6965245" cy="849172"/>
          </a:xfrm>
        </p:spPr>
        <p:txBody>
          <a:bodyPr/>
          <a:lstStyle/>
          <a:p>
            <a:pPr algn="ctr"/>
            <a:r>
              <a:rPr lang="en-US" sz="4400" dirty="0">
                <a:latin typeface="Calibri" panose="020F0502020204030204" pitchFamily="34" charset="0"/>
                <a:cs typeface="Calibri" panose="020F0502020204030204" pitchFamily="34" charset="0"/>
              </a:rPr>
              <a:t>NBAJOBS</a:t>
            </a:r>
            <a:endParaRPr lang="en-US" dirty="0"/>
          </a:p>
        </p:txBody>
      </p:sp>
      <p:sp>
        <p:nvSpPr>
          <p:cNvPr id="2" name="Content Placeholder 1"/>
          <p:cNvSpPr>
            <a:spLocks noGrp="1"/>
          </p:cNvSpPr>
          <p:nvPr>
            <p:ph idx="1"/>
          </p:nvPr>
        </p:nvSpPr>
        <p:spPr>
          <a:xfrm>
            <a:off x="685800" y="1676400"/>
            <a:ext cx="7543800" cy="3810000"/>
          </a:xfrm>
        </p:spPr>
        <p:txBody>
          <a:bodyPr>
            <a:normAutofit/>
          </a:bodyPr>
          <a:lstStyle/>
          <a:p>
            <a:pPr marL="109728" indent="0">
              <a:buNone/>
            </a:pPr>
            <a:r>
              <a:rPr lang="en-US" sz="1800" b="1" dirty="0" smtClean="0">
                <a:latin typeface="Calibri" panose="020F0502020204030204" pitchFamily="34" charset="0"/>
                <a:cs typeface="Calibri" panose="020F0502020204030204" pitchFamily="34" charset="0"/>
              </a:rPr>
              <a:t>Pay Plan:  </a:t>
            </a:r>
            <a:r>
              <a:rPr lang="en-US" sz="1800" dirty="0" smtClean="0">
                <a:latin typeface="Calibri" panose="020F0502020204030204" pitchFamily="34" charset="0"/>
                <a:cs typeface="Calibri" panose="020F0502020204030204" pitchFamily="34" charset="0"/>
              </a:rPr>
              <a:t>Group; Grade; Table; Step  (These should self populate)</a:t>
            </a:r>
          </a:p>
          <a:p>
            <a:pPr marL="109728" indent="0">
              <a:buNone/>
            </a:pPr>
            <a:endParaRPr lang="en-US" sz="1800" dirty="0">
              <a:latin typeface="Calibri" panose="020F0502020204030204" pitchFamily="34" charset="0"/>
              <a:cs typeface="Calibri" panose="020F0502020204030204" pitchFamily="34" charset="0"/>
            </a:endParaRPr>
          </a:p>
          <a:p>
            <a:pPr marL="109728" indent="0">
              <a:buNone/>
            </a:pPr>
            <a:r>
              <a:rPr lang="en-US" sz="1800" b="1" dirty="0" smtClean="0">
                <a:latin typeface="Calibri" panose="020F0502020204030204" pitchFamily="34" charset="0"/>
                <a:cs typeface="Calibri" panose="020F0502020204030204" pitchFamily="34" charset="0"/>
              </a:rPr>
              <a:t>Compensation: </a:t>
            </a:r>
          </a:p>
          <a:p>
            <a:pPr marL="109728" indent="0">
              <a:buNone/>
            </a:pPr>
            <a:r>
              <a:rPr lang="en-US" sz="1800" b="1" dirty="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Rate: </a:t>
            </a:r>
            <a:r>
              <a:rPr lang="en-US" sz="1800" dirty="0" smtClean="0">
                <a:latin typeface="Calibri" panose="020F0502020204030204" pitchFamily="34" charset="0"/>
                <a:cs typeface="Calibri" panose="020F0502020204030204" pitchFamily="34" charset="0"/>
              </a:rPr>
              <a:t>(Biweekly payroll, $0.00 would be entered)</a:t>
            </a:r>
          </a:p>
          <a:p>
            <a:pPr marL="109728" indent="0">
              <a:buNone/>
            </a:pPr>
            <a:r>
              <a:rPr lang="en-US" sz="1800" dirty="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Hours per pay:  </a:t>
            </a:r>
            <a:r>
              <a:rPr lang="en-US" sz="1800" dirty="0" smtClean="0">
                <a:latin typeface="Calibri" panose="020F0502020204030204" pitchFamily="34" charset="0"/>
                <a:cs typeface="Calibri" panose="020F0502020204030204" pitchFamily="34" charset="0"/>
              </a:rPr>
              <a:t>(populate)</a:t>
            </a:r>
          </a:p>
          <a:p>
            <a:pPr marL="109728" indent="0">
              <a:buNone/>
            </a:pPr>
            <a:r>
              <a:rPr lang="en-US" sz="1800" dirty="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Assign Salary: </a:t>
            </a:r>
          </a:p>
          <a:p>
            <a:pPr marL="109728" indent="0">
              <a:buNone/>
            </a:pPr>
            <a:r>
              <a:rPr lang="en-US" sz="1800" dirty="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Factor: </a:t>
            </a:r>
            <a:r>
              <a:rPr lang="en-US" sz="1800" dirty="0" smtClean="0">
                <a:latin typeface="Calibri" panose="020F0502020204030204" pitchFamily="34" charset="0"/>
                <a:cs typeface="Calibri" panose="020F0502020204030204" pitchFamily="34" charset="0"/>
              </a:rPr>
              <a:t>Could be any number 1-12</a:t>
            </a:r>
            <a:endParaRPr lang="en-US" sz="1800" b="1" dirty="0" smtClean="0">
              <a:latin typeface="Calibri" panose="020F0502020204030204" pitchFamily="34" charset="0"/>
              <a:cs typeface="Calibri" panose="020F0502020204030204" pitchFamily="34" charset="0"/>
            </a:endParaRPr>
          </a:p>
          <a:p>
            <a:pPr marL="109728" indent="0">
              <a:buNone/>
            </a:pPr>
            <a:r>
              <a:rPr lang="en-US" sz="1800" dirty="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Pays:  </a:t>
            </a:r>
            <a:r>
              <a:rPr lang="en-US" sz="1800" dirty="0" smtClean="0">
                <a:latin typeface="Calibri" panose="020F0502020204030204" pitchFamily="34" charset="0"/>
                <a:cs typeface="Calibri" panose="020F0502020204030204" pitchFamily="34" charset="0"/>
              </a:rPr>
              <a:t>Could be any number 1-12</a:t>
            </a:r>
            <a:endParaRPr lang="en-US" sz="1800" b="1" dirty="0" smtClean="0">
              <a:latin typeface="Calibri" panose="020F0502020204030204" pitchFamily="34" charset="0"/>
              <a:cs typeface="Calibri" panose="020F0502020204030204" pitchFamily="34" charset="0"/>
            </a:endParaRPr>
          </a:p>
          <a:p>
            <a:pPr marL="109728" indent="0">
              <a:buNone/>
            </a:pPr>
            <a:r>
              <a:rPr lang="en-US" sz="1800" dirty="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Annual Salary:  </a:t>
            </a:r>
            <a:r>
              <a:rPr lang="en-US" sz="1800" dirty="0" smtClean="0">
                <a:latin typeface="Calibri" panose="020F0502020204030204" pitchFamily="34" charset="0"/>
                <a:cs typeface="Calibri" panose="020F0502020204030204" pitchFamily="34" charset="0"/>
              </a:rPr>
              <a:t>Yearly salary</a:t>
            </a:r>
          </a:p>
          <a:p>
            <a:pPr marL="109728"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7089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a:latin typeface="Calibri" panose="020F0502020204030204" pitchFamily="34" charset="0"/>
                <a:cs typeface="Calibri" panose="020F0502020204030204" pitchFamily="34" charset="0"/>
              </a:rPr>
              <a:t>NBAJOBS</a:t>
            </a:r>
            <a:endParaRPr lang="en-US" sz="5400" dirty="0"/>
          </a:p>
        </p:txBody>
      </p:sp>
      <p:sp>
        <p:nvSpPr>
          <p:cNvPr id="2" name="Content Placeholder 1"/>
          <p:cNvSpPr>
            <a:spLocks noGrp="1"/>
          </p:cNvSpPr>
          <p:nvPr>
            <p:ph idx="1"/>
          </p:nvPr>
        </p:nvSpPr>
        <p:spPr/>
        <p:txBody>
          <a:bodyPr>
            <a:normAutofit fontScale="92500" lnSpcReduction="20000"/>
          </a:bodyPr>
          <a:lstStyle/>
          <a:p>
            <a:r>
              <a:rPr lang="en-US" sz="1800" dirty="0" smtClean="0">
                <a:latin typeface="Calibri" panose="020F0502020204030204" pitchFamily="34" charset="0"/>
                <a:cs typeface="Calibri" panose="020F0502020204030204" pitchFamily="34" charset="0"/>
              </a:rPr>
              <a:t>Effective Date:  This date will self populate. </a:t>
            </a:r>
          </a:p>
          <a:p>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Timesheet Defaults</a:t>
            </a:r>
          </a:p>
          <a:p>
            <a:pPr lvl="2"/>
            <a:r>
              <a:rPr lang="en-US" sz="1800" dirty="0" smtClean="0">
                <a:latin typeface="Calibri" panose="020F0502020204030204" pitchFamily="34" charset="0"/>
                <a:cs typeface="Calibri" panose="020F0502020204030204" pitchFamily="34" charset="0"/>
              </a:rPr>
              <a:t>Timesheet COA:  Will be 1</a:t>
            </a:r>
          </a:p>
          <a:p>
            <a:pPr lvl="2"/>
            <a:r>
              <a:rPr lang="en-US" sz="1800" dirty="0" smtClean="0">
                <a:latin typeface="Calibri" panose="020F0502020204030204" pitchFamily="34" charset="0"/>
                <a:cs typeface="Calibri" panose="020F0502020204030204" pitchFamily="34" charset="0"/>
              </a:rPr>
              <a:t>Timesheet ORG:  This will be the organization that the payroll is charged to.</a:t>
            </a:r>
          </a:p>
          <a:p>
            <a:pPr lvl="2"/>
            <a:r>
              <a:rPr lang="en-US" sz="1800" dirty="0" smtClean="0">
                <a:latin typeface="Calibri" panose="020F0502020204030204" pitchFamily="34" charset="0"/>
                <a:cs typeface="Calibri" panose="020F0502020204030204" pitchFamily="34" charset="0"/>
              </a:rPr>
              <a:t>Payroll ID:  Could be M1, M2, BW</a:t>
            </a:r>
          </a:p>
          <a:p>
            <a:pPr lvl="2"/>
            <a:r>
              <a:rPr lang="en-US" sz="1800" dirty="0" smtClean="0">
                <a:latin typeface="Calibri" panose="020F0502020204030204" pitchFamily="34" charset="0"/>
                <a:cs typeface="Calibri" panose="020F0502020204030204" pitchFamily="34" charset="0"/>
              </a:rPr>
              <a:t>Default Shift:  Will be 1</a:t>
            </a:r>
            <a:endParaRPr lang="en-US" sz="1800" dirty="0">
              <a:latin typeface="Calibri" panose="020F0502020204030204" pitchFamily="34" charset="0"/>
              <a:cs typeface="Calibri" panose="020F0502020204030204" pitchFamily="34" charset="0"/>
            </a:endParaRPr>
          </a:p>
          <a:p>
            <a:pPr lvl="2"/>
            <a:r>
              <a:rPr lang="en-US" sz="1800" dirty="0" smtClean="0">
                <a:latin typeface="Calibri" panose="020F0502020204030204" pitchFamily="34" charset="0"/>
                <a:cs typeface="Calibri" panose="020F0502020204030204" pitchFamily="34" charset="0"/>
              </a:rPr>
              <a:t>Time Entry Method:  (These could be different)	</a:t>
            </a:r>
          </a:p>
          <a:p>
            <a:pPr lvl="4"/>
            <a:r>
              <a:rPr lang="en-US" sz="1500"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Examples:</a:t>
            </a:r>
          </a:p>
          <a:p>
            <a:pPr lvl="5"/>
            <a:r>
              <a:rPr lang="en-US" dirty="0" smtClean="0">
                <a:latin typeface="Calibri" panose="020F0502020204030204" pitchFamily="34" charset="0"/>
                <a:cs typeface="Calibri" panose="020F0502020204030204" pitchFamily="34" charset="0"/>
              </a:rPr>
              <a:t>Payroll time entry</a:t>
            </a:r>
          </a:p>
          <a:p>
            <a:pPr lvl="5"/>
            <a:r>
              <a:rPr lang="en-US" dirty="0" smtClean="0">
                <a:latin typeface="Calibri" panose="020F0502020204030204" pitchFamily="34" charset="0"/>
                <a:cs typeface="Calibri" panose="020F0502020204030204" pitchFamily="34" charset="0"/>
              </a:rPr>
              <a:t>Employee time entry via web</a:t>
            </a:r>
          </a:p>
          <a:p>
            <a:pPr lvl="5"/>
            <a:r>
              <a:rPr lang="en-US" dirty="0" smtClean="0">
                <a:latin typeface="Calibri" panose="020F0502020204030204" pitchFamily="34" charset="0"/>
                <a:cs typeface="Calibri" panose="020F0502020204030204" pitchFamily="34" charset="0"/>
              </a:rPr>
              <a:t>Department time entry with approval</a:t>
            </a:r>
          </a:p>
          <a:p>
            <a:pPr lvl="5"/>
            <a:r>
              <a:rPr lang="en-US" dirty="0" smtClean="0">
                <a:latin typeface="Calibri" panose="020F0502020204030204" pitchFamily="34" charset="0"/>
                <a:cs typeface="Calibri" panose="020F0502020204030204" pitchFamily="34" charset="0"/>
              </a:rPr>
              <a:t>Third party with approvals</a:t>
            </a:r>
          </a:p>
          <a:p>
            <a:pPr lvl="1"/>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8157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685800"/>
            <a:ext cx="6965245" cy="1202485"/>
          </a:xfrm>
        </p:spPr>
        <p:txBody>
          <a:bodyPr>
            <a:normAutofit/>
          </a:bodyPr>
          <a:lstStyle/>
          <a:p>
            <a:pPr algn="ctr"/>
            <a:r>
              <a:rPr lang="en-US" sz="5400" dirty="0">
                <a:latin typeface="Calibri" panose="020F0502020204030204" pitchFamily="34" charset="0"/>
                <a:cs typeface="Calibri" panose="020F0502020204030204" pitchFamily="34" charset="0"/>
              </a:rPr>
              <a:t>NBAJOBS</a:t>
            </a:r>
            <a:endParaRPr lang="en-US" sz="5400" dirty="0"/>
          </a:p>
        </p:txBody>
      </p:sp>
      <p:sp>
        <p:nvSpPr>
          <p:cNvPr id="2" name="Content Placeholder 1"/>
          <p:cNvSpPr>
            <a:spLocks noGrp="1"/>
          </p:cNvSpPr>
          <p:nvPr>
            <p:ph idx="1"/>
          </p:nvPr>
        </p:nvSpPr>
        <p:spPr>
          <a:xfrm>
            <a:off x="914400" y="1600200"/>
            <a:ext cx="7315200" cy="4407091"/>
          </a:xfrm>
        </p:spPr>
        <p:txBody>
          <a:bodyPr>
            <a:normAutofit fontScale="92500" lnSpcReduction="20000"/>
          </a:bodyPr>
          <a:lstStyle/>
          <a:p>
            <a:endParaRPr lang="en-US" sz="1300" dirty="0" smtClean="0">
              <a:latin typeface="Calibri" panose="020F0502020204030204" pitchFamily="34" charset="0"/>
              <a:cs typeface="Calibri" panose="020F0502020204030204" pitchFamily="34" charset="0"/>
            </a:endParaRPr>
          </a:p>
          <a:p>
            <a:pPr lvl="2"/>
            <a:r>
              <a:rPr lang="en-US" sz="1900" dirty="0" smtClean="0">
                <a:latin typeface="Calibri" panose="020F0502020204030204" pitchFamily="34" charset="0"/>
                <a:cs typeface="Calibri" panose="020F0502020204030204" pitchFamily="34" charset="0"/>
              </a:rPr>
              <a:t>Time Entry Type:</a:t>
            </a:r>
          </a:p>
          <a:p>
            <a:pPr lvl="4"/>
            <a:r>
              <a:rPr lang="en-US" dirty="0" smtClean="0">
                <a:latin typeface="Calibri" panose="020F0502020204030204" pitchFamily="34" charset="0"/>
                <a:cs typeface="Calibri" panose="020F0502020204030204" pitchFamily="34" charset="0"/>
              </a:rPr>
              <a:t>Pay period time sheet</a:t>
            </a:r>
          </a:p>
          <a:p>
            <a:pPr lvl="4"/>
            <a:r>
              <a:rPr lang="en-US" dirty="0" smtClean="0">
                <a:latin typeface="Calibri" panose="020F0502020204030204" pitchFamily="34" charset="0"/>
                <a:cs typeface="Calibri" panose="020F0502020204030204" pitchFamily="34" charset="0"/>
              </a:rPr>
              <a:t>Pay period exception  Time only</a:t>
            </a:r>
          </a:p>
          <a:p>
            <a:pPr lvl="4"/>
            <a:r>
              <a:rPr lang="en-US" dirty="0" smtClean="0">
                <a:latin typeface="Calibri" panose="020F0502020204030204" pitchFamily="34" charset="0"/>
                <a:cs typeface="Calibri" panose="020F0502020204030204" pitchFamily="34" charset="0"/>
              </a:rPr>
              <a:t>None</a:t>
            </a:r>
          </a:p>
          <a:p>
            <a:pPr lvl="2"/>
            <a:endParaRPr lang="en-US" sz="1300" dirty="0">
              <a:latin typeface="Calibri" panose="020F0502020204030204" pitchFamily="34" charset="0"/>
              <a:cs typeface="Calibri" panose="020F0502020204030204" pitchFamily="34" charset="0"/>
            </a:endParaRPr>
          </a:p>
          <a:p>
            <a:pPr lvl="2"/>
            <a:r>
              <a:rPr lang="en-US" sz="1900" dirty="0" smtClean="0">
                <a:latin typeface="Calibri" panose="020F0502020204030204" pitchFamily="34" charset="0"/>
                <a:cs typeface="Calibri" panose="020F0502020204030204" pitchFamily="34" charset="0"/>
              </a:rPr>
              <a:t>Leave Report Method:</a:t>
            </a:r>
          </a:p>
          <a:p>
            <a:pPr lvl="4"/>
            <a:r>
              <a:rPr lang="en-US" dirty="0" smtClean="0">
                <a:latin typeface="Calibri" panose="020F0502020204030204" pitchFamily="34" charset="0"/>
                <a:cs typeface="Calibri" panose="020F0502020204030204" pitchFamily="34" charset="0"/>
              </a:rPr>
              <a:t>NONE (Payroll)</a:t>
            </a:r>
          </a:p>
          <a:p>
            <a:pPr lvl="4"/>
            <a:r>
              <a:rPr lang="en-US" dirty="0" smtClean="0">
                <a:latin typeface="Calibri" panose="020F0502020204030204" pitchFamily="34" charset="0"/>
                <a:cs typeface="Calibri" panose="020F0502020204030204" pitchFamily="34" charset="0"/>
              </a:rPr>
              <a:t>Leave Report on the Web</a:t>
            </a:r>
          </a:p>
          <a:p>
            <a:pPr lvl="4"/>
            <a:r>
              <a:rPr lang="en-US" dirty="0" smtClean="0">
                <a:latin typeface="Calibri" panose="020F0502020204030204" pitchFamily="34" charset="0"/>
                <a:cs typeface="Calibri" panose="020F0502020204030204" pitchFamily="34" charset="0"/>
              </a:rPr>
              <a:t>Departmental Leave Report</a:t>
            </a:r>
          </a:p>
          <a:p>
            <a:pPr lvl="4"/>
            <a:r>
              <a:rPr lang="en-US" dirty="0" smtClean="0">
                <a:latin typeface="Calibri" panose="020F0502020204030204" pitchFamily="34" charset="0"/>
                <a:cs typeface="Calibri" panose="020F0502020204030204" pitchFamily="34" charset="0"/>
              </a:rPr>
              <a:t>Third party report</a:t>
            </a:r>
          </a:p>
          <a:p>
            <a:pPr marL="1143000" lvl="4" indent="0">
              <a:buNone/>
            </a:pPr>
            <a:endParaRPr lang="en-US" sz="1300" dirty="0" smtClean="0">
              <a:latin typeface="Calibri" panose="020F0502020204030204" pitchFamily="34" charset="0"/>
              <a:cs typeface="Calibri" panose="020F0502020204030204" pitchFamily="34" charset="0"/>
            </a:endParaRPr>
          </a:p>
          <a:p>
            <a:pPr lvl="2"/>
            <a:r>
              <a:rPr lang="en-US" sz="1900" dirty="0" smtClean="0">
                <a:latin typeface="Calibri" panose="020F0502020204030204" pitchFamily="34" charset="0"/>
                <a:cs typeface="Calibri" panose="020F0502020204030204" pitchFamily="34" charset="0"/>
              </a:rPr>
              <a:t>Leave Report Payroll ID:</a:t>
            </a:r>
          </a:p>
          <a:p>
            <a:pPr marL="630936" lvl="2" indent="0">
              <a:buNone/>
            </a:pPr>
            <a:r>
              <a:rPr lang="en-US" sz="1900" dirty="0">
                <a:latin typeface="Calibri" panose="020F0502020204030204" pitchFamily="34" charset="0"/>
                <a:cs typeface="Calibri" panose="020F0502020204030204" pitchFamily="34" charset="0"/>
              </a:rPr>
              <a:t>	</a:t>
            </a:r>
            <a:r>
              <a:rPr lang="en-US" sz="1900" dirty="0" smtClean="0">
                <a:latin typeface="Calibri" panose="020F0502020204030204" pitchFamily="34" charset="0"/>
                <a:cs typeface="Calibri" panose="020F0502020204030204" pitchFamily="34" charset="0"/>
              </a:rPr>
              <a:t>   	M1, M2, BW, etc.	</a:t>
            </a:r>
          </a:p>
          <a:p>
            <a:pPr marL="630936" lvl="2" indent="0">
              <a:buNone/>
            </a:pPr>
            <a:r>
              <a:rPr lang="en-US" sz="1600" dirty="0" smtClean="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pPr marL="630936" lvl="2" indent="0">
              <a:buNone/>
            </a:pPr>
            <a:r>
              <a:rPr lang="en-US" sz="1800" dirty="0" smtClean="0">
                <a:latin typeface="Calibri" panose="020F0502020204030204" pitchFamily="34" charset="0"/>
                <a:cs typeface="Calibri" panose="020F0502020204030204" pitchFamily="34" charset="0"/>
              </a:rPr>
              <a:t>Premium Pay Methods  (DO NOT USE AT DSU)</a:t>
            </a:r>
          </a:p>
          <a:p>
            <a:pPr marL="630936" lvl="2" indent="0">
              <a:buNone/>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Longevity:</a:t>
            </a:r>
          </a:p>
          <a:p>
            <a:pPr marL="630936" lvl="2" indent="0">
              <a:buNone/>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Premium Pay:</a:t>
            </a:r>
          </a:p>
          <a:p>
            <a:pPr lvl="1"/>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5600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a:latin typeface="Calibri" panose="020F0502020204030204" pitchFamily="34" charset="0"/>
                <a:cs typeface="Calibri" panose="020F0502020204030204" pitchFamily="34" charset="0"/>
              </a:rPr>
              <a:t>NBAJOBS</a:t>
            </a:r>
            <a:endParaRPr lang="en-US" sz="5400" dirty="0"/>
          </a:p>
        </p:txBody>
      </p:sp>
      <p:sp>
        <p:nvSpPr>
          <p:cNvPr id="2" name="Content Placeholder 1"/>
          <p:cNvSpPr>
            <a:spLocks noGrp="1"/>
          </p:cNvSpPr>
          <p:nvPr>
            <p:ph idx="1"/>
          </p:nvPr>
        </p:nvSpPr>
        <p:spPr>
          <a:xfrm>
            <a:off x="914400" y="1752601"/>
            <a:ext cx="7391400" cy="4191000"/>
          </a:xfrm>
        </p:spPr>
        <p:txBody>
          <a:bodyPr>
            <a:normAutofit/>
          </a:bodyPr>
          <a:lstStyle/>
          <a:p>
            <a:endParaRPr lang="en-US" sz="1300" dirty="0" smtClean="0">
              <a:latin typeface="Calibri" panose="020F0502020204030204" pitchFamily="34" charset="0"/>
              <a:cs typeface="Calibri" panose="020F0502020204030204" pitchFamily="34" charset="0"/>
            </a:endParaRPr>
          </a:p>
          <a:p>
            <a:pPr lvl="1"/>
            <a:r>
              <a:rPr lang="en-US" sz="1800" dirty="0" smtClean="0">
                <a:latin typeface="Calibri" panose="020F0502020204030204" pitchFamily="34" charset="0"/>
                <a:cs typeface="Calibri" panose="020F0502020204030204" pitchFamily="34" charset="0"/>
              </a:rPr>
              <a:t>Deferred Pay</a:t>
            </a:r>
          </a:p>
          <a:p>
            <a:pPr lvl="1"/>
            <a:endParaRPr lang="en-US" sz="1800" dirty="0" smtClean="0">
              <a:latin typeface="Calibri" panose="020F0502020204030204" pitchFamily="34" charset="0"/>
              <a:cs typeface="Calibri" panose="020F0502020204030204" pitchFamily="34" charset="0"/>
            </a:endParaRPr>
          </a:p>
          <a:p>
            <a:pPr lvl="2"/>
            <a:r>
              <a:rPr lang="en-US" sz="1800" dirty="0" smtClean="0">
                <a:latin typeface="Calibri" panose="020F0502020204030204" pitchFamily="34" charset="0"/>
                <a:cs typeface="Calibri" panose="020F0502020204030204" pitchFamily="34" charset="0"/>
              </a:rPr>
              <a:t>Effective Date</a:t>
            </a:r>
          </a:p>
          <a:p>
            <a:pPr lvl="2"/>
            <a:r>
              <a:rPr lang="en-US" sz="1800" dirty="0" smtClean="0">
                <a:latin typeface="Calibri" panose="020F0502020204030204" pitchFamily="34" charset="0"/>
                <a:cs typeface="Calibri" panose="020F0502020204030204" pitchFamily="34" charset="0"/>
              </a:rPr>
              <a:t>Deferred Pay:</a:t>
            </a:r>
          </a:p>
          <a:p>
            <a:pPr lvl="2"/>
            <a:r>
              <a:rPr lang="en-US" sz="1800" dirty="0" smtClean="0">
                <a:latin typeface="Calibri" panose="020F0502020204030204" pitchFamily="34" charset="0"/>
                <a:cs typeface="Calibri" panose="020F0502020204030204" pitchFamily="34" charset="0"/>
              </a:rPr>
              <a:t>Per Pay Salary</a:t>
            </a:r>
          </a:p>
          <a:p>
            <a:pPr lvl="2"/>
            <a:r>
              <a:rPr lang="en-US" sz="1800" dirty="0" smtClean="0">
                <a:latin typeface="Calibri" panose="020F0502020204030204" pitchFamily="34" charset="0"/>
                <a:cs typeface="Calibri" panose="020F0502020204030204" pitchFamily="34" charset="0"/>
              </a:rPr>
              <a:t>Factor:</a:t>
            </a:r>
          </a:p>
          <a:p>
            <a:pPr lvl="2"/>
            <a:r>
              <a:rPr lang="en-US" sz="1800" dirty="0" smtClean="0">
                <a:latin typeface="Calibri" panose="020F0502020204030204" pitchFamily="34" charset="0"/>
                <a:cs typeface="Calibri" panose="020F0502020204030204" pitchFamily="34" charset="0"/>
              </a:rPr>
              <a:t>Pays:</a:t>
            </a:r>
          </a:p>
          <a:p>
            <a:pPr lvl="2"/>
            <a:r>
              <a:rPr lang="en-US" sz="1800" dirty="0" smtClean="0">
                <a:latin typeface="Calibri" panose="020F0502020204030204" pitchFamily="34" charset="0"/>
                <a:cs typeface="Calibri" panose="020F0502020204030204" pitchFamily="34" charset="0"/>
              </a:rPr>
              <a:t>Deferred Amount:</a:t>
            </a:r>
            <a:endParaRPr lang="en-US" sz="1800" dirty="0">
              <a:latin typeface="Calibri" panose="020F0502020204030204" pitchFamily="34" charset="0"/>
              <a:cs typeface="Calibri" panose="020F0502020204030204" pitchFamily="34" charset="0"/>
            </a:endParaRPr>
          </a:p>
          <a:p>
            <a:pPr marL="630936" lvl="2" indent="0">
              <a:buNone/>
            </a:pPr>
            <a:endParaRPr lang="en-US" sz="1800" dirty="0" smtClean="0">
              <a:latin typeface="Calibri" panose="020F0502020204030204" pitchFamily="34" charset="0"/>
              <a:cs typeface="Calibri" panose="020F0502020204030204" pitchFamily="34" charset="0"/>
            </a:endParaRPr>
          </a:p>
          <a:p>
            <a:pPr marL="630936" lvl="2" indent="0">
              <a:buNone/>
            </a:pPr>
            <a:r>
              <a:rPr lang="en-US" sz="1800" dirty="0" smtClean="0">
                <a:latin typeface="Calibri" panose="020F0502020204030204" pitchFamily="34" charset="0"/>
                <a:cs typeface="Calibri" panose="020F0502020204030204" pitchFamily="34" charset="0"/>
              </a:rPr>
              <a:t>(</a:t>
            </a:r>
            <a:r>
              <a:rPr lang="en-US" sz="1800" b="1" dirty="0" smtClean="0">
                <a:latin typeface="Calibri" panose="020F0502020204030204" pitchFamily="34" charset="0"/>
                <a:cs typeface="Calibri" panose="020F0502020204030204" pitchFamily="34" charset="0"/>
              </a:rPr>
              <a:t>This will self populate with what was entered under the JOB DETAIL 		tab)</a:t>
            </a:r>
          </a:p>
          <a:p>
            <a:pPr marL="630936" lvl="2" indent="0">
              <a:buNone/>
            </a:pPr>
            <a:r>
              <a:rPr lang="en-US" sz="1800" b="1" dirty="0" smtClean="0">
                <a:latin typeface="Calibri" panose="020F0502020204030204" pitchFamily="34" charset="0"/>
                <a:cs typeface="Calibri" panose="020F0502020204030204" pitchFamily="34" charset="0"/>
              </a:rPr>
              <a:t>	ALWAYS check.</a:t>
            </a:r>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1445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31"/>
            <a:ext cx="8229600" cy="1143000"/>
          </a:xfrm>
        </p:spPr>
        <p:txBody>
          <a:bodyPr>
            <a:normAutofit/>
          </a:bodyPr>
          <a:lstStyle/>
          <a:p>
            <a:pPr algn="ctr"/>
            <a:r>
              <a:rPr lang="en-US" sz="5400" dirty="0">
                <a:latin typeface="Calibri" panose="020F0502020204030204" pitchFamily="34" charset="0"/>
                <a:cs typeface="Calibri" panose="020F0502020204030204" pitchFamily="34" charset="0"/>
              </a:rPr>
              <a:t>NBAJOBS</a:t>
            </a:r>
            <a:endParaRPr lang="en-US" sz="5400" dirty="0"/>
          </a:p>
        </p:txBody>
      </p:sp>
      <p:sp>
        <p:nvSpPr>
          <p:cNvPr id="2" name="Content Placeholder 1"/>
          <p:cNvSpPr>
            <a:spLocks noGrp="1"/>
          </p:cNvSpPr>
          <p:nvPr>
            <p:ph idx="1"/>
          </p:nvPr>
        </p:nvSpPr>
        <p:spPr>
          <a:xfrm>
            <a:off x="990600" y="1438870"/>
            <a:ext cx="2667000" cy="1295400"/>
          </a:xfrm>
        </p:spPr>
        <p:txBody>
          <a:bodyPr>
            <a:normAutofit fontScale="92500" lnSpcReduction="10000"/>
          </a:bodyPr>
          <a:lstStyle/>
          <a:p>
            <a:endParaRPr lang="en-US" sz="1300" dirty="0" smtClean="0">
              <a:latin typeface="Calibri" panose="020F0502020204030204" pitchFamily="34" charset="0"/>
              <a:cs typeface="Calibri" panose="020F0502020204030204" pitchFamily="34" charset="0"/>
            </a:endParaRPr>
          </a:p>
          <a:p>
            <a:pPr lvl="1"/>
            <a:r>
              <a:rPr lang="en-US" sz="1800" b="1" dirty="0" smtClean="0">
                <a:latin typeface="Calibri" panose="020F0502020204030204" pitchFamily="34" charset="0"/>
                <a:cs typeface="Calibri" panose="020F0502020204030204" pitchFamily="34" charset="0"/>
              </a:rPr>
              <a:t>Miscellaneous:</a:t>
            </a:r>
          </a:p>
          <a:p>
            <a:pPr lvl="2"/>
            <a:r>
              <a:rPr lang="en-US" sz="1800" dirty="0" smtClean="0">
                <a:latin typeface="Calibri" panose="020F0502020204030204" pitchFamily="34" charset="0"/>
                <a:cs typeface="Calibri" panose="020F0502020204030204" pitchFamily="34" charset="0"/>
              </a:rPr>
              <a:t>Effective Date: This date will self populate</a:t>
            </a:r>
          </a:p>
          <a:p>
            <a:pPr marL="630936" lvl="2" indent="0">
              <a:buNone/>
            </a:pPr>
            <a:endParaRPr lang="en-US" sz="1800" dirty="0">
              <a:latin typeface="Calibri" panose="020F0502020204030204" pitchFamily="34" charset="0"/>
              <a:cs typeface="Calibri" panose="020F0502020204030204" pitchFamily="34" charset="0"/>
            </a:endParaRPr>
          </a:p>
        </p:txBody>
      </p:sp>
      <p:sp>
        <p:nvSpPr>
          <p:cNvPr id="4" name="TextBox 3"/>
          <p:cNvSpPr txBox="1"/>
          <p:nvPr/>
        </p:nvSpPr>
        <p:spPr>
          <a:xfrm>
            <a:off x="4267200" y="2438400"/>
            <a:ext cx="3024851" cy="1754326"/>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Supervisor:</a:t>
            </a:r>
          </a:p>
          <a:p>
            <a:r>
              <a:rPr lang="en-US" dirty="0" smtClean="0">
                <a:latin typeface="Calibri" panose="020F0502020204030204" pitchFamily="34" charset="0"/>
                <a:cs typeface="Calibri" panose="020F0502020204030204" pitchFamily="34" charset="0"/>
              </a:rPr>
              <a:t>ID: </a:t>
            </a:r>
          </a:p>
          <a:p>
            <a:r>
              <a:rPr lang="en-US" dirty="0" smtClean="0">
                <a:latin typeface="Calibri" panose="020F0502020204030204" pitchFamily="34" charset="0"/>
                <a:cs typeface="Calibri" panose="020F0502020204030204" pitchFamily="34" charset="0"/>
              </a:rPr>
              <a:t>Position:	Suffix:</a:t>
            </a:r>
          </a:p>
          <a:p>
            <a:r>
              <a:rPr lang="en-US" dirty="0" smtClean="0">
                <a:latin typeface="Calibri" panose="020F0502020204030204" pitchFamily="34" charset="0"/>
                <a:cs typeface="Calibri" panose="020F0502020204030204" pitchFamily="34" charset="0"/>
              </a:rPr>
              <a:t>Title: </a:t>
            </a:r>
            <a:endParaRPr lang="en-US" dirty="0">
              <a:latin typeface="Calibri" panose="020F0502020204030204" pitchFamily="34" charset="0"/>
              <a:cs typeface="Calibri" panose="020F0502020204030204" pitchFamily="34" charset="0"/>
            </a:endParaRPr>
          </a:p>
          <a:p>
            <a:endParaRPr lang="en-US" dirty="0" smtClean="0"/>
          </a:p>
          <a:p>
            <a:endParaRPr lang="en-US" dirty="0"/>
          </a:p>
        </p:txBody>
      </p:sp>
      <p:sp>
        <p:nvSpPr>
          <p:cNvPr id="5" name="TextBox 4"/>
          <p:cNvSpPr txBox="1"/>
          <p:nvPr/>
        </p:nvSpPr>
        <p:spPr>
          <a:xfrm>
            <a:off x="914400" y="4195433"/>
            <a:ext cx="2895600"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Additional Information</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Workers Compensation:</a:t>
            </a:r>
          </a:p>
          <a:p>
            <a:r>
              <a:rPr lang="en-US" dirty="0" smtClean="0">
                <a:latin typeface="Calibri" panose="020F0502020204030204" pitchFamily="34" charset="0"/>
                <a:cs typeface="Calibri" panose="020F0502020204030204" pitchFamily="34" charset="0"/>
              </a:rPr>
              <a:t>Job Location:</a:t>
            </a:r>
          </a:p>
          <a:p>
            <a:r>
              <a:rPr lang="en-US" dirty="0" smtClean="0">
                <a:latin typeface="Calibri" panose="020F0502020204030204" pitchFamily="34" charset="0"/>
                <a:cs typeface="Calibri" panose="020F0502020204030204" pitchFamily="34" charset="0"/>
              </a:rPr>
              <a:t>Contract Number:</a:t>
            </a:r>
          </a:p>
          <a:p>
            <a:endParaRPr lang="en-US" dirty="0"/>
          </a:p>
        </p:txBody>
      </p:sp>
      <p:sp>
        <p:nvSpPr>
          <p:cNvPr id="6" name="TextBox 5"/>
          <p:cNvSpPr txBox="1"/>
          <p:nvPr/>
        </p:nvSpPr>
        <p:spPr>
          <a:xfrm>
            <a:off x="5780590" y="1295400"/>
            <a:ext cx="1991810" cy="923330"/>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EEO</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EEO location:</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School:</a:t>
            </a:r>
            <a:endParaRPr lang="en-US" dirty="0">
              <a:latin typeface="Calibri" panose="020F0502020204030204" pitchFamily="34" charset="0"/>
              <a:cs typeface="Calibri" panose="020F0502020204030204" pitchFamily="34" charset="0"/>
            </a:endParaRPr>
          </a:p>
        </p:txBody>
      </p:sp>
      <p:sp>
        <p:nvSpPr>
          <p:cNvPr id="7" name="TextBox 6"/>
          <p:cNvSpPr txBox="1"/>
          <p:nvPr/>
        </p:nvSpPr>
        <p:spPr>
          <a:xfrm>
            <a:off x="5486400" y="4419600"/>
            <a:ext cx="4114800"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California Pension</a:t>
            </a:r>
          </a:p>
          <a:p>
            <a:r>
              <a:rPr lang="en-US" dirty="0" smtClean="0">
                <a:latin typeface="Calibri" panose="020F0502020204030204" pitchFamily="34" charset="0"/>
                <a:cs typeface="Calibri" panose="020F0502020204030204" pitchFamily="34" charset="0"/>
              </a:rPr>
              <a:t>STRS Assignment Code:</a:t>
            </a:r>
          </a:p>
          <a:p>
            <a:r>
              <a:rPr lang="en-US" dirty="0" smtClean="0">
                <a:latin typeface="Calibri" panose="020F0502020204030204" pitchFamily="34" charset="0"/>
                <a:cs typeface="Calibri" panose="020F0502020204030204" pitchFamily="34" charset="0"/>
              </a:rPr>
              <a:t>California STRS Pay Code:</a:t>
            </a:r>
          </a:p>
          <a:p>
            <a:r>
              <a:rPr lang="en-US" dirty="0" smtClean="0">
                <a:latin typeface="Calibri" panose="020F0502020204030204" pitchFamily="34" charset="0"/>
                <a:cs typeface="Calibri" panose="020F0502020204030204" pitchFamily="34" charset="0"/>
              </a:rPr>
              <a:t>California PERS Pay Code:</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3498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8229600" cy="1219200"/>
          </a:xfrm>
        </p:spPr>
        <p:txBody>
          <a:bodyPr/>
          <a:lstStyle/>
          <a:p>
            <a:pPr algn="ctr"/>
            <a:r>
              <a:rPr lang="en-US" dirty="0" smtClean="0"/>
              <a:t>ATTRIBUTES</a:t>
            </a:r>
            <a:endParaRPr lang="en-US" dirty="0"/>
          </a:p>
        </p:txBody>
      </p:sp>
      <p:sp>
        <p:nvSpPr>
          <p:cNvPr id="2" name="Content Placeholder 1"/>
          <p:cNvSpPr>
            <a:spLocks noGrp="1"/>
          </p:cNvSpPr>
          <p:nvPr>
            <p:ph idx="1"/>
          </p:nvPr>
        </p:nvSpPr>
        <p:spPr>
          <a:xfrm>
            <a:off x="717630" y="1828800"/>
            <a:ext cx="7664370" cy="4724400"/>
          </a:xfrm>
        </p:spPr>
        <p:txBody>
          <a:bodyPr>
            <a:noAutofit/>
          </a:bodyPr>
          <a:lstStyle/>
          <a:p>
            <a:endParaRPr lang="en-US" sz="1800" b="1" dirty="0" smtClean="0">
              <a:latin typeface="Calibri" panose="020F0502020204030204" pitchFamily="34" charset="0"/>
              <a:cs typeface="Calibri" panose="020F0502020204030204" pitchFamily="34" charset="0"/>
            </a:endParaRPr>
          </a:p>
          <a:p>
            <a:r>
              <a:rPr lang="en-US" sz="1800" b="1" dirty="0" smtClean="0">
                <a:latin typeface="Calibri" panose="020F0502020204030204" pitchFamily="34" charset="0"/>
                <a:cs typeface="Calibri" panose="020F0502020204030204" pitchFamily="34" charset="0"/>
              </a:rPr>
              <a:t>PPAIDEN</a:t>
            </a:r>
            <a:r>
              <a:rPr lang="en-US" sz="1800" dirty="0" smtClean="0">
                <a:latin typeface="Calibri" panose="020F0502020204030204" pitchFamily="34" charset="0"/>
                <a:cs typeface="Calibri" panose="020F0502020204030204" pitchFamily="34" charset="0"/>
              </a:rPr>
              <a:t> –You will enter all the employee information: Name, address, phone number, birthday, etc.</a:t>
            </a:r>
          </a:p>
          <a:p>
            <a:endParaRPr lang="en-US" sz="1800" dirty="0" smtClean="0">
              <a:latin typeface="Calibri" panose="020F0502020204030204" pitchFamily="34" charset="0"/>
              <a:cs typeface="Calibri" panose="020F0502020204030204" pitchFamily="34" charset="0"/>
            </a:endParaRPr>
          </a:p>
          <a:p>
            <a:r>
              <a:rPr lang="en-US" sz="1800" b="1" dirty="0" smtClean="0">
                <a:latin typeface="Calibri" panose="020F0502020204030204" pitchFamily="34" charset="0"/>
                <a:cs typeface="Calibri" panose="020F0502020204030204" pitchFamily="34" charset="0"/>
              </a:rPr>
              <a:t>GOMATCH</a:t>
            </a:r>
            <a:r>
              <a:rPr lang="en-US" sz="1800" dirty="0" smtClean="0">
                <a:latin typeface="Calibri" panose="020F0502020204030204" pitchFamily="34" charset="0"/>
                <a:cs typeface="Calibri" panose="020F0502020204030204" pitchFamily="34" charset="0"/>
              </a:rPr>
              <a:t> – This will be used with PPAIDEN.  You will see GOMATCH come up with this attribute when it is new employee.  This will help generate the employee ID number.</a:t>
            </a:r>
          </a:p>
          <a:p>
            <a:endParaRPr lang="en-US" sz="1800" dirty="0" smtClean="0">
              <a:latin typeface="Calibri" panose="020F0502020204030204" pitchFamily="34" charset="0"/>
              <a:cs typeface="Calibri" panose="020F0502020204030204" pitchFamily="34" charset="0"/>
            </a:endParaRPr>
          </a:p>
          <a:p>
            <a:r>
              <a:rPr lang="en-US" sz="1800" b="1" dirty="0" smtClean="0">
                <a:latin typeface="Calibri" panose="020F0502020204030204" pitchFamily="34" charset="0"/>
                <a:cs typeface="Calibri" panose="020F0502020204030204" pitchFamily="34" charset="0"/>
              </a:rPr>
              <a:t>PEAEMPL</a:t>
            </a:r>
            <a:r>
              <a:rPr lang="en-US" sz="1800" dirty="0" smtClean="0">
                <a:latin typeface="Calibri" panose="020F0502020204030204" pitchFamily="34" charset="0"/>
                <a:cs typeface="Calibri" panose="020F0502020204030204" pitchFamily="34" charset="0"/>
              </a:rPr>
              <a:t> – Here you will indicate whether the employee is full time, part time, monthly or bi-weekly. You will also need to indicate what organization he/she will be paid from.  You will also enter the start date of the new employee.  If the employee terms, this where you will find the termination date plus the reason.</a:t>
            </a:r>
          </a:p>
        </p:txBody>
      </p:sp>
      <p:pic>
        <p:nvPicPr>
          <p:cNvPr id="2052" name="Picture 4" descr="C:\Documents and Settings\TYarbrough\Local Settings\Temporary Internet Files\Content.IE5\LD6OEC2Q\reseauxsociauxentrepris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25515"/>
            <a:ext cx="1676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53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a:latin typeface="Calibri" panose="020F0502020204030204" pitchFamily="34" charset="0"/>
                <a:cs typeface="Calibri" panose="020F0502020204030204" pitchFamily="34" charset="0"/>
              </a:rPr>
              <a:t>NBAJOBS</a:t>
            </a:r>
            <a:endParaRPr lang="en-US" sz="5400" dirty="0"/>
          </a:p>
        </p:txBody>
      </p:sp>
      <p:sp>
        <p:nvSpPr>
          <p:cNvPr id="9" name="TextBox 8"/>
          <p:cNvSpPr txBox="1"/>
          <p:nvPr/>
        </p:nvSpPr>
        <p:spPr>
          <a:xfrm>
            <a:off x="1333982" y="2514600"/>
            <a:ext cx="5638800" cy="1200329"/>
          </a:xfrm>
          <a:prstGeom prst="rect">
            <a:avLst/>
          </a:prstGeom>
          <a:noFill/>
        </p:spPr>
        <p:txBody>
          <a:bodyPr wrap="square" rtlCol="0">
            <a:spAutoFit/>
          </a:bodyPr>
          <a:lstStyle/>
          <a:p>
            <a:r>
              <a:rPr lang="en-US" dirty="0" smtClean="0"/>
              <a:t>	</a:t>
            </a:r>
            <a:r>
              <a:rPr lang="en-US" b="1" dirty="0" smtClean="0">
                <a:latin typeface="Calibri" panose="020F0502020204030204" pitchFamily="34" charset="0"/>
                <a:cs typeface="Calibri" panose="020F0502020204030204" pitchFamily="34" charset="0"/>
              </a:rPr>
              <a:t>EXCLUDED DEDUCTIONS/BENEFITS</a:t>
            </a:r>
          </a:p>
          <a:p>
            <a:endParaRPr lang="en-US" b="1" dirty="0">
              <a:latin typeface="Calibri" panose="020F0502020204030204" pitchFamily="34" charset="0"/>
              <a:cs typeface="Calibri" panose="020F0502020204030204" pitchFamily="34" charset="0"/>
            </a:endParaRPr>
          </a:p>
          <a:p>
            <a:r>
              <a:rPr lang="en-US" b="1" dirty="0" smtClean="0">
                <a:latin typeface="Calibri" panose="020F0502020204030204" pitchFamily="34" charset="0"/>
                <a:cs typeface="Calibri" panose="020F0502020204030204" pitchFamily="34" charset="0"/>
              </a:rPr>
              <a:t>		CODE:</a:t>
            </a:r>
          </a:p>
          <a:p>
            <a:endParaRPr lang="en-US" b="1" dirty="0">
              <a:latin typeface="Calibri" panose="020F0502020204030204" pitchFamily="34" charset="0"/>
              <a:cs typeface="Calibri" panose="020F0502020204030204" pitchFamily="34" charset="0"/>
            </a:endParaRPr>
          </a:p>
        </p:txBody>
      </p:sp>
      <p:sp>
        <p:nvSpPr>
          <p:cNvPr id="10" name="TextBox 9"/>
          <p:cNvSpPr txBox="1"/>
          <p:nvPr/>
        </p:nvSpPr>
        <p:spPr>
          <a:xfrm>
            <a:off x="1371600" y="4267200"/>
            <a:ext cx="6629400" cy="1200329"/>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If employee would like a deduction excluded from a additional compensation check.</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		Example: RET, FED, SIT, HEA</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8891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a:latin typeface="Calibri" panose="020F0502020204030204" pitchFamily="34" charset="0"/>
                <a:cs typeface="Calibri" panose="020F0502020204030204" pitchFamily="34" charset="0"/>
              </a:rPr>
              <a:t>NBAJOBS</a:t>
            </a:r>
            <a:endParaRPr lang="en-US" sz="5400" dirty="0"/>
          </a:p>
        </p:txBody>
      </p:sp>
      <p:sp>
        <p:nvSpPr>
          <p:cNvPr id="9" name="TextBox 8"/>
          <p:cNvSpPr txBox="1"/>
          <p:nvPr/>
        </p:nvSpPr>
        <p:spPr>
          <a:xfrm>
            <a:off x="1905000" y="1676400"/>
            <a:ext cx="5638800" cy="923330"/>
          </a:xfrm>
          <a:prstGeom prst="rect">
            <a:avLst/>
          </a:prstGeom>
          <a:noFill/>
        </p:spPr>
        <p:txBody>
          <a:bodyPr wrap="square" rtlCol="0">
            <a:spAutoFit/>
          </a:bodyPr>
          <a:lstStyle/>
          <a:p>
            <a:r>
              <a:rPr lang="en-US" dirty="0" smtClean="0"/>
              <a:t>		</a:t>
            </a:r>
            <a:r>
              <a:rPr lang="en-US" b="1" dirty="0" smtClean="0"/>
              <a:t>Default Earnings</a:t>
            </a:r>
            <a:endParaRPr lang="en-US" b="1" dirty="0">
              <a:latin typeface="Calibri" panose="020F0502020204030204" pitchFamily="34" charset="0"/>
              <a:cs typeface="Calibri" panose="020F0502020204030204" pitchFamily="34" charset="0"/>
            </a:endParaRPr>
          </a:p>
          <a:p>
            <a:r>
              <a:rPr lang="en-US" b="1" dirty="0" smtClean="0">
                <a:latin typeface="Calibri" panose="020F0502020204030204" pitchFamily="34" charset="0"/>
                <a:cs typeface="Calibri" panose="020F0502020204030204" pitchFamily="34" charset="0"/>
              </a:rPr>
              <a:t>		</a:t>
            </a:r>
          </a:p>
          <a:p>
            <a:endParaRPr lang="en-US" b="1" dirty="0">
              <a:latin typeface="Calibri" panose="020F0502020204030204" pitchFamily="34" charset="0"/>
              <a:cs typeface="Calibri" panose="020F0502020204030204" pitchFamily="34" charset="0"/>
            </a:endParaRPr>
          </a:p>
        </p:txBody>
      </p:sp>
      <p:sp>
        <p:nvSpPr>
          <p:cNvPr id="10" name="TextBox 9"/>
          <p:cNvSpPr txBox="1"/>
          <p:nvPr/>
        </p:nvSpPr>
        <p:spPr>
          <a:xfrm>
            <a:off x="1219200" y="2286000"/>
            <a:ext cx="6629400" cy="3416320"/>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Query date:  Default in</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Effective date:  Usually will be the query date</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Earnings Code:  This is will be regular pay, Sumer School, etc.</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Hours or Units: 84 or 164; You will “zero” if a biweekly payroll </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Deemed: blank</a:t>
            </a:r>
          </a:p>
          <a:p>
            <a:r>
              <a:rPr lang="en-US" dirty="0" smtClean="0">
                <a:latin typeface="Calibri" panose="020F0502020204030204" pitchFamily="34" charset="0"/>
                <a:cs typeface="Calibri" panose="020F0502020204030204" pitchFamily="34" charset="0"/>
              </a:rPr>
              <a:t>Special Rate: blank</a:t>
            </a:r>
          </a:p>
          <a:p>
            <a:r>
              <a:rPr lang="en-US" dirty="0" smtClean="0">
                <a:latin typeface="Calibri" panose="020F0502020204030204" pitchFamily="34" charset="0"/>
                <a:cs typeface="Calibri" panose="020F0502020204030204" pitchFamily="34" charset="0"/>
              </a:rPr>
              <a:t>Shift: 1</a:t>
            </a:r>
          </a:p>
          <a:p>
            <a:r>
              <a:rPr lang="en-US" dirty="0" smtClean="0">
                <a:latin typeface="Calibri" panose="020F0502020204030204" pitchFamily="34" charset="0"/>
                <a:cs typeface="Calibri" panose="020F0502020204030204" pitchFamily="34" charset="0"/>
              </a:rPr>
              <a:t>Ended as of Date: blank</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5768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304800"/>
            <a:ext cx="8229600" cy="1143000"/>
          </a:xfrm>
        </p:spPr>
        <p:txBody>
          <a:bodyPr>
            <a:normAutofit/>
          </a:bodyPr>
          <a:lstStyle/>
          <a:p>
            <a:pPr algn="ctr"/>
            <a:r>
              <a:rPr lang="en-US" sz="5400" dirty="0">
                <a:latin typeface="Calibri" panose="020F0502020204030204" pitchFamily="34" charset="0"/>
                <a:cs typeface="Calibri" panose="020F0502020204030204" pitchFamily="34" charset="0"/>
              </a:rPr>
              <a:t>NBAJOBS</a:t>
            </a:r>
            <a:endParaRPr lang="en-US" sz="5400" dirty="0"/>
          </a:p>
        </p:txBody>
      </p:sp>
      <p:sp>
        <p:nvSpPr>
          <p:cNvPr id="9" name="TextBox 8"/>
          <p:cNvSpPr txBox="1"/>
          <p:nvPr/>
        </p:nvSpPr>
        <p:spPr>
          <a:xfrm>
            <a:off x="1981200" y="1676399"/>
            <a:ext cx="5638800" cy="954107"/>
          </a:xfrm>
          <a:prstGeom prst="rect">
            <a:avLst/>
          </a:prstGeom>
          <a:noFill/>
        </p:spPr>
        <p:txBody>
          <a:bodyPr wrap="square" rtlCol="0">
            <a:spAutoFit/>
          </a:bodyPr>
          <a:lstStyle/>
          <a:p>
            <a:r>
              <a:rPr lang="en-US" dirty="0" smtClean="0"/>
              <a:t>		</a:t>
            </a:r>
            <a:r>
              <a:rPr lang="en-US" sz="2000" dirty="0" smtClean="0"/>
              <a:t>Work Schedules</a:t>
            </a:r>
            <a:r>
              <a:rPr lang="en-US" sz="2000" b="1" dirty="0" smtClean="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a:t>
            </a:r>
          </a:p>
          <a:p>
            <a:endParaRPr lang="en-US" b="1" dirty="0">
              <a:latin typeface="Calibri" panose="020F0502020204030204" pitchFamily="34" charset="0"/>
              <a:cs typeface="Calibri" panose="020F0502020204030204" pitchFamily="34" charset="0"/>
            </a:endParaRPr>
          </a:p>
        </p:txBody>
      </p:sp>
      <p:sp>
        <p:nvSpPr>
          <p:cNvPr id="10" name="TextBox 9"/>
          <p:cNvSpPr txBox="1"/>
          <p:nvPr/>
        </p:nvSpPr>
        <p:spPr>
          <a:xfrm>
            <a:off x="1600200" y="3352800"/>
            <a:ext cx="6629400" cy="1754326"/>
          </a:xfrm>
          <a:prstGeom prst="rect">
            <a:avLst/>
          </a:prstGeom>
          <a:noFill/>
        </p:spPr>
        <p:txBody>
          <a:bodyPr wrap="square" rtlCol="0">
            <a:spAutoFit/>
          </a:bodyPr>
          <a:lstStyle/>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Effective date:  </a:t>
            </a:r>
          </a:p>
          <a:p>
            <a:r>
              <a:rPr lang="en-US" dirty="0" smtClean="0">
                <a:latin typeface="Calibri" panose="020F0502020204030204" pitchFamily="34" charset="0"/>
                <a:cs typeface="Calibri" panose="020F0502020204030204" pitchFamily="34" charset="0"/>
              </a:rPr>
              <a:t>Schedule begin date:  1</a:t>
            </a:r>
          </a:p>
          <a:p>
            <a:r>
              <a:rPr lang="en-US" dirty="0" smtClean="0">
                <a:latin typeface="Calibri" panose="020F0502020204030204" pitchFamily="34" charset="0"/>
                <a:cs typeface="Calibri" panose="020F0502020204030204" pitchFamily="34" charset="0"/>
              </a:rPr>
              <a:t>Schedule end date:</a:t>
            </a:r>
          </a:p>
          <a:p>
            <a:r>
              <a:rPr lang="en-US" dirty="0" smtClean="0">
                <a:latin typeface="Calibri" panose="020F0502020204030204" pitchFamily="34" charset="0"/>
                <a:cs typeface="Calibri" panose="020F0502020204030204" pitchFamily="34" charset="0"/>
              </a:rPr>
              <a:t>Base Earnings code:  Regular, Summer School etc.</a:t>
            </a:r>
          </a:p>
          <a:p>
            <a:r>
              <a:rPr lang="en-US" dirty="0" smtClean="0">
                <a:latin typeface="Calibri" panose="020F0502020204030204" pitchFamily="34" charset="0"/>
                <a:cs typeface="Calibri" panose="020F0502020204030204" pitchFamily="34" charset="0"/>
              </a:rPr>
              <a:t>Deemed Hours: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3681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304800"/>
            <a:ext cx="8229600" cy="1143000"/>
          </a:xfrm>
        </p:spPr>
        <p:txBody>
          <a:bodyPr>
            <a:normAutofit/>
          </a:bodyPr>
          <a:lstStyle/>
          <a:p>
            <a:pPr algn="ctr"/>
            <a:r>
              <a:rPr lang="en-US" sz="5400" dirty="0">
                <a:latin typeface="Calibri" panose="020F0502020204030204" pitchFamily="34" charset="0"/>
                <a:cs typeface="Calibri" panose="020F0502020204030204" pitchFamily="34" charset="0"/>
              </a:rPr>
              <a:t>NBAJOBS</a:t>
            </a:r>
            <a:endParaRPr lang="en-US" sz="5400" dirty="0"/>
          </a:p>
        </p:txBody>
      </p:sp>
      <p:sp>
        <p:nvSpPr>
          <p:cNvPr id="9" name="TextBox 8"/>
          <p:cNvSpPr txBox="1"/>
          <p:nvPr/>
        </p:nvSpPr>
        <p:spPr>
          <a:xfrm>
            <a:off x="1905000" y="1676400"/>
            <a:ext cx="5638800" cy="677108"/>
          </a:xfrm>
          <a:prstGeom prst="rect">
            <a:avLst/>
          </a:prstGeom>
          <a:noFill/>
        </p:spPr>
        <p:txBody>
          <a:bodyPr wrap="square" rtlCol="0">
            <a:spAutoFit/>
          </a:bodyPr>
          <a:lstStyle/>
          <a:p>
            <a:r>
              <a:rPr lang="en-US" dirty="0" smtClean="0"/>
              <a:t>		</a:t>
            </a:r>
            <a:r>
              <a:rPr lang="en-US" sz="2000" dirty="0" smtClean="0">
                <a:latin typeface="Calibri" panose="020F0502020204030204" pitchFamily="34" charset="0"/>
                <a:cs typeface="Calibri" panose="020F0502020204030204" pitchFamily="34" charset="0"/>
              </a:rPr>
              <a:t>Job Labor Distribution</a:t>
            </a:r>
            <a:r>
              <a:rPr lang="en-US" b="1" dirty="0" smtClean="0">
                <a:latin typeface="Calibri" panose="020F0502020204030204" pitchFamily="34" charset="0"/>
                <a:cs typeface="Calibri" panose="020F0502020204030204" pitchFamily="34" charset="0"/>
              </a:rPr>
              <a:t>	</a:t>
            </a:r>
          </a:p>
          <a:p>
            <a:endParaRPr lang="en-US" b="1" dirty="0">
              <a:latin typeface="Calibri" panose="020F0502020204030204" pitchFamily="34" charset="0"/>
              <a:cs typeface="Calibri" panose="020F0502020204030204" pitchFamily="34" charset="0"/>
            </a:endParaRPr>
          </a:p>
        </p:txBody>
      </p:sp>
      <p:sp>
        <p:nvSpPr>
          <p:cNvPr id="10" name="TextBox 9"/>
          <p:cNvSpPr txBox="1"/>
          <p:nvPr/>
        </p:nvSpPr>
        <p:spPr>
          <a:xfrm>
            <a:off x="990600" y="2133600"/>
            <a:ext cx="2819400" cy="2585323"/>
          </a:xfrm>
          <a:prstGeom prst="rect">
            <a:avLst/>
          </a:prstGeom>
          <a:noFill/>
        </p:spPr>
        <p:txBody>
          <a:bodyPr wrap="square" rtlCol="0">
            <a:spAutoFit/>
          </a:bodyPr>
          <a:lstStyle/>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Effective date:  Default in</a:t>
            </a:r>
          </a:p>
          <a:p>
            <a:r>
              <a:rPr lang="en-US" dirty="0" smtClean="0">
                <a:latin typeface="Calibri" panose="020F0502020204030204" pitchFamily="34" charset="0"/>
                <a:cs typeface="Calibri" panose="020F0502020204030204" pitchFamily="34" charset="0"/>
              </a:rPr>
              <a:t>COA: 1</a:t>
            </a:r>
          </a:p>
          <a:p>
            <a:r>
              <a:rPr lang="en-US" dirty="0" smtClean="0">
                <a:latin typeface="Calibri" panose="020F0502020204030204" pitchFamily="34" charset="0"/>
                <a:cs typeface="Calibri" panose="020F0502020204030204" pitchFamily="34" charset="0"/>
              </a:rPr>
              <a:t>Fund:</a:t>
            </a:r>
          </a:p>
          <a:p>
            <a:r>
              <a:rPr lang="en-US" dirty="0" smtClean="0">
                <a:latin typeface="Calibri" panose="020F0502020204030204" pitchFamily="34" charset="0"/>
                <a:cs typeface="Calibri" panose="020F0502020204030204" pitchFamily="34" charset="0"/>
              </a:rPr>
              <a:t>Org.:</a:t>
            </a:r>
          </a:p>
          <a:p>
            <a:r>
              <a:rPr lang="en-US" dirty="0" smtClean="0">
                <a:latin typeface="Calibri" panose="020F0502020204030204" pitchFamily="34" charset="0"/>
                <a:cs typeface="Calibri" panose="020F0502020204030204" pitchFamily="34" charset="0"/>
              </a:rPr>
              <a:t>Account:</a:t>
            </a:r>
          </a:p>
          <a:p>
            <a:r>
              <a:rPr lang="en-US" dirty="0" smtClean="0">
                <a:latin typeface="Calibri" panose="020F0502020204030204" pitchFamily="34" charset="0"/>
                <a:cs typeface="Calibri" panose="020F0502020204030204" pitchFamily="34" charset="0"/>
              </a:rPr>
              <a:t>Program:</a:t>
            </a:r>
          </a:p>
          <a:p>
            <a:r>
              <a:rPr lang="en-US" dirty="0" smtClean="0">
                <a:latin typeface="Calibri" panose="020F0502020204030204" pitchFamily="34" charset="0"/>
                <a:cs typeface="Calibri" panose="020F0502020204030204" pitchFamily="34" charset="0"/>
              </a:rPr>
              <a:t>Percent:</a:t>
            </a:r>
            <a:br>
              <a:rPr lang="en-US"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p:txBody>
      </p:sp>
      <p:sp>
        <p:nvSpPr>
          <p:cNvPr id="2" name="TextBox 1"/>
          <p:cNvSpPr txBox="1"/>
          <p:nvPr/>
        </p:nvSpPr>
        <p:spPr>
          <a:xfrm>
            <a:off x="2667000" y="4495800"/>
            <a:ext cx="6393097" cy="1477328"/>
          </a:xfrm>
          <a:prstGeom prst="rect">
            <a:avLst/>
          </a:prstGeom>
          <a:noFill/>
        </p:spPr>
        <p:txBody>
          <a:bodyPr wrap="none" rtlCol="0">
            <a:spAutoFit/>
          </a:bodyPr>
          <a:lstStyle/>
          <a:p>
            <a:r>
              <a:rPr lang="en-US" dirty="0" smtClean="0"/>
              <a:t>These will default in.  When changing the effective date</a:t>
            </a:r>
          </a:p>
          <a:p>
            <a:r>
              <a:rPr lang="en-US" dirty="0" smtClean="0"/>
              <a:t>Always “Control F6” to delete Fund, Org, and Account.</a:t>
            </a:r>
          </a:p>
          <a:p>
            <a:r>
              <a:rPr lang="en-US" dirty="0" smtClean="0"/>
              <a:t>Then enter the correct numbers.  The Program number</a:t>
            </a:r>
          </a:p>
          <a:p>
            <a:r>
              <a:rPr lang="en-US" dirty="0" smtClean="0"/>
              <a:t> should self populate.</a:t>
            </a:r>
          </a:p>
          <a:p>
            <a:endParaRPr lang="en-US" dirty="0" smtClean="0"/>
          </a:p>
        </p:txBody>
      </p:sp>
    </p:spTree>
    <p:extLst>
      <p:ext uri="{BB962C8B-B14F-4D97-AF65-F5344CB8AC3E}">
        <p14:creationId xmlns:p14="http://schemas.microsoft.com/office/powerpoint/2010/main" val="2922487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0"/>
            <a:ext cx="929640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919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82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44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8600" y="228600"/>
            <a:ext cx="93726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326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76200"/>
            <a:ext cx="9296400" cy="6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515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823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rgbClr val="464646"/>
                </a:solidFill>
              </a:rPr>
              <a:t>ATTRIBUTES</a:t>
            </a:r>
            <a:endParaRPr lang="en-US" dirty="0"/>
          </a:p>
        </p:txBody>
      </p:sp>
      <p:sp>
        <p:nvSpPr>
          <p:cNvPr id="2" name="Content Placeholder 1"/>
          <p:cNvSpPr>
            <a:spLocks noGrp="1"/>
          </p:cNvSpPr>
          <p:nvPr>
            <p:ph idx="1"/>
          </p:nvPr>
        </p:nvSpPr>
        <p:spPr/>
        <p:txBody>
          <a:bodyPr>
            <a:normAutofit fontScale="92500"/>
          </a:bodyPr>
          <a:lstStyle/>
          <a:p>
            <a:r>
              <a:rPr lang="en-US" sz="1800" b="1" dirty="0">
                <a:latin typeface="Calibri" panose="020F0502020204030204" pitchFamily="34" charset="0"/>
                <a:cs typeface="Calibri" panose="020F0502020204030204" pitchFamily="34" charset="0"/>
              </a:rPr>
              <a:t>NBAJOBS</a:t>
            </a:r>
            <a:r>
              <a:rPr lang="en-US" sz="1800" dirty="0">
                <a:latin typeface="Calibri" panose="020F0502020204030204" pitchFamily="34" charset="0"/>
                <a:cs typeface="Calibri" panose="020F0502020204030204" pitchFamily="34" charset="0"/>
              </a:rPr>
              <a:t> – You will need the employee position number, rate of pay.  Will this employee be 12 month or 9month, etc.  You can also search to see if this employee has any other jobs active. </a:t>
            </a:r>
            <a:endParaRPr lang="en-US" sz="1800" dirty="0" smtClean="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NBAJQUE</a:t>
            </a:r>
            <a:r>
              <a:rPr lang="en-US" sz="1800" dirty="0">
                <a:latin typeface="Calibri" panose="020F0502020204030204" pitchFamily="34" charset="0"/>
                <a:cs typeface="Calibri" panose="020F0502020204030204" pitchFamily="34" charset="0"/>
              </a:rPr>
              <a:t> – Each employee has someone in charge of approving their time.  The supervisor’s position should be </a:t>
            </a:r>
            <a:r>
              <a:rPr lang="en-US" sz="1800" dirty="0" smtClean="0">
                <a:latin typeface="Calibri" panose="020F0502020204030204" pitchFamily="34" charset="0"/>
                <a:cs typeface="Calibri" panose="020F0502020204030204" pitchFamily="34" charset="0"/>
              </a:rPr>
              <a:t>entered</a:t>
            </a:r>
          </a:p>
          <a:p>
            <a:endParaRPr lang="en-US"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PDADEDN</a:t>
            </a:r>
            <a:r>
              <a:rPr lang="en-US" sz="1800" dirty="0">
                <a:latin typeface="Calibri" panose="020F0502020204030204" pitchFamily="34" charset="0"/>
                <a:cs typeface="Calibri" panose="020F0502020204030204" pitchFamily="34" charset="0"/>
              </a:rPr>
              <a:t> – All important tax, health, etc. </a:t>
            </a:r>
            <a:r>
              <a:rPr lang="en-US" sz="1800" dirty="0" smtClean="0">
                <a:latin typeface="Calibri" panose="020F0502020204030204" pitchFamily="34" charset="0"/>
                <a:cs typeface="Calibri" panose="020F0502020204030204" pitchFamily="34" charset="0"/>
              </a:rPr>
              <a:t>deductions</a:t>
            </a:r>
          </a:p>
          <a:p>
            <a:endParaRPr lang="en-US"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PEAESCH</a:t>
            </a:r>
            <a:r>
              <a:rPr lang="en-US" sz="1800" dirty="0">
                <a:latin typeface="Calibri" panose="020F0502020204030204" pitchFamily="34" charset="0"/>
                <a:cs typeface="Calibri" panose="020F0502020204030204" pitchFamily="34" charset="0"/>
              </a:rPr>
              <a:t> – Term employee.  DO NOT PEAESCH if it is a student or employee who has other jobs open.  If you PEAESCH it will term ALL information</a:t>
            </a:r>
            <a:endParaRPr lang="en-US" sz="1800" dirty="0"/>
          </a:p>
        </p:txBody>
      </p:sp>
    </p:spTree>
    <p:extLst>
      <p:ext uri="{BB962C8B-B14F-4D97-AF65-F5344CB8AC3E}">
        <p14:creationId xmlns:p14="http://schemas.microsoft.com/office/powerpoint/2010/main" val="25275890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47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0675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9695" y="524469"/>
            <a:ext cx="5486400" cy="1200329"/>
          </a:xfrm>
          <a:prstGeom prst="rect">
            <a:avLst/>
          </a:prstGeom>
          <a:noFill/>
        </p:spPr>
        <p:txBody>
          <a:bodyPr wrap="square" rtlCol="0">
            <a:spAutoFit/>
          </a:bodyPr>
          <a:lstStyle/>
          <a:p>
            <a:pPr algn="ctr"/>
            <a:r>
              <a:rPr lang="en-US" sz="5400" dirty="0" smtClean="0">
                <a:latin typeface="Calibri" panose="020F0502020204030204" pitchFamily="34" charset="0"/>
                <a:cs typeface="Calibri" panose="020F0502020204030204" pitchFamily="34" charset="0"/>
              </a:rPr>
              <a:t>NBAJQUE</a:t>
            </a:r>
          </a:p>
          <a:p>
            <a:endParaRPr lang="en-US" dirty="0"/>
          </a:p>
        </p:txBody>
      </p:sp>
      <p:sp>
        <p:nvSpPr>
          <p:cNvPr id="3" name="TextBox 2"/>
          <p:cNvSpPr txBox="1"/>
          <p:nvPr/>
        </p:nvSpPr>
        <p:spPr>
          <a:xfrm>
            <a:off x="1752600" y="2286000"/>
            <a:ext cx="3886200"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Approval Category:  	</a:t>
            </a:r>
            <a:r>
              <a:rPr lang="en-US" dirty="0" smtClean="0">
                <a:latin typeface="Calibri" panose="020F0502020204030204" pitchFamily="34" charset="0"/>
                <a:cs typeface="Calibri" panose="020F0502020204030204" pitchFamily="34" charset="0"/>
              </a:rPr>
              <a:t>TIME</a:t>
            </a: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990600" y="3581400"/>
            <a:ext cx="7239000"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Approver Sequence</a:t>
            </a:r>
            <a:r>
              <a:rPr lang="en-US" dirty="0" smtClean="0">
                <a:latin typeface="Calibri" panose="020F0502020204030204" pitchFamily="34" charset="0"/>
                <a:cs typeface="Calibri" panose="020F0502020204030204" pitchFamily="34" charset="0"/>
              </a:rPr>
              <a:t>:  1	</a:t>
            </a:r>
          </a:p>
          <a:p>
            <a:r>
              <a:rPr lang="en-US" b="1" dirty="0" smtClean="0">
                <a:latin typeface="Calibri" panose="020F0502020204030204" pitchFamily="34" charset="0"/>
                <a:cs typeface="Calibri" panose="020F0502020204030204" pitchFamily="34" charset="0"/>
              </a:rPr>
              <a:t>Approver Position: </a:t>
            </a:r>
            <a:r>
              <a:rPr lang="en-US" dirty="0" smtClean="0">
                <a:latin typeface="Calibri" panose="020F0502020204030204" pitchFamily="34" charset="0"/>
                <a:cs typeface="Calibri" panose="020F0502020204030204" pitchFamily="34" charset="0"/>
              </a:rPr>
              <a:t>This will be the supervisor of the employee.  (You can have several)</a:t>
            </a:r>
          </a:p>
          <a:p>
            <a:r>
              <a:rPr lang="en-US" b="1" dirty="0" smtClean="0">
                <a:latin typeface="Calibri" panose="020F0502020204030204" pitchFamily="34" charset="0"/>
                <a:cs typeface="Calibri" panose="020F0502020204030204" pitchFamily="34" charset="0"/>
              </a:rPr>
              <a:t>Approver or Incumbent: </a:t>
            </a:r>
            <a:r>
              <a:rPr lang="en-US" dirty="0" smtClean="0">
                <a:latin typeface="Calibri" panose="020F0502020204030204" pitchFamily="34" charset="0"/>
                <a:cs typeface="Calibri" panose="020F0502020204030204" pitchFamily="34" charset="0"/>
              </a:rPr>
              <a:t>After finding the approver position, this should self populate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229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543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113" y="-80963"/>
            <a:ext cx="9132887" cy="693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4313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02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8947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8748" y="548792"/>
            <a:ext cx="3558251" cy="1200329"/>
          </a:xfrm>
          <a:prstGeom prst="rect">
            <a:avLst/>
          </a:prstGeom>
          <a:noFill/>
        </p:spPr>
        <p:txBody>
          <a:bodyPr wrap="square" rtlCol="0">
            <a:spAutoFit/>
          </a:bodyPr>
          <a:lstStyle/>
          <a:p>
            <a:pPr algn="ctr"/>
            <a:r>
              <a:rPr lang="en-US" sz="5400" dirty="0" smtClean="0">
                <a:latin typeface="Calibri" panose="020F0502020204030204" pitchFamily="34" charset="0"/>
                <a:cs typeface="Calibri" panose="020F0502020204030204" pitchFamily="34" charset="0"/>
              </a:rPr>
              <a:t>PDADEDN</a:t>
            </a:r>
          </a:p>
          <a:p>
            <a:pPr algn="ctr"/>
            <a:endParaRPr lang="en-US" dirty="0"/>
          </a:p>
        </p:txBody>
      </p:sp>
      <p:sp>
        <p:nvSpPr>
          <p:cNvPr id="3" name="TextBox 2"/>
          <p:cNvSpPr txBox="1"/>
          <p:nvPr/>
        </p:nvSpPr>
        <p:spPr>
          <a:xfrm>
            <a:off x="3962400" y="1600200"/>
            <a:ext cx="4343400"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ID:</a:t>
            </a:r>
            <a:r>
              <a:rPr lang="en-US" dirty="0" smtClean="0">
                <a:latin typeface="Calibri" panose="020F0502020204030204" pitchFamily="34" charset="0"/>
                <a:cs typeface="Calibri" panose="020F0502020204030204" pitchFamily="34" charset="0"/>
              </a:rPr>
              <a:t> Employee #</a:t>
            </a:r>
          </a:p>
          <a:p>
            <a:r>
              <a:rPr lang="en-US" b="1" dirty="0" smtClean="0">
                <a:latin typeface="Calibri" panose="020F0502020204030204" pitchFamily="34" charset="0"/>
                <a:cs typeface="Calibri" panose="020F0502020204030204" pitchFamily="34" charset="0"/>
              </a:rPr>
              <a:t>Benefit Category: </a:t>
            </a:r>
            <a:r>
              <a:rPr lang="en-US" dirty="0" smtClean="0">
                <a:latin typeface="Calibri" panose="020F0502020204030204" pitchFamily="34" charset="0"/>
                <a:cs typeface="Calibri" panose="020F0502020204030204" pitchFamily="34" charset="0"/>
              </a:rPr>
              <a:t>This should self populate</a:t>
            </a:r>
          </a:p>
          <a:p>
            <a:r>
              <a:rPr lang="en-US" b="1" dirty="0" smtClean="0">
                <a:latin typeface="Calibri" panose="020F0502020204030204" pitchFamily="34" charset="0"/>
                <a:cs typeface="Calibri" panose="020F0502020204030204" pitchFamily="34" charset="0"/>
              </a:rPr>
              <a:t>Deduction: </a:t>
            </a:r>
            <a:r>
              <a:rPr lang="en-US" dirty="0" smtClean="0">
                <a:latin typeface="Calibri" panose="020F0502020204030204" pitchFamily="34" charset="0"/>
                <a:cs typeface="Calibri" panose="020F0502020204030204" pitchFamily="34" charset="0"/>
              </a:rPr>
              <a:t>FED; SIT; UEM; FIM; FIO; 	Benefits</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(control page down)</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838200" y="2971800"/>
            <a:ext cx="5867400" cy="2031325"/>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DEDUCTION	</a:t>
            </a:r>
          </a:p>
          <a:p>
            <a:r>
              <a:rPr lang="en-US" dirty="0" smtClean="0">
                <a:latin typeface="Calibri" panose="020F0502020204030204" pitchFamily="34" charset="0"/>
                <a:cs typeface="Calibri" panose="020F0502020204030204" pitchFamily="34" charset="0"/>
              </a:rPr>
              <a:t>    Begin Date:  Date of employment </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End Date: This would be end of employment, termination</a:t>
            </a:r>
          </a:p>
          <a:p>
            <a:r>
              <a:rPr lang="en-US" dirty="0" smtClean="0">
                <a:latin typeface="Calibri" panose="020F0502020204030204" pitchFamily="34" charset="0"/>
                <a:cs typeface="Calibri" panose="020F0502020204030204" pitchFamily="34" charset="0"/>
              </a:rPr>
              <a:t>    Effective Date:  This would be change, term date</a:t>
            </a:r>
          </a:p>
          <a:p>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Status:</a:t>
            </a:r>
            <a:r>
              <a:rPr lang="en-US" b="1" dirty="0" smtClean="0"/>
              <a:t>	</a:t>
            </a:r>
            <a:r>
              <a:rPr lang="en-US" dirty="0" smtClean="0"/>
              <a:t> </a:t>
            </a:r>
          </a:p>
          <a:p>
            <a:r>
              <a:rPr lang="en-US" dirty="0"/>
              <a:t>	</a:t>
            </a:r>
            <a:r>
              <a:rPr lang="en-US" dirty="0" smtClean="0">
                <a:latin typeface="Calibri" panose="020F0502020204030204" pitchFamily="34" charset="0"/>
                <a:cs typeface="Calibri" panose="020F0502020204030204" pitchFamily="34" charset="0"/>
              </a:rPr>
              <a:t>Active, exempt, termed, or waived</a:t>
            </a:r>
          </a:p>
          <a:p>
            <a:r>
              <a:rPr lang="en-US" dirty="0"/>
              <a:t> </a:t>
            </a:r>
            <a:r>
              <a:rPr lang="en-US" dirty="0" smtClean="0"/>
              <a:t>  </a:t>
            </a:r>
            <a:r>
              <a:rPr lang="en-US" dirty="0" smtClean="0">
                <a:latin typeface="Calibri" panose="020F0502020204030204" pitchFamily="34" charset="0"/>
                <a:cs typeface="Calibri" panose="020F0502020204030204" pitchFamily="34" charset="0"/>
              </a:rPr>
              <a:t>Deduction Change Reason: blank</a:t>
            </a:r>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4267200" y="4766630"/>
            <a:ext cx="3810000"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Options:</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Title:</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Plan Code:</a:t>
            </a:r>
          </a:p>
          <a:p>
            <a:r>
              <a:rPr lang="en-US" dirty="0" smtClean="0">
                <a:latin typeface="Calibri" panose="020F0502020204030204" pitchFamily="34" charset="0"/>
                <a:cs typeface="Calibri" panose="020F0502020204030204" pitchFamily="34" charset="0"/>
              </a:rPr>
              <a:t>	Value will come from plan code chosen; rest will self populate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937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8748" y="548792"/>
            <a:ext cx="3558251" cy="1200329"/>
          </a:xfrm>
          <a:prstGeom prst="rect">
            <a:avLst/>
          </a:prstGeom>
          <a:noFill/>
        </p:spPr>
        <p:txBody>
          <a:bodyPr wrap="square" rtlCol="0">
            <a:spAutoFit/>
          </a:bodyPr>
          <a:lstStyle/>
          <a:p>
            <a:pPr algn="ctr"/>
            <a:r>
              <a:rPr lang="en-US" sz="5400" dirty="0" smtClean="0">
                <a:latin typeface="Calibri" panose="020F0502020204030204" pitchFamily="34" charset="0"/>
                <a:cs typeface="Calibri" panose="020F0502020204030204" pitchFamily="34" charset="0"/>
              </a:rPr>
              <a:t>PDADEDN</a:t>
            </a:r>
          </a:p>
          <a:p>
            <a:pPr algn="ctr"/>
            <a:endParaRPr lang="en-US" dirty="0"/>
          </a:p>
        </p:txBody>
      </p:sp>
      <p:sp>
        <p:nvSpPr>
          <p:cNvPr id="3" name="TextBox 2"/>
          <p:cNvSpPr txBox="1"/>
          <p:nvPr/>
        </p:nvSpPr>
        <p:spPr>
          <a:xfrm>
            <a:off x="1219200" y="1749121"/>
            <a:ext cx="7510041" cy="397031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Add or Replace and Arrears:</a:t>
            </a:r>
          </a:p>
          <a:p>
            <a:r>
              <a:rPr lang="en-US" dirty="0" smtClean="0">
                <a:latin typeface="Calibri" panose="020F0502020204030204" pitchFamily="34" charset="0"/>
                <a:cs typeface="Calibri" panose="020F0502020204030204" pitchFamily="34" charset="0"/>
              </a:rPr>
              <a:t>        (Sometimes you have to collect more or may be even repay. )</a:t>
            </a:r>
          </a:p>
          <a:p>
            <a:endParaRPr lang="en-US" dirty="0" smtClean="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ADD or REPLACE or NEITHER</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Employee amount:</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Employer Amount:</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Applicable gross: Blank</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Payroll ID: M1, M2, BW</a:t>
            </a:r>
          </a:p>
          <a:p>
            <a:endParaRPr lang="en-US" dirty="0" smtClean="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ARREARS:</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Active Arrear Status</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Arrear balance</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Maximum Recover Amount</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02694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8748" y="548792"/>
            <a:ext cx="3558251" cy="1200329"/>
          </a:xfrm>
          <a:prstGeom prst="rect">
            <a:avLst/>
          </a:prstGeom>
          <a:noFill/>
        </p:spPr>
        <p:txBody>
          <a:bodyPr wrap="square" rtlCol="0">
            <a:spAutoFit/>
          </a:bodyPr>
          <a:lstStyle/>
          <a:p>
            <a:pPr algn="ctr"/>
            <a:r>
              <a:rPr lang="en-US" sz="5400" dirty="0" smtClean="0">
                <a:latin typeface="Calibri" panose="020F0502020204030204" pitchFamily="34" charset="0"/>
                <a:cs typeface="Calibri" panose="020F0502020204030204" pitchFamily="34" charset="0"/>
              </a:rPr>
              <a:t>PDADEDN</a:t>
            </a:r>
          </a:p>
          <a:p>
            <a:pPr algn="ctr"/>
            <a:endParaRPr lang="en-US" dirty="0"/>
          </a:p>
        </p:txBody>
      </p:sp>
      <p:sp>
        <p:nvSpPr>
          <p:cNvPr id="3" name="TextBox 2"/>
          <p:cNvSpPr txBox="1"/>
          <p:nvPr/>
        </p:nvSpPr>
        <p:spPr>
          <a:xfrm>
            <a:off x="1219200" y="1771306"/>
            <a:ext cx="6605286" cy="2031325"/>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Excluded Payroll ID:</a:t>
            </a:r>
          </a:p>
          <a:p>
            <a:endParaRPr lang="en-US" b="1"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	Again here is another place where you can exclude a deduction for 	an employee</a:t>
            </a:r>
          </a:p>
          <a:p>
            <a:r>
              <a:rPr lang="en-US" dirty="0" smtClean="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1295400" y="3563034"/>
            <a:ext cx="4952999" cy="1754326"/>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Comments:</a:t>
            </a:r>
          </a:p>
          <a:p>
            <a:endParaRPr lang="en-US" dirty="0" smtClean="0"/>
          </a:p>
          <a:p>
            <a:r>
              <a:rPr lang="en-US" dirty="0" smtClean="0">
                <a:latin typeface="Calibri" panose="020F0502020204030204" pitchFamily="34" charset="0"/>
                <a:cs typeface="Calibri" panose="020F0502020204030204" pitchFamily="34" charset="0"/>
              </a:rPr>
              <a:t>	Comment Date:</a:t>
            </a:r>
          </a:p>
          <a:p>
            <a:r>
              <a:rPr lang="en-US" dirty="0" smtClean="0">
                <a:latin typeface="Calibri" panose="020F0502020204030204" pitchFamily="34" charset="0"/>
                <a:cs typeface="Calibri" panose="020F0502020204030204" pitchFamily="34" charset="0"/>
              </a:rPr>
              <a:t>	Comment User ID:</a:t>
            </a:r>
          </a:p>
          <a:p>
            <a:r>
              <a:rPr lang="en-US" dirty="0" smtClean="0">
                <a:latin typeface="Calibri" panose="020F0502020204030204" pitchFamily="34" charset="0"/>
                <a:cs typeface="Calibri" panose="020F0502020204030204" pitchFamily="34" charset="0"/>
              </a:rPr>
              <a:t>	Comments</a:t>
            </a:r>
          </a:p>
          <a:p>
            <a:r>
              <a:rPr lang="en-US" dirty="0" smtClean="0">
                <a:latin typeface="Calibri" panose="020F0502020204030204" pitchFamily="34" charset="0"/>
                <a:cs typeface="Calibri" panose="020F0502020204030204" pitchFamily="34" charset="0"/>
              </a:rPr>
              <a:t>(Never have used before)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65686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956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5023" y="609601"/>
            <a:ext cx="6965245" cy="990599"/>
          </a:xfrm>
        </p:spPr>
        <p:txBody>
          <a:bodyPr>
            <a:noAutofit/>
          </a:bodyPr>
          <a:lstStyle/>
          <a:p>
            <a:pPr algn="ctr"/>
            <a:r>
              <a:rPr lang="en-US" sz="5400" dirty="0">
                <a:latin typeface="Calibri" panose="020F0502020204030204" pitchFamily="34" charset="0"/>
                <a:cs typeface="Calibri" panose="020F0502020204030204" pitchFamily="34" charset="0"/>
              </a:rPr>
              <a:t>PPAIDEN </a:t>
            </a:r>
          </a:p>
        </p:txBody>
      </p:sp>
      <p:sp>
        <p:nvSpPr>
          <p:cNvPr id="2" name="Content Placeholder 1"/>
          <p:cNvSpPr>
            <a:spLocks noGrp="1"/>
          </p:cNvSpPr>
          <p:nvPr>
            <p:ph idx="1"/>
          </p:nvPr>
        </p:nvSpPr>
        <p:spPr>
          <a:xfrm>
            <a:off x="990600" y="1752600"/>
            <a:ext cx="7315200" cy="4462272"/>
          </a:xfrm>
        </p:spPr>
        <p:txBody>
          <a:bodyPr>
            <a:normAutofit/>
          </a:bodyPr>
          <a:lstStyle/>
          <a:p>
            <a:pPr algn="ctr">
              <a:lnSpc>
                <a:spcPct val="150000"/>
              </a:lnSpc>
            </a:pPr>
            <a:r>
              <a:rPr lang="en-US" sz="1800" dirty="0">
                <a:latin typeface="Calibri" panose="020F0502020204030204" pitchFamily="34" charset="0"/>
                <a:cs typeface="Calibri" panose="020F0502020204030204" pitchFamily="34" charset="0"/>
              </a:rPr>
              <a:t>Employee ID	ID_NUMBER</a:t>
            </a:r>
          </a:p>
          <a:p>
            <a:pPr algn="ctr">
              <a:lnSpc>
                <a:spcPct val="150000"/>
              </a:lnSpc>
            </a:pPr>
            <a:r>
              <a:rPr lang="en-US" sz="1800" dirty="0">
                <a:latin typeface="Calibri" panose="020F0502020204030204" pitchFamily="34" charset="0"/>
                <a:cs typeface="Calibri" panose="020F0502020204030204" pitchFamily="34" charset="0"/>
              </a:rPr>
              <a:t>Employee Last Name </a:t>
            </a:r>
            <a:r>
              <a:rPr lang="en-US" sz="1800" dirty="0" smtClean="0">
                <a:latin typeface="Calibri" panose="020F0502020204030204" pitchFamily="34" charset="0"/>
                <a:cs typeface="Calibri" panose="020F0502020204030204" pitchFamily="34" charset="0"/>
              </a:rPr>
              <a:t>Prefix</a:t>
            </a:r>
          </a:p>
          <a:p>
            <a:pPr algn="ctr">
              <a:lnSpc>
                <a:spcPct val="150000"/>
              </a:lnSpc>
            </a:pPr>
            <a:r>
              <a:rPr lang="en-US" sz="1800" dirty="0" smtClean="0">
                <a:latin typeface="Calibri" panose="020F0502020204030204" pitchFamily="34" charset="0"/>
                <a:cs typeface="Calibri" panose="020F0502020204030204" pitchFamily="34" charset="0"/>
              </a:rPr>
              <a:t>Employee Last Name</a:t>
            </a:r>
          </a:p>
          <a:p>
            <a:pPr algn="ctr">
              <a:lnSpc>
                <a:spcPct val="150000"/>
              </a:lnSpc>
            </a:pPr>
            <a:r>
              <a:rPr lang="en-US" sz="1800" dirty="0" smtClean="0">
                <a:latin typeface="Calibri" panose="020F0502020204030204" pitchFamily="34" charset="0"/>
                <a:cs typeface="Calibri" panose="020F0502020204030204" pitchFamily="34" charset="0"/>
              </a:rPr>
              <a:t>Employee </a:t>
            </a:r>
            <a:r>
              <a:rPr lang="en-US" sz="1800" dirty="0">
                <a:latin typeface="Calibri" panose="020F0502020204030204" pitchFamily="34" charset="0"/>
                <a:cs typeface="Calibri" panose="020F0502020204030204" pitchFamily="34" charset="0"/>
              </a:rPr>
              <a:t>First Name</a:t>
            </a:r>
          </a:p>
          <a:p>
            <a:pPr algn="ctr">
              <a:lnSpc>
                <a:spcPct val="150000"/>
              </a:lnSpc>
            </a:pPr>
            <a:r>
              <a:rPr lang="en-US" sz="1800" dirty="0">
                <a:latin typeface="Calibri" panose="020F0502020204030204" pitchFamily="34" charset="0"/>
                <a:cs typeface="Calibri" panose="020F0502020204030204" pitchFamily="34" charset="0"/>
              </a:rPr>
              <a:t>Employee Middle Name</a:t>
            </a:r>
          </a:p>
          <a:p>
            <a:pPr algn="ctr">
              <a:lnSpc>
                <a:spcPct val="150000"/>
              </a:lnSpc>
            </a:pPr>
            <a:r>
              <a:rPr lang="en-US" sz="1800" dirty="0">
                <a:latin typeface="Calibri" panose="020F0502020204030204" pitchFamily="34" charset="0"/>
                <a:cs typeface="Calibri" panose="020F0502020204030204" pitchFamily="34" charset="0"/>
              </a:rPr>
              <a:t>Employee Middle Initial</a:t>
            </a:r>
          </a:p>
          <a:p>
            <a:pPr algn="ctr">
              <a:lnSpc>
                <a:spcPct val="150000"/>
              </a:lnSpc>
            </a:pPr>
            <a:r>
              <a:rPr lang="en-US" sz="1800" dirty="0">
                <a:latin typeface="Calibri" panose="020F0502020204030204" pitchFamily="34" charset="0"/>
                <a:cs typeface="Calibri" panose="020F0502020204030204" pitchFamily="34" charset="0"/>
              </a:rPr>
              <a:t>Employee Name Prefix</a:t>
            </a:r>
          </a:p>
          <a:p>
            <a:pPr algn="ctr">
              <a:lnSpc>
                <a:spcPct val="150000"/>
              </a:lnSpc>
            </a:pPr>
            <a:r>
              <a:rPr lang="en-US" sz="1800" dirty="0">
                <a:latin typeface="Calibri" panose="020F0502020204030204" pitchFamily="34" charset="0"/>
                <a:cs typeface="Calibri" panose="020F0502020204030204" pitchFamily="34" charset="0"/>
              </a:rPr>
              <a:t>Employee Marital Status Code</a:t>
            </a:r>
          </a:p>
          <a:p>
            <a:endParaRPr lang="en-US" dirty="0"/>
          </a:p>
        </p:txBody>
      </p:sp>
      <p:pic>
        <p:nvPicPr>
          <p:cNvPr id="3074" name="Picture 2" descr="C:\Documents and Settings\TYarbrough\Local Settings\Temporary Internet Files\Content.IE5\LD6OEC2Q\internet_privac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029200"/>
            <a:ext cx="2157984" cy="10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117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4551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0100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981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3549" y="614065"/>
            <a:ext cx="3733800" cy="923330"/>
          </a:xfrm>
          <a:prstGeom prst="rect">
            <a:avLst/>
          </a:prstGeom>
          <a:noFill/>
        </p:spPr>
        <p:txBody>
          <a:bodyPr wrap="square" rtlCol="0">
            <a:spAutoFit/>
          </a:bodyPr>
          <a:lstStyle/>
          <a:p>
            <a:r>
              <a:rPr lang="en-US" sz="5400" dirty="0" smtClean="0">
                <a:latin typeface="Calibri" panose="020F0502020204030204" pitchFamily="34" charset="0"/>
                <a:cs typeface="Calibri" panose="020F0502020204030204" pitchFamily="34" charset="0"/>
              </a:rPr>
              <a:t>PEAESCH</a:t>
            </a:r>
            <a:endParaRPr lang="en-US" sz="5400" dirty="0">
              <a:latin typeface="Calibri" panose="020F0502020204030204" pitchFamily="34" charset="0"/>
              <a:cs typeface="Calibri" panose="020F0502020204030204" pitchFamily="34" charset="0"/>
            </a:endParaRPr>
          </a:p>
        </p:txBody>
      </p:sp>
      <p:sp>
        <p:nvSpPr>
          <p:cNvPr id="3" name="TextBox 2"/>
          <p:cNvSpPr txBox="1"/>
          <p:nvPr/>
        </p:nvSpPr>
        <p:spPr>
          <a:xfrm>
            <a:off x="990600" y="1075730"/>
            <a:ext cx="6795304" cy="3416320"/>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ID</a:t>
            </a:r>
            <a:r>
              <a:rPr lang="en-US" dirty="0" smtClean="0">
                <a:latin typeface="Calibri" panose="020F0502020204030204" pitchFamily="34" charset="0"/>
                <a:cs typeface="Calibri" panose="020F0502020204030204" pitchFamily="34" charset="0"/>
              </a:rPr>
              <a:t>:  Employee 900#</a:t>
            </a:r>
          </a:p>
          <a:p>
            <a:r>
              <a:rPr lang="en-US" b="1" dirty="0" smtClean="0">
                <a:latin typeface="Calibri" panose="020F0502020204030204" pitchFamily="34" charset="0"/>
                <a:cs typeface="Calibri" panose="020F0502020204030204" pitchFamily="34" charset="0"/>
              </a:rPr>
              <a:t>Last Paid Date: </a:t>
            </a:r>
            <a:r>
              <a:rPr lang="en-US" dirty="0" smtClean="0">
                <a:latin typeface="Calibri" panose="020F0502020204030204" pitchFamily="34" charset="0"/>
                <a:cs typeface="Calibri" panose="020F0502020204030204" pitchFamily="34" charset="0"/>
              </a:rPr>
              <a:t>Will self populate</a:t>
            </a:r>
          </a:p>
          <a:p>
            <a:r>
              <a:rPr lang="en-US" b="1" dirty="0" smtClean="0">
                <a:latin typeface="Calibri" panose="020F0502020204030204" pitchFamily="34" charset="0"/>
                <a:cs typeface="Calibri" panose="020F0502020204030204" pitchFamily="34" charset="0"/>
              </a:rPr>
              <a:t>Action:</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Leave, return from leave, terminate</a:t>
            </a:r>
          </a:p>
          <a:p>
            <a:endParaRPr lang="en-US" dirty="0" smtClean="0">
              <a:latin typeface="Calibri" panose="020F0502020204030204" pitchFamily="34" charset="0"/>
              <a:cs typeface="Calibri" panose="020F0502020204030204" pitchFamily="34" charset="0"/>
            </a:endParaRPr>
          </a:p>
          <a:p>
            <a:r>
              <a:rPr lang="en-US" b="1" dirty="0" smtClean="0">
                <a:latin typeface="Calibri" panose="020F0502020204030204" pitchFamily="34" charset="0"/>
                <a:cs typeface="Calibri" panose="020F0502020204030204" pitchFamily="34" charset="0"/>
              </a:rPr>
              <a:t>All Records: </a:t>
            </a:r>
            <a:r>
              <a:rPr lang="en-US" dirty="0" smtClean="0">
                <a:latin typeface="Calibri" panose="020F0502020204030204" pitchFamily="34" charset="0"/>
                <a:cs typeface="Calibri" panose="020F0502020204030204" pitchFamily="34" charset="0"/>
              </a:rPr>
              <a:t>Check when it effects all records</a:t>
            </a:r>
          </a:p>
          <a:p>
            <a:r>
              <a:rPr lang="en-US" b="1" dirty="0" smtClean="0">
                <a:latin typeface="Calibri" panose="020F0502020204030204" pitchFamily="34" charset="0"/>
                <a:cs typeface="Calibri" panose="020F0502020204030204" pitchFamily="34" charset="0"/>
              </a:rPr>
              <a:t>Personnel Date: </a:t>
            </a:r>
            <a:r>
              <a:rPr lang="en-US" dirty="0" smtClean="0">
                <a:latin typeface="Calibri" panose="020F0502020204030204" pitchFamily="34" charset="0"/>
                <a:cs typeface="Calibri" panose="020F0502020204030204" pitchFamily="34" charset="0"/>
              </a:rPr>
              <a:t>Will be the last paid date</a:t>
            </a:r>
          </a:p>
          <a:p>
            <a:r>
              <a:rPr lang="en-US" b="1" dirty="0" smtClean="0">
                <a:latin typeface="Calibri" panose="020F0502020204030204" pitchFamily="34" charset="0"/>
                <a:cs typeface="Calibri" panose="020F0502020204030204" pitchFamily="34" charset="0"/>
              </a:rPr>
              <a:t>Termination Reason: </a:t>
            </a:r>
            <a:r>
              <a:rPr lang="en-US" dirty="0" smtClean="0">
                <a:latin typeface="Calibri" panose="020F0502020204030204" pitchFamily="34" charset="0"/>
                <a:cs typeface="Calibri" panose="020F0502020204030204" pitchFamily="34" charset="0"/>
              </a:rPr>
              <a:t>Drop down arrow should bring up choices that have 	been set up</a:t>
            </a:r>
          </a:p>
          <a:p>
            <a:r>
              <a:rPr lang="en-US" b="1" dirty="0" smtClean="0">
                <a:latin typeface="Calibri" panose="020F0502020204030204" pitchFamily="34" charset="0"/>
                <a:cs typeface="Calibri" panose="020F0502020204030204" pitchFamily="34" charset="0"/>
              </a:rPr>
              <a:t>Last Work Day: </a:t>
            </a:r>
            <a:r>
              <a:rPr lang="en-US" dirty="0" smtClean="0">
                <a:latin typeface="Calibri" panose="020F0502020204030204" pitchFamily="34" charset="0"/>
                <a:cs typeface="Calibri" panose="020F0502020204030204" pitchFamily="34" charset="0"/>
              </a:rPr>
              <a:t>Date of last work</a:t>
            </a:r>
          </a:p>
          <a:p>
            <a:r>
              <a:rPr lang="en-US" b="1" dirty="0" smtClean="0">
                <a:latin typeface="Calibri" panose="020F0502020204030204" pitchFamily="34" charset="0"/>
                <a:cs typeface="Calibri" panose="020F0502020204030204" pitchFamily="34" charset="0"/>
              </a:rPr>
              <a:t>Terminate Bargaining Units: </a:t>
            </a:r>
            <a:r>
              <a:rPr lang="en-US" dirty="0" smtClean="0">
                <a:latin typeface="Calibri" panose="020F0502020204030204" pitchFamily="34" charset="0"/>
                <a:cs typeface="Calibri" panose="020F0502020204030204" pitchFamily="34" charset="0"/>
              </a:rPr>
              <a:t>blank</a:t>
            </a:r>
          </a:p>
          <a:p>
            <a:r>
              <a:rPr lang="en-US" b="1" dirty="0" smtClean="0">
                <a:latin typeface="Calibri" panose="020F0502020204030204" pitchFamily="34" charset="0"/>
                <a:cs typeface="Calibri" panose="020F0502020204030204" pitchFamily="34" charset="0"/>
              </a:rPr>
              <a:t>Bargaining Units End Date: </a:t>
            </a:r>
            <a:r>
              <a:rPr lang="en-US" dirty="0" smtClean="0">
                <a:latin typeface="Calibri" panose="020F0502020204030204" pitchFamily="34" charset="0"/>
                <a:cs typeface="Calibri" panose="020F0502020204030204" pitchFamily="34" charset="0"/>
              </a:rPr>
              <a:t>blank</a:t>
            </a: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4724400" y="4419600"/>
            <a:ext cx="4419600" cy="646331"/>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Job, Deduction, Encumbrance</a:t>
            </a:r>
          </a:p>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Self populates</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990601" y="4835122"/>
            <a:ext cx="5181600" cy="923330"/>
          </a:xfrm>
          <a:prstGeom prst="rect">
            <a:avLst/>
          </a:prstGeom>
          <a:noFill/>
        </p:spPr>
        <p:txBody>
          <a:bodyPr wrap="square" rtlCol="0">
            <a:spAutoFit/>
          </a:bodyPr>
          <a:lstStyle/>
          <a:p>
            <a:r>
              <a:rPr lang="en-US" dirty="0" smtClean="0"/>
              <a:t>BE CAREFUL </a:t>
            </a:r>
            <a:r>
              <a:rPr lang="en-US" dirty="0" err="1" smtClean="0"/>
              <a:t>PEAESCHing</a:t>
            </a:r>
            <a:r>
              <a:rPr lang="en-US" dirty="0" smtClean="0"/>
              <a:t>!</a:t>
            </a:r>
          </a:p>
          <a:p>
            <a:r>
              <a:rPr lang="en-US" dirty="0" smtClean="0"/>
              <a:t>Sometime a student is hired and if you check “</a:t>
            </a:r>
            <a:r>
              <a:rPr lang="en-US" b="1" dirty="0" smtClean="0"/>
              <a:t>ALL RECORDS” </a:t>
            </a:r>
            <a:r>
              <a:rPr lang="en-US" dirty="0" smtClean="0"/>
              <a:t>it will clear schools records too!</a:t>
            </a:r>
            <a:endParaRPr lang="en-US" dirty="0"/>
          </a:p>
        </p:txBody>
      </p:sp>
    </p:spTree>
    <p:extLst>
      <p:ext uri="{BB962C8B-B14F-4D97-AF65-F5344CB8AC3E}">
        <p14:creationId xmlns:p14="http://schemas.microsoft.com/office/powerpoint/2010/main" val="42562500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52400"/>
            <a:ext cx="914400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1959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136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524000"/>
            <a:ext cx="4419600" cy="830997"/>
          </a:xfrm>
          <a:prstGeom prst="rect">
            <a:avLst/>
          </a:prstGeom>
          <a:noFill/>
        </p:spPr>
        <p:txBody>
          <a:bodyPr wrap="square" rtlCol="0">
            <a:spAutoFit/>
          </a:bodyPr>
          <a:lstStyle/>
          <a:p>
            <a:r>
              <a:rPr lang="en-US" sz="4800" b="1" dirty="0" smtClean="0">
                <a:latin typeface="Calibri" panose="020F0502020204030204" pitchFamily="34" charset="0"/>
                <a:cs typeface="Calibri" panose="020F0502020204030204" pitchFamily="34" charset="0"/>
              </a:rPr>
              <a:t>QUESTIONS……</a:t>
            </a:r>
            <a:endParaRPr lang="en-US" sz="4800" b="1" dirty="0">
              <a:latin typeface="Calibri" panose="020F0502020204030204" pitchFamily="34" charset="0"/>
              <a:cs typeface="Calibri" panose="020F0502020204030204" pitchFamily="34" charset="0"/>
            </a:endParaRPr>
          </a:p>
        </p:txBody>
      </p:sp>
      <p:pic>
        <p:nvPicPr>
          <p:cNvPr id="1030" name="Picture 6" descr="C:\Documents and Settings\TYarbrough\Local Settings\Temporary Internet Files\Content.IE5\LD6OEC2Q\question-mark7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2590800"/>
            <a:ext cx="5080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63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457200"/>
            <a:ext cx="7467600" cy="1143000"/>
          </a:xfrm>
        </p:spPr>
        <p:txBody>
          <a:bodyPr>
            <a:normAutofit/>
          </a:bodyPr>
          <a:lstStyle/>
          <a:p>
            <a:r>
              <a:rPr lang="en-US" dirty="0" smtClean="0">
                <a:latin typeface="Calibri" panose="020F0502020204030204" pitchFamily="34" charset="0"/>
                <a:cs typeface="Calibri" panose="020F0502020204030204" pitchFamily="34" charset="0"/>
              </a:rPr>
              <a:t>PPAIDEN – EMPLOYEE PROFILE</a:t>
            </a:r>
            <a:endParaRPr lang="en-US" dirty="0">
              <a:latin typeface="Calibri" panose="020F0502020204030204" pitchFamily="34" charset="0"/>
              <a:cs typeface="Calibri" panose="020F0502020204030204" pitchFamily="34" charset="0"/>
            </a:endParaRPr>
          </a:p>
        </p:txBody>
      </p:sp>
      <p:pic>
        <p:nvPicPr>
          <p:cNvPr id="1030" name="Picture 6"/>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447800"/>
            <a:ext cx="9067800" cy="542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07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1371600"/>
          </a:xfrm>
        </p:spPr>
        <p:txBody>
          <a:bodyPr>
            <a:noAutofit/>
          </a:bodyPr>
          <a:lstStyle/>
          <a:p>
            <a:pPr algn="ctr"/>
            <a:r>
              <a:rPr lang="en-US" sz="5400" dirty="0" smtClean="0">
                <a:latin typeface="Calibri" panose="020F0502020204030204" pitchFamily="34" charset="0"/>
                <a:cs typeface="Calibri" panose="020F0502020204030204" pitchFamily="34" charset="0"/>
              </a:rPr>
              <a:t>PPAIDEN-GOAMTCH</a:t>
            </a:r>
            <a:br>
              <a:rPr lang="en-US" sz="5400" dirty="0" smtClean="0">
                <a:latin typeface="Calibri" panose="020F0502020204030204" pitchFamily="34" charset="0"/>
                <a:cs typeface="Calibri" panose="020F0502020204030204" pitchFamily="34" charset="0"/>
              </a:rPr>
            </a:br>
            <a:r>
              <a:rPr lang="en-US" sz="5400" dirty="0" smtClean="0">
                <a:solidFill>
                  <a:schemeClr val="tx1"/>
                </a:solidFill>
                <a:latin typeface="Calibri" panose="020F0502020204030204" pitchFamily="34" charset="0"/>
                <a:cs typeface="Calibri" panose="020F0502020204030204" pitchFamily="34" charset="0"/>
              </a:rPr>
              <a:t>NEW Employee</a:t>
            </a:r>
            <a:r>
              <a:rPr lang="en-US" sz="5400" dirty="0" smtClean="0">
                <a:latin typeface="Calibri" panose="020F0502020204030204" pitchFamily="34" charset="0"/>
                <a:cs typeface="Calibri" panose="020F0502020204030204" pitchFamily="34" charset="0"/>
              </a:rPr>
              <a:t/>
            </a:r>
            <a:br>
              <a:rPr lang="en-US" sz="5400" dirty="0" smtClean="0">
                <a:latin typeface="Calibri" panose="020F0502020204030204" pitchFamily="34" charset="0"/>
                <a:cs typeface="Calibri" panose="020F0502020204030204" pitchFamily="34" charset="0"/>
              </a:rPr>
            </a:br>
            <a:endParaRPr lang="en-US" sz="5400" dirty="0">
              <a:latin typeface="Calibri" panose="020F0502020204030204" pitchFamily="34" charset="0"/>
              <a:cs typeface="Calibri" panose="020F0502020204030204" pitchFamily="34" charset="0"/>
            </a:endParaRPr>
          </a:p>
        </p:txBody>
      </p:sp>
      <p:sp>
        <p:nvSpPr>
          <p:cNvPr id="7" name="Content Placeholder 6"/>
          <p:cNvSpPr>
            <a:spLocks noGrp="1"/>
          </p:cNvSpPr>
          <p:nvPr>
            <p:ph idx="1"/>
          </p:nvPr>
        </p:nvSpPr>
        <p:spPr/>
        <p:txBody>
          <a:bodyPr/>
          <a:lstStyle/>
          <a:p>
            <a:endParaRPr lang="en-US" dirty="0" smtClean="0"/>
          </a:p>
          <a:p>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81200"/>
            <a:ext cx="7467600" cy="401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046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139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2490</TotalTime>
  <Words>1064</Words>
  <Application>Microsoft Office PowerPoint</Application>
  <PresentationFormat>On-screen Show (4:3)</PresentationFormat>
  <Paragraphs>355</Paragraphs>
  <Slides>66</Slides>
  <Notes>44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Pushpin</vt:lpstr>
      <vt:lpstr>MBUG 2015 </vt:lpstr>
      <vt:lpstr>Session Rules of Etiquette </vt:lpstr>
      <vt:lpstr>ATTRIBUTES</vt:lpstr>
      <vt:lpstr>ATTRIBUTES</vt:lpstr>
      <vt:lpstr>ATTRIBUTES</vt:lpstr>
      <vt:lpstr>PPAIDEN </vt:lpstr>
      <vt:lpstr>PPAIDEN – EMPLOYEE PROFILE</vt:lpstr>
      <vt:lpstr>PPAIDEN-GOAMTCH NEW Employee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NBAJOBS</vt:lpstr>
      <vt:lpstr>NBAJOBS</vt:lpstr>
      <vt:lpstr>NBAJOBS</vt:lpstr>
      <vt:lpstr>NBAJOBS</vt:lpstr>
      <vt:lpstr>NBAJOBS</vt:lpstr>
      <vt:lpstr>NBAJOBS</vt:lpstr>
      <vt:lpstr>NBAJOBS</vt:lpstr>
      <vt:lpstr>NBAJOBS</vt:lpstr>
      <vt:lpstr>NBAJOBS</vt:lpstr>
      <vt:lpstr>NBAJOBS</vt:lpstr>
      <vt:lpstr>NBAJOBS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Teresa B. Yarbrough</cp:lastModifiedBy>
  <cp:revision>82</cp:revision>
  <cp:lastPrinted>2015-09-09T17:09:42Z</cp:lastPrinted>
  <dcterms:created xsi:type="dcterms:W3CDTF">2013-01-30T03:13:35Z</dcterms:created>
  <dcterms:modified xsi:type="dcterms:W3CDTF">2015-09-09T17:36:13Z</dcterms:modified>
</cp:coreProperties>
</file>