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9"/>
  </p:notesMasterIdLst>
  <p:handoutMasterIdLst>
    <p:handoutMasterId r:id="rId40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301" r:id="rId21"/>
    <p:sldId id="274" r:id="rId22"/>
    <p:sldId id="276" r:id="rId23"/>
    <p:sldId id="277" r:id="rId24"/>
    <p:sldId id="278" r:id="rId25"/>
    <p:sldId id="303" r:id="rId26"/>
    <p:sldId id="279" r:id="rId27"/>
    <p:sldId id="281" r:id="rId28"/>
    <p:sldId id="282" r:id="rId29"/>
    <p:sldId id="284" r:id="rId30"/>
    <p:sldId id="288" r:id="rId31"/>
    <p:sldId id="285" r:id="rId32"/>
    <p:sldId id="286" r:id="rId33"/>
    <p:sldId id="292" r:id="rId34"/>
    <p:sldId id="293" r:id="rId35"/>
    <p:sldId id="294" r:id="rId36"/>
    <p:sldId id="295" r:id="rId37"/>
    <p:sldId id="304" r:id="rId38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2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0D92C46-E8E0-4458-BC71-BC9DB7A55888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E2A5391-E6CE-4909-9BDA-F511197C76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618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08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8550F-C1F1-4DE6-AE7A-4BE727E10521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71813" y="876300"/>
            <a:ext cx="3152775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9563"/>
            <a:ext cx="4029075" cy="3508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5722-10A4-48F1-B76E-11C72577C6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26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5722-10A4-48F1-B76E-11C72577C69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17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AF1369-AA06-4E99-8697-517D20E5C1D4}" type="datetime1">
              <a:rPr lang="en-US" smtClean="0"/>
              <a:t>9/25/2015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443" y="5251198"/>
            <a:ext cx="1447800" cy="1613890"/>
          </a:xfrm>
          <a:prstGeom prst="rect">
            <a:avLst/>
          </a:prstGeom>
        </p:spPr>
      </p:pic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4925" y="4997450"/>
            <a:ext cx="1447800" cy="18605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883A6E-9D44-47B0-94C3-38363947B1F3}" type="datetime1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8B44E6-886F-4D5E-A3C3-9B974E275154}" type="datetime1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6814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149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394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72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758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1745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954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09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6CA29F-8621-4D9D-978D-F37A47AE9FB2}" type="datetime1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73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7069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0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165A3E-5AF3-4338-AD23-13EC20A17E3D}" type="datetime1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5920C7-020B-4A24-BCA1-424F8E3B5DC3}" type="datetime1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B016CC-7A13-44D8-A9ED-CD75EE7DC8B1}" type="datetime1">
              <a:rPr lang="en-US" smtClean="0"/>
              <a:t>9/25/2015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FEC1A0-0378-428F-9E9C-AC0C1B99BA70}" type="datetime1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AA24FF-6947-4C1E-99CF-2014D0CD80FC}" type="datetime1">
              <a:rPr lang="en-US" smtClean="0"/>
              <a:t>9/25/2015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8B8923-EEA7-4619-BA54-D4CAAD41AB99}" type="datetime1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36680D-6804-4F2C-BD3B-3223CC93EBA3}" type="datetime1">
              <a:rPr lang="en-US" smtClean="0"/>
              <a:t>9/25/2015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DD0610-7642-4EE6-BE67-635FF16FD85E}" type="datetime1">
              <a:rPr lang="en-US" smtClean="0"/>
              <a:t>9/25/2015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3BAE4-2B63-4AED-9DEC-B524B3F2F94D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0E47A-3BAF-4C71-93F4-F5DD94595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Louise.brown@mgccc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6002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Title: Federal Grants Update</a:t>
            </a:r>
          </a:p>
          <a:p>
            <a:pPr algn="l"/>
            <a:r>
              <a:rPr lang="en-US" sz="2000" dirty="0" smtClean="0"/>
              <a:t>Presented By: Louise M. Brown</a:t>
            </a:r>
          </a:p>
          <a:p>
            <a:pPr algn="l"/>
            <a:r>
              <a:rPr lang="en-US" sz="2000" dirty="0" smtClean="0"/>
              <a:t>Institution: Mississippi Gulf Coast Community College</a:t>
            </a:r>
          </a:p>
          <a:p>
            <a:pPr algn="l"/>
            <a:r>
              <a:rPr lang="en-US" sz="2000" dirty="0" smtClean="0"/>
              <a:t>September 14, 2015 4-4:30 p.m.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/>
          <a:lstStyle/>
          <a:p>
            <a:r>
              <a:rPr lang="en-US" dirty="0"/>
              <a:t>Federal agency within the Executive Office of the President that issues, among other documents, grants-related guidance for federal agencies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Office of Management and Budget</a:t>
            </a:r>
            <a:br>
              <a:rPr lang="en-US" dirty="0"/>
            </a:br>
            <a:r>
              <a:rPr lang="en-US" dirty="0"/>
              <a:t>(OMB)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5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76401"/>
            <a:ext cx="8229600" cy="3429000"/>
          </a:xfrm>
        </p:spPr>
        <p:txBody>
          <a:bodyPr>
            <a:normAutofit fontScale="92500"/>
          </a:bodyPr>
          <a:lstStyle/>
          <a:p>
            <a:r>
              <a:rPr lang="en-US" dirty="0"/>
              <a:t>Non-federal entities </a:t>
            </a:r>
            <a:r>
              <a:rPr lang="en-US" dirty="0" smtClean="0"/>
              <a:t>(NFE) </a:t>
            </a:r>
            <a:r>
              <a:rPr lang="en-US" b="1" i="1" dirty="0" smtClean="0">
                <a:solidFill>
                  <a:schemeClr val="bg2">
                    <a:lumMod val="50000"/>
                  </a:schemeClr>
                </a:solidFill>
              </a:rPr>
              <a:t>must </a:t>
            </a:r>
            <a:r>
              <a:rPr lang="en-US" b="1" i="1" dirty="0">
                <a:solidFill>
                  <a:schemeClr val="bg2">
                    <a:lumMod val="50000"/>
                  </a:schemeClr>
                </a:solidFill>
              </a:rPr>
              <a:t>register with this government website </a:t>
            </a:r>
            <a:r>
              <a:rPr lang="en-US" dirty="0"/>
              <a:t>before applying for a federal grant. The website also </a:t>
            </a:r>
            <a:r>
              <a:rPr lang="en-US" dirty="0" smtClean="0"/>
              <a:t>identifies </a:t>
            </a:r>
            <a:r>
              <a:rPr lang="en-US" dirty="0"/>
              <a:t>the individuals and entities that have been suspended or debarred from receiving a grant or contract</a:t>
            </a:r>
            <a:r>
              <a:rPr lang="en-US" dirty="0" smtClean="0"/>
              <a:t>.  </a:t>
            </a:r>
          </a:p>
          <a:p>
            <a:endParaRPr lang="en-US" dirty="0" smtClean="0"/>
          </a:p>
          <a:p>
            <a:r>
              <a:rPr lang="en-US" dirty="0" smtClean="0"/>
              <a:t>Centralized system designed to streamline processes and eliminate redundancies. 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System for Award Management</a:t>
            </a:r>
            <a:br>
              <a:rPr lang="en-US" dirty="0"/>
            </a:br>
            <a:r>
              <a:rPr lang="en-US" dirty="0"/>
              <a:t>(SAM)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48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term “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non-federal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entity</a:t>
            </a:r>
            <a:r>
              <a:rPr lang="en-US" dirty="0"/>
              <a:t>” </a:t>
            </a:r>
            <a:r>
              <a:rPr lang="en-US" dirty="0" smtClean="0"/>
              <a:t>is used to </a:t>
            </a:r>
            <a:r>
              <a:rPr lang="en-US" dirty="0"/>
              <a:t>describe any recipient or </a:t>
            </a:r>
            <a:r>
              <a:rPr lang="en-US" dirty="0" smtClean="0"/>
              <a:t>sub recipient </a:t>
            </a:r>
            <a:r>
              <a:rPr lang="en-US" dirty="0"/>
              <a:t>of a federal award. This term is used in lieu of “recipient,” “grantee,” or </a:t>
            </a:r>
            <a:r>
              <a:rPr lang="en-US" dirty="0" smtClean="0"/>
              <a:t>“</a:t>
            </a:r>
            <a:r>
              <a:rPr lang="en-US" dirty="0" err="1" smtClean="0"/>
              <a:t>subgrantee</a:t>
            </a:r>
            <a:r>
              <a:rPr lang="en-US" dirty="0" smtClean="0"/>
              <a:t>” </a:t>
            </a:r>
            <a:r>
              <a:rPr lang="en-US" dirty="0"/>
              <a:t>found in previous grants </a:t>
            </a:r>
            <a:r>
              <a:rPr lang="en-US" dirty="0" smtClean="0"/>
              <a:t>guidance</a:t>
            </a:r>
            <a:r>
              <a:rPr lang="en-US" dirty="0"/>
              <a:t>. (2 CFR 200.69)</a:t>
            </a:r>
          </a:p>
          <a:p>
            <a:pPr marL="109728" indent="0">
              <a:buNone/>
            </a:pPr>
            <a:endParaRPr lang="en-US" b="1" dirty="0" smtClean="0"/>
          </a:p>
          <a:p>
            <a:pPr marL="109728" indent="0">
              <a:buNone/>
            </a:pPr>
            <a:r>
              <a:rPr lang="en-US" b="1" dirty="0" smtClean="0"/>
              <a:t>Note:  </a:t>
            </a:r>
            <a:r>
              <a:rPr lang="en-US" dirty="0" smtClean="0"/>
              <a:t>There are 42 definitions that were not previously included in grants-related guidance.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3810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Non-federal Entity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410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term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“federal award”</a:t>
            </a:r>
            <a:r>
              <a:rPr lang="en-US" dirty="0"/>
              <a:t> </a:t>
            </a:r>
            <a:r>
              <a:rPr lang="en-US" dirty="0" smtClean="0"/>
              <a:t>refers </a:t>
            </a:r>
            <a:r>
              <a:rPr lang="en-US" dirty="0"/>
              <a:t>to the federal financial assistance that a federal awarding agency provides to a non-federal </a:t>
            </a:r>
            <a:r>
              <a:rPr lang="en-US" dirty="0" smtClean="0"/>
              <a:t>entity</a:t>
            </a:r>
          </a:p>
          <a:p>
            <a:endParaRPr lang="en-US" dirty="0" smtClean="0"/>
          </a:p>
          <a:p>
            <a:r>
              <a:rPr lang="en-US" dirty="0" smtClean="0"/>
              <a:t>Terms </a:t>
            </a:r>
            <a:r>
              <a:rPr lang="en-US" dirty="0"/>
              <a:t>and conditions </a:t>
            </a:r>
            <a:r>
              <a:rPr lang="en-US" dirty="0" smtClean="0"/>
              <a:t>are also established. </a:t>
            </a:r>
          </a:p>
          <a:p>
            <a:pPr marL="109728" indent="0">
              <a:buNone/>
            </a:pPr>
            <a:r>
              <a:rPr lang="en-US" dirty="0" smtClean="0"/>
              <a:t> </a:t>
            </a:r>
            <a:r>
              <a:rPr lang="en-US" dirty="0"/>
              <a:t>(2 CFR 200.38</a:t>
            </a:r>
            <a:r>
              <a:rPr lang="en-US" dirty="0" smtClean="0"/>
              <a:t>) 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9600" y="3810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/>
              <a:t>Federal award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36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Contract (</a:t>
            </a:r>
            <a:r>
              <a:rPr lang="en-US" dirty="0" smtClean="0"/>
              <a:t>2CFR 200.22</a:t>
            </a:r>
            <a:r>
              <a:rPr lang="en-US" dirty="0"/>
              <a:t>) and Contractor (2 CFR 200.23)- </a:t>
            </a:r>
            <a:r>
              <a:rPr lang="en-US" dirty="0" smtClean="0"/>
              <a:t> 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“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contractor” </a:t>
            </a:r>
            <a:r>
              <a:rPr lang="en-US" dirty="0" smtClean="0"/>
              <a:t>is the only term used by the Uniform Guidance because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dirty="0" smtClean="0"/>
              <a:t>using </a:t>
            </a:r>
            <a:r>
              <a:rPr lang="en-US" dirty="0"/>
              <a:t>vendor and contractor caused confusion in non-federal entities.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Contractor </a:t>
            </a:r>
            <a:r>
              <a:rPr lang="en-US" dirty="0" err="1" smtClean="0"/>
              <a:t>vs</a:t>
            </a:r>
            <a:r>
              <a:rPr lang="en-US" dirty="0" smtClean="0"/>
              <a:t> Vendor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039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514600"/>
            <a:ext cx="8382000" cy="3492691"/>
          </a:xfrm>
        </p:spPr>
        <p:txBody>
          <a:bodyPr/>
          <a:lstStyle/>
          <a:p>
            <a:r>
              <a:rPr lang="en-US" dirty="0" smtClean="0"/>
              <a:t>200.303- Internal Controls </a:t>
            </a:r>
          </a:p>
          <a:p>
            <a:r>
              <a:rPr lang="en-US" dirty="0" smtClean="0"/>
              <a:t>200.306- Cost Sharing or matching</a:t>
            </a:r>
          </a:p>
          <a:p>
            <a:r>
              <a:rPr lang="en-US" dirty="0" smtClean="0"/>
              <a:t>200.308- Revision </a:t>
            </a:r>
            <a:r>
              <a:rPr lang="en-US" dirty="0"/>
              <a:t>of budget </a:t>
            </a:r>
            <a:r>
              <a:rPr lang="en-US" dirty="0" smtClean="0"/>
              <a:t>&amp; program plans</a:t>
            </a:r>
          </a:p>
          <a:p>
            <a:r>
              <a:rPr lang="en-US" dirty="0" smtClean="0"/>
              <a:t>200.313- Equipment – property records</a:t>
            </a:r>
          </a:p>
          <a:p>
            <a:r>
              <a:rPr lang="en-US" dirty="0" smtClean="0"/>
              <a:t>200.309- Period of performance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6800" y="4572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Post Award Requirements</a:t>
            </a:r>
          </a:p>
          <a:p>
            <a:pPr algn="ctr"/>
            <a:r>
              <a:rPr lang="en-US" sz="3600" dirty="0" smtClean="0"/>
              <a:t>Subpart D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7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300" b="1" dirty="0">
                <a:solidFill>
                  <a:schemeClr val="bg2">
                    <a:lumMod val="50000"/>
                  </a:schemeClr>
                </a:solidFill>
              </a:rPr>
              <a:t>Property records must be maintained </a:t>
            </a:r>
            <a:r>
              <a:rPr lang="en-US" sz="2300" dirty="0" smtClean="0">
                <a:solidFill>
                  <a:srgbClr val="00B0F0"/>
                </a:solidFill>
              </a:rPr>
              <a:t>to include</a:t>
            </a:r>
            <a:r>
              <a:rPr lang="en-US" sz="2300" dirty="0" smtClean="0"/>
              <a:t>:</a:t>
            </a:r>
          </a:p>
          <a:p>
            <a:r>
              <a:rPr lang="en-US" sz="2300" dirty="0" smtClean="0"/>
              <a:t>description </a:t>
            </a:r>
            <a:r>
              <a:rPr lang="en-US" sz="2300" dirty="0"/>
              <a:t>of the </a:t>
            </a:r>
            <a:r>
              <a:rPr lang="en-US" sz="2300" dirty="0" smtClean="0"/>
              <a:t>property</a:t>
            </a:r>
          </a:p>
          <a:p>
            <a:r>
              <a:rPr lang="en-US" sz="2300" dirty="0" smtClean="0"/>
              <a:t>serial </a:t>
            </a:r>
            <a:r>
              <a:rPr lang="en-US" sz="2300" dirty="0"/>
              <a:t>number, or other identification </a:t>
            </a:r>
            <a:r>
              <a:rPr lang="en-US" sz="2300" dirty="0" smtClean="0"/>
              <a:t>number</a:t>
            </a:r>
          </a:p>
          <a:p>
            <a:r>
              <a:rPr lang="en-US" sz="2300" dirty="0" smtClean="0"/>
              <a:t>source </a:t>
            </a:r>
            <a:r>
              <a:rPr lang="en-US" sz="2300" dirty="0"/>
              <a:t>of funding for the property (including the </a:t>
            </a:r>
            <a:r>
              <a:rPr lang="en-US" sz="2300" dirty="0" smtClean="0"/>
              <a:t>FAIN)</a:t>
            </a:r>
          </a:p>
          <a:p>
            <a:r>
              <a:rPr lang="en-US" sz="2300" dirty="0" smtClean="0"/>
              <a:t>designate who </a:t>
            </a:r>
            <a:r>
              <a:rPr lang="en-US" sz="2300" dirty="0"/>
              <a:t>holds </a:t>
            </a:r>
            <a:r>
              <a:rPr lang="en-US" sz="2300" dirty="0" smtClean="0"/>
              <a:t>title</a:t>
            </a:r>
          </a:p>
          <a:p>
            <a:r>
              <a:rPr lang="en-US" sz="2300" dirty="0"/>
              <a:t>a</a:t>
            </a:r>
            <a:r>
              <a:rPr lang="en-US" sz="2300" dirty="0" smtClean="0"/>
              <a:t>cquisition date</a:t>
            </a:r>
          </a:p>
          <a:p>
            <a:r>
              <a:rPr lang="en-US" sz="2300" dirty="0"/>
              <a:t>c</a:t>
            </a:r>
            <a:r>
              <a:rPr lang="en-US" sz="2300" dirty="0" smtClean="0"/>
              <a:t>ost </a:t>
            </a:r>
            <a:r>
              <a:rPr lang="en-US" sz="2300" dirty="0"/>
              <a:t>of </a:t>
            </a:r>
            <a:r>
              <a:rPr lang="en-US" sz="2300" dirty="0" smtClean="0"/>
              <a:t>property</a:t>
            </a:r>
          </a:p>
          <a:p>
            <a:r>
              <a:rPr lang="en-US" sz="2300" dirty="0" smtClean="0"/>
              <a:t>% </a:t>
            </a:r>
            <a:r>
              <a:rPr lang="en-US" sz="2300" dirty="0"/>
              <a:t>of Federal participation in the project </a:t>
            </a:r>
            <a:r>
              <a:rPr lang="en-US" sz="2300" dirty="0" smtClean="0"/>
              <a:t>costs</a:t>
            </a:r>
          </a:p>
          <a:p>
            <a:r>
              <a:rPr lang="en-US" sz="2300" dirty="0" smtClean="0"/>
              <a:t>the </a:t>
            </a:r>
            <a:r>
              <a:rPr lang="en-US" sz="2300" dirty="0"/>
              <a:t>location, use and condition of the </a:t>
            </a:r>
            <a:r>
              <a:rPr lang="en-US" sz="2300" dirty="0" smtClean="0"/>
              <a:t>property</a:t>
            </a:r>
          </a:p>
          <a:p>
            <a:r>
              <a:rPr lang="en-US" sz="2300" dirty="0"/>
              <a:t> </a:t>
            </a:r>
            <a:r>
              <a:rPr lang="en-US" sz="2300" dirty="0" smtClean="0"/>
              <a:t>    *ultimate </a:t>
            </a:r>
            <a:r>
              <a:rPr lang="en-US" sz="2300" dirty="0"/>
              <a:t>disposition data </a:t>
            </a:r>
            <a:r>
              <a:rPr lang="en-US" sz="2300" dirty="0" smtClean="0"/>
              <a:t>(date of disposal &amp; sale p     price </a:t>
            </a:r>
            <a:r>
              <a:rPr lang="en-US" sz="2300" dirty="0"/>
              <a:t>of the </a:t>
            </a:r>
            <a:r>
              <a:rPr lang="en-US" sz="2300" dirty="0" smtClean="0"/>
              <a:t>property)</a:t>
            </a:r>
            <a:endParaRPr lang="en-US" sz="2300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pPr algn="ctr"/>
            <a:r>
              <a:rPr lang="en-US" dirty="0" smtClean="0"/>
              <a:t>Property Records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2996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0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non-federal entity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must use its own documented procurement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procedures</a:t>
            </a:r>
          </a:p>
          <a:p>
            <a:r>
              <a:rPr lang="en-US" dirty="0" smtClean="0"/>
              <a:t>Reflect </a:t>
            </a:r>
            <a:r>
              <a:rPr lang="en-US" dirty="0"/>
              <a:t>applicable State, local, and tribal laws and </a:t>
            </a:r>
            <a:r>
              <a:rPr lang="en-US" dirty="0" smtClean="0"/>
              <a:t>regulations</a:t>
            </a:r>
          </a:p>
          <a:p>
            <a:r>
              <a:rPr lang="en-US" dirty="0" smtClean="0"/>
              <a:t>The </a:t>
            </a:r>
            <a:r>
              <a:rPr lang="en-US" dirty="0"/>
              <a:t>procurements conform to applicable Federal law and the standards </a:t>
            </a:r>
            <a:r>
              <a:rPr lang="en-US" dirty="0" smtClean="0"/>
              <a:t>identified 200.318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31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 algn="ctr"/>
            <a:r>
              <a:rPr lang="en-US" sz="3600" dirty="0" smtClean="0"/>
              <a:t>Procurement Standards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709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645091"/>
          </a:xfrm>
        </p:spPr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new requirements implemented in this section. 200.327 -200.329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Performance and Financial </a:t>
            </a:r>
            <a:r>
              <a:rPr lang="en-US" dirty="0" smtClean="0"/>
              <a:t>Monitoring/Reporting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1418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Contractor</a:t>
            </a:r>
            <a:r>
              <a:rPr lang="en-US" dirty="0" smtClean="0"/>
              <a:t>- </a:t>
            </a:r>
          </a:p>
          <a:p>
            <a:pPr lvl="1"/>
            <a:r>
              <a:rPr lang="en-US" dirty="0" smtClean="0"/>
              <a:t>Provides the goods and services within normal business operations</a:t>
            </a:r>
          </a:p>
          <a:p>
            <a:endParaRPr lang="en-US" b="1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n-US" b="1" dirty="0" err="1" smtClean="0">
                <a:solidFill>
                  <a:schemeClr val="bg2">
                    <a:lumMod val="50000"/>
                  </a:schemeClr>
                </a:solidFill>
              </a:rPr>
              <a:t>Subrecipient</a:t>
            </a:r>
            <a:r>
              <a:rPr lang="en-US" dirty="0" smtClean="0"/>
              <a:t>- </a:t>
            </a:r>
          </a:p>
          <a:p>
            <a:pPr lvl="1"/>
            <a:r>
              <a:rPr lang="en-US" dirty="0" smtClean="0"/>
              <a:t>Determines who is eligible to receive what Federal assistance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228600"/>
            <a:ext cx="8610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dirty="0" err="1" smtClean="0"/>
              <a:t>Subrecipient</a:t>
            </a:r>
            <a:r>
              <a:rPr lang="en-US" sz="3200" dirty="0" smtClean="0"/>
              <a:t> and Contractor</a:t>
            </a:r>
            <a:br>
              <a:rPr lang="en-US" sz="3200" dirty="0" smtClean="0"/>
            </a:br>
            <a:r>
              <a:rPr lang="en-US" sz="3200" dirty="0" smtClean="0"/>
              <a:t> Determinations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76474" y="4971144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VENDOR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6271661" y="4470754"/>
            <a:ext cx="1676400" cy="1421691"/>
          </a:xfrm>
          <a:prstGeom prst="noSmoking">
            <a:avLst>
              <a:gd name="adj" fmla="val 2722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22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400" dirty="0" smtClean="0"/>
              <a:t>Session Rules of Etiquette</a:t>
            </a:r>
            <a:endParaRPr lang="en-US" sz="3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07091"/>
          </a:xfrm>
        </p:spPr>
        <p:txBody>
          <a:bodyPr/>
          <a:lstStyle/>
          <a:p>
            <a:r>
              <a:rPr lang="en-US" i="1" dirty="0"/>
              <a:t>English Language</a:t>
            </a:r>
            <a:r>
              <a:rPr lang="en-US" dirty="0"/>
              <a:t>: </a:t>
            </a:r>
            <a:r>
              <a:rPr lang="en-US" dirty="0" smtClean="0"/>
              <a:t>all federal financial assistance programs must be in English</a:t>
            </a:r>
            <a:r>
              <a:rPr lang="en-US" dirty="0"/>
              <a:t>. 2CFR 200.111</a:t>
            </a:r>
          </a:p>
          <a:p>
            <a:r>
              <a:rPr lang="en-US" i="1" dirty="0" smtClean="0"/>
              <a:t>Conflict of Interest </a:t>
            </a:r>
            <a:r>
              <a:rPr lang="en-US" dirty="0" smtClean="0"/>
              <a:t>(COI)- entity must disclose in writing any conflict of interest</a:t>
            </a:r>
            <a:r>
              <a:rPr lang="en-US" dirty="0"/>
              <a:t>. 2CFR 200.112 </a:t>
            </a:r>
          </a:p>
          <a:p>
            <a:r>
              <a:rPr lang="en-US" i="1" dirty="0"/>
              <a:t>Mandatory </a:t>
            </a:r>
            <a:r>
              <a:rPr lang="en-US" i="1" dirty="0" smtClean="0"/>
              <a:t>Disclosures</a:t>
            </a:r>
            <a:r>
              <a:rPr lang="en-US" dirty="0" smtClean="0"/>
              <a:t>: entity must disclose all violations</a:t>
            </a:r>
            <a:r>
              <a:rPr lang="en-US" dirty="0"/>
              <a:t>. 2 CFR 200.113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New Requirements for Grants Administration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27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Non-federal entities are required to take reasonable measures to safeguard PII.</a:t>
            </a:r>
          </a:p>
          <a:p>
            <a:endParaRPr lang="en-US" dirty="0" smtClean="0"/>
          </a:p>
          <a:p>
            <a:r>
              <a:rPr lang="en-US" dirty="0" smtClean="0"/>
              <a:t>May require entity to revise internal policies and computer systems.</a:t>
            </a:r>
            <a:endParaRPr lang="en-US" dirty="0"/>
          </a:p>
          <a:p>
            <a:pPr lvl="1"/>
            <a:r>
              <a:rPr lang="en-US" dirty="0" smtClean="0"/>
              <a:t>Failure </a:t>
            </a:r>
            <a:r>
              <a:rPr lang="en-US" dirty="0"/>
              <a:t>may result in an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audit </a:t>
            </a:r>
            <a:r>
              <a:rPr lang="en-US" b="1" dirty="0" smtClean="0">
                <a:solidFill>
                  <a:schemeClr val="bg2">
                    <a:lumMod val="50000"/>
                  </a:schemeClr>
                </a:solidFill>
              </a:rPr>
              <a:t>finding</a:t>
            </a:r>
            <a:r>
              <a:rPr lang="en-US" dirty="0"/>
              <a:t>, the federal  awarding agency placing specific conditions on the award, </a:t>
            </a:r>
            <a:r>
              <a:rPr lang="en-US" dirty="0" smtClean="0"/>
              <a:t>and potentially</a:t>
            </a:r>
            <a:r>
              <a:rPr lang="en-US" dirty="0"/>
              <a:t>, legal consequences.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Personally Identifiable Information (PII)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56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4267200"/>
          </a:xfrm>
        </p:spPr>
        <p:txBody>
          <a:bodyPr>
            <a:normAutofit lnSpcReduction="10000"/>
          </a:bodyPr>
          <a:lstStyle/>
          <a:p>
            <a:r>
              <a:rPr lang="en-US" sz="2600" u="sng" dirty="0" smtClean="0"/>
              <a:t>Financial </a:t>
            </a:r>
            <a:r>
              <a:rPr lang="en-US" sz="2600" u="sng" dirty="0"/>
              <a:t>Management</a:t>
            </a:r>
            <a:r>
              <a:rPr lang="en-US" sz="2600" dirty="0"/>
              <a:t> - Requires federal awarding agencies, pass through entities, non federal entities use the </a:t>
            </a: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CFDA</a:t>
            </a:r>
            <a:r>
              <a:rPr lang="en-US" sz="2600" dirty="0" smtClean="0"/>
              <a:t> </a:t>
            </a:r>
            <a:r>
              <a:rPr lang="en-US" sz="2600" dirty="0"/>
              <a:t>and</a:t>
            </a:r>
            <a:r>
              <a:rPr lang="en-US" sz="26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600" b="1" dirty="0">
                <a:solidFill>
                  <a:schemeClr val="bg2">
                    <a:lumMod val="50000"/>
                  </a:schemeClr>
                </a:solidFill>
              </a:rPr>
              <a:t>FAIN on all award documents</a:t>
            </a:r>
            <a:r>
              <a:rPr lang="en-US" sz="2600" dirty="0"/>
              <a:t>. </a:t>
            </a:r>
            <a:r>
              <a:rPr lang="en-US" sz="2600" dirty="0" smtClean="0"/>
              <a:t>200.302</a:t>
            </a:r>
            <a:endParaRPr lang="en-US" sz="2600" dirty="0"/>
          </a:p>
          <a:p>
            <a:r>
              <a:rPr lang="en-US" sz="2600" u="sng" dirty="0" smtClean="0"/>
              <a:t>Revisions </a:t>
            </a:r>
            <a:r>
              <a:rPr lang="en-US" sz="2600" u="sng" dirty="0"/>
              <a:t>of Budget and Program Plans</a:t>
            </a:r>
            <a:r>
              <a:rPr lang="en-US" sz="2600" dirty="0"/>
              <a:t>- Authorizes federal agencies to waive prior written </a:t>
            </a:r>
            <a:r>
              <a:rPr lang="en-US" sz="2600" dirty="0" smtClean="0"/>
              <a:t>approvals (under </a:t>
            </a:r>
            <a:r>
              <a:rPr lang="en-US" sz="2600" dirty="0"/>
              <a:t>certain </a:t>
            </a:r>
            <a:r>
              <a:rPr lang="en-US" sz="2600" dirty="0" smtClean="0"/>
              <a:t>circumstances) </a:t>
            </a:r>
            <a:r>
              <a:rPr lang="en-US" sz="2600" dirty="0"/>
              <a:t>and requires federal agencies to respond to budget revisions within </a:t>
            </a:r>
            <a:r>
              <a:rPr lang="en-US" sz="2600" b="1" dirty="0">
                <a:solidFill>
                  <a:schemeClr val="bg2">
                    <a:lumMod val="50000"/>
                  </a:schemeClr>
                </a:solidFill>
              </a:rPr>
              <a:t>30 </a:t>
            </a: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days of request </a:t>
            </a:r>
            <a:r>
              <a:rPr lang="en-US" sz="2600" dirty="0" smtClean="0"/>
              <a:t>or</a:t>
            </a:r>
            <a:r>
              <a:rPr lang="en-US" sz="2600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n-US" sz="2600" dirty="0" smtClean="0"/>
              <a:t>respond</a:t>
            </a:r>
            <a:r>
              <a:rPr lang="en-US" sz="2600" b="1" dirty="0" smtClean="0"/>
              <a:t> </a:t>
            </a:r>
            <a:r>
              <a:rPr lang="en-US" sz="2600" dirty="0" smtClean="0"/>
              <a:t>to identify </a:t>
            </a:r>
            <a:r>
              <a:rPr lang="en-US" sz="2600" dirty="0"/>
              <a:t>when an answer may be forthcoming. </a:t>
            </a:r>
            <a:r>
              <a:rPr lang="en-US" sz="2600" dirty="0" smtClean="0"/>
              <a:t>200.308</a:t>
            </a:r>
            <a:endParaRPr lang="en-US" sz="26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228600"/>
            <a:ext cx="7696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 Financial &amp; Program Management Changes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756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3754" y="1524000"/>
            <a:ext cx="8229600" cy="4221163"/>
          </a:xfrm>
        </p:spPr>
        <p:txBody>
          <a:bodyPr>
            <a:normAutofit/>
          </a:bodyPr>
          <a:lstStyle/>
          <a:p>
            <a:r>
              <a:rPr lang="en-US" sz="2100" dirty="0" smtClean="0"/>
              <a:t>Contracts must be awarded in </a:t>
            </a:r>
            <a:r>
              <a:rPr lang="en-US" sz="2100" dirty="0"/>
              <a:t>accordance with their documented procurement procedures</a:t>
            </a:r>
          </a:p>
          <a:p>
            <a:r>
              <a:rPr lang="en-US" sz="2100" dirty="0"/>
              <a:t>All the contract awards be necessary for the federal award</a:t>
            </a:r>
          </a:p>
          <a:p>
            <a:r>
              <a:rPr lang="en-US" sz="2100" dirty="0"/>
              <a:t>Purchases be subject to full and open competition as defined by each procurement method</a:t>
            </a:r>
          </a:p>
          <a:p>
            <a:r>
              <a:rPr lang="en-US" sz="2100" dirty="0" smtClean="0"/>
              <a:t>Entities </a:t>
            </a:r>
            <a:r>
              <a:rPr lang="en-US" sz="2100" dirty="0"/>
              <a:t>adhere to their documented conflict of interest policy</a:t>
            </a:r>
          </a:p>
          <a:p>
            <a:r>
              <a:rPr lang="en-US" sz="2100" dirty="0" smtClean="0"/>
              <a:t>Entities maintain </a:t>
            </a:r>
            <a:r>
              <a:rPr lang="en-US" sz="2100" dirty="0"/>
              <a:t>proper documentation for all </a:t>
            </a:r>
            <a:r>
              <a:rPr lang="en-US" sz="2100" dirty="0" smtClean="0"/>
              <a:t>contracts</a:t>
            </a:r>
            <a:endParaRPr lang="en-US" sz="2100" dirty="0"/>
          </a:p>
          <a:p>
            <a:r>
              <a:rPr lang="en-US" sz="2100" dirty="0"/>
              <a:t>Awards </a:t>
            </a:r>
            <a:r>
              <a:rPr lang="en-US" sz="2100" dirty="0" smtClean="0"/>
              <a:t>include </a:t>
            </a:r>
            <a:r>
              <a:rPr lang="en-US" sz="2100" dirty="0"/>
              <a:t>cost and price analysis and reason for the contractor </a:t>
            </a:r>
            <a:r>
              <a:rPr lang="en-US" sz="2100" dirty="0" smtClean="0"/>
              <a:t>selection</a:t>
            </a:r>
            <a:endParaRPr lang="en-US" sz="21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Procurement Standards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4411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831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483291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dirty="0" smtClean="0"/>
              <a:t>	Threshold for property to be classified as equipment = $5,000.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Property below this = supplies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New Requirement:</a:t>
            </a:r>
          </a:p>
          <a:p>
            <a:pPr marL="109728" indent="0">
              <a:buNone/>
            </a:pPr>
            <a:r>
              <a:rPr lang="en-US" dirty="0" smtClean="0"/>
              <a:t>	NFE’s must identify the </a:t>
            </a:r>
            <a:r>
              <a:rPr lang="en-US" i="1" dirty="0" smtClean="0"/>
              <a:t>FAIN</a:t>
            </a:r>
            <a:r>
              <a:rPr lang="en-US" dirty="0" smtClean="0"/>
              <a:t> on all property forms. Internal property forms may need to revised.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r>
              <a:rPr lang="en-US" dirty="0" smtClean="0"/>
              <a:t>	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/>
              <a:t>Equipment </a:t>
            </a:r>
            <a:r>
              <a:rPr lang="en-US" sz="4400" dirty="0" err="1" smtClean="0"/>
              <a:t>vs</a:t>
            </a:r>
            <a:r>
              <a:rPr lang="en-US" sz="4400" dirty="0" smtClean="0"/>
              <a:t> Supplies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447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NFEs are required to maintain records about the selection and awarding of contracts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records must detail: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Rational for method of procurement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Selection of contract type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Contractor selection or rejection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Basis for contract price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Keeping</a:t>
            </a:r>
            <a:r>
              <a:rPr lang="en-US" dirty="0"/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8128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154336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dirty="0"/>
              <a:t>	</a:t>
            </a:r>
            <a:r>
              <a:rPr lang="en-US" dirty="0" smtClean="0"/>
              <a:t>The </a:t>
            </a:r>
            <a:r>
              <a:rPr lang="en-US" dirty="0"/>
              <a:t>record retention and access </a:t>
            </a:r>
            <a:r>
              <a:rPr lang="en-US" dirty="0" smtClean="0"/>
              <a:t>requirement is slightly modified.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Retention </a:t>
            </a:r>
            <a:r>
              <a:rPr lang="en-US" dirty="0"/>
              <a:t>requirements for records – 3 </a:t>
            </a:r>
            <a:r>
              <a:rPr lang="en-US" dirty="0" smtClean="0"/>
              <a:t>years from the submission date of final financial report.</a:t>
            </a:r>
            <a:endParaRPr lang="en-US" dirty="0"/>
          </a:p>
          <a:p>
            <a:r>
              <a:rPr lang="en-US" dirty="0" smtClean="0"/>
              <a:t>Agencies are encouraged to use open </a:t>
            </a:r>
            <a:r>
              <a:rPr lang="en-US" dirty="0"/>
              <a:t>and </a:t>
            </a:r>
            <a:r>
              <a:rPr lang="en-US" dirty="0" smtClean="0"/>
              <a:t>machine </a:t>
            </a:r>
            <a:r>
              <a:rPr lang="en-US" dirty="0"/>
              <a:t>readable formats for all documents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Record Retention and Access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00346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156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Closeout- </a:t>
            </a:r>
            <a:r>
              <a:rPr lang="en-US" dirty="0"/>
              <a:t>Requires federal awarding agencies and pass-through entities to complete all closeout actions within </a:t>
            </a:r>
            <a:r>
              <a:rPr lang="en-US" b="1" dirty="0"/>
              <a:t>1</a:t>
            </a:r>
            <a:r>
              <a:rPr lang="en-US" b="1" dirty="0" smtClean="0"/>
              <a:t> </a:t>
            </a:r>
            <a:r>
              <a:rPr lang="en-US" b="1" dirty="0"/>
              <a:t>year</a:t>
            </a:r>
            <a:r>
              <a:rPr lang="en-US" dirty="0"/>
              <a:t> of receipt and acceptance of final reports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244110"/>
            <a:ext cx="1447800" cy="1613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41960" y="457200"/>
            <a:ext cx="7620000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1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Closeout Procedures</a:t>
            </a:r>
            <a:endParaRPr lang="en-US" sz="41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354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Institutes of Higher </a:t>
            </a:r>
            <a:r>
              <a:rPr lang="en-US" dirty="0" err="1" smtClean="0"/>
              <a:t>Educatioin</a:t>
            </a:r>
            <a:r>
              <a:rPr lang="en-US" dirty="0" smtClean="0"/>
              <a:t> </a:t>
            </a:r>
            <a:r>
              <a:rPr lang="en-US" dirty="0"/>
              <a:t>must recognize role of pre- and post-doctoral students as both trainees and employees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Non-federal entities cannot earn or keep profit, unless authorized 2 CFR 200.400 Policy </a:t>
            </a:r>
            <a:r>
              <a:rPr lang="en-US" dirty="0" smtClean="0"/>
              <a:t>Guide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Non-federal </a:t>
            </a:r>
            <a:r>
              <a:rPr lang="en-US" dirty="0"/>
              <a:t>entities subject to Cost Accounting Standards must follow 48 CFR 9904 or 9905 and only one set of accounting records is </a:t>
            </a:r>
            <a:r>
              <a:rPr lang="en-US" dirty="0" smtClean="0"/>
              <a:t>required 2 </a:t>
            </a:r>
            <a:r>
              <a:rPr lang="en-US" dirty="0"/>
              <a:t>CFR 200.401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3400" y="3048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Changes to General Provisions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635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&amp; Indirect (F&amp;A) Costs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Indirect (F&amp;A) Costs term replaces 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Facilities and Administrative Rates (F&amp;A)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General and Administrative Expenses (G&amp;A</a:t>
            </a:r>
            <a:r>
              <a:rPr lang="en-US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 marL="347663" lvl="1" indent="-347663"/>
            <a:r>
              <a:rPr lang="en-US" dirty="0" smtClean="0"/>
              <a:t>No universal rule to classify direct or indirect (F&amp;A) costs</a:t>
            </a:r>
          </a:p>
          <a:p>
            <a:pPr marL="347663" lvl="1" indent="-347663"/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02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Effective </a:t>
            </a:r>
            <a:r>
              <a:rPr lang="en-US" dirty="0" smtClean="0"/>
              <a:t>as of December </a:t>
            </a:r>
            <a:r>
              <a:rPr lang="en-US" dirty="0"/>
              <a:t>26, 2014</a:t>
            </a:r>
          </a:p>
          <a:p>
            <a:r>
              <a:rPr lang="en-US" dirty="0"/>
              <a:t>Referred to as “</a:t>
            </a:r>
            <a:r>
              <a:rPr lang="en-US" dirty="0" err="1"/>
              <a:t>supercircular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Includes 50 changes to grant management</a:t>
            </a:r>
          </a:p>
          <a:p>
            <a:r>
              <a:rPr lang="en-US" dirty="0" smtClean="0"/>
              <a:t>Applies to all new federal grant awards</a:t>
            </a:r>
          </a:p>
          <a:p>
            <a:r>
              <a:rPr lang="en-US" dirty="0" smtClean="0"/>
              <a:t>Applies to federal agencies, recipient entities, nonprofit organizations, educational institutions and audit offices.</a:t>
            </a:r>
          </a:p>
          <a:p>
            <a:r>
              <a:rPr lang="en-US" dirty="0" smtClean="0"/>
              <a:t>Accountability, transparency and risk                    m   mitigation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400" dirty="0" smtClean="0"/>
              <a:t>Uniform Guidance- </a:t>
            </a:r>
            <a:r>
              <a:rPr lang="en-US" sz="3400" dirty="0"/>
              <a:t>2 CFR </a:t>
            </a:r>
            <a:r>
              <a:rPr lang="en-US" sz="3400" dirty="0" smtClean="0"/>
              <a:t>200</a:t>
            </a:r>
            <a:br>
              <a:rPr lang="en-US" sz="3400" dirty="0" smtClean="0"/>
            </a:br>
            <a:r>
              <a:rPr lang="en-US" sz="1300" dirty="0" smtClean="0"/>
              <a:t>Uniform Administration Requirements, Cost Principles and Audit Requirement for Federal Awards</a:t>
            </a:r>
            <a:endParaRPr lang="en-US" sz="13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Identified </a:t>
            </a:r>
            <a:r>
              <a:rPr lang="en-US" dirty="0"/>
              <a:t>specifically with a particular final cost </a:t>
            </a:r>
            <a:r>
              <a:rPr lang="en-US" dirty="0" smtClean="0"/>
              <a:t>objective</a:t>
            </a:r>
            <a:endParaRPr lang="en-US" dirty="0"/>
          </a:p>
          <a:p>
            <a:r>
              <a:rPr lang="en-US" dirty="0" smtClean="0"/>
              <a:t>Provide </a:t>
            </a:r>
            <a:r>
              <a:rPr lang="en-US" dirty="0"/>
              <a:t>clarification and </a:t>
            </a:r>
            <a:r>
              <a:rPr lang="en-US" dirty="0" smtClean="0"/>
              <a:t>examples </a:t>
            </a:r>
            <a:endParaRPr lang="en-US" dirty="0"/>
          </a:p>
          <a:p>
            <a:r>
              <a:rPr lang="en-US" dirty="0"/>
              <a:t>Allows for direct charging of administration and clerical staff</a:t>
            </a:r>
          </a:p>
          <a:p>
            <a:pPr lvl="1"/>
            <a:r>
              <a:rPr lang="en-US" dirty="0"/>
              <a:t>Examples:</a:t>
            </a:r>
          </a:p>
          <a:p>
            <a:pPr lvl="2"/>
            <a:r>
              <a:rPr lang="en-US" dirty="0"/>
              <a:t>Compensation for employees who work on the award</a:t>
            </a:r>
          </a:p>
          <a:p>
            <a:pPr lvl="2"/>
            <a:r>
              <a:rPr lang="en-US" dirty="0"/>
              <a:t>Fringe benefits of employees working on the award</a:t>
            </a:r>
          </a:p>
          <a:p>
            <a:pPr lvl="2"/>
            <a:r>
              <a:rPr lang="en-US" dirty="0"/>
              <a:t>Cost of </a:t>
            </a:r>
            <a:r>
              <a:rPr lang="en-US" dirty="0" smtClean="0"/>
              <a:t>materials and other items of expenses incurred    for the award.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Direct Costs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4754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Federal agencies </a:t>
            </a:r>
            <a:r>
              <a:rPr lang="en-US" b="1" dirty="0"/>
              <a:t>must accept </a:t>
            </a:r>
            <a:r>
              <a:rPr lang="en-US" dirty="0"/>
              <a:t>negotiated indirect (F&amp;A) cost rates</a:t>
            </a:r>
          </a:p>
          <a:p>
            <a:r>
              <a:rPr lang="en-US" dirty="0" smtClean="0"/>
              <a:t>Deviations only allowed when required by statute or when approved by agency head.</a:t>
            </a:r>
          </a:p>
          <a:p>
            <a:r>
              <a:rPr lang="en-US" dirty="0" smtClean="0"/>
              <a:t>De </a:t>
            </a:r>
            <a:r>
              <a:rPr lang="en-US" dirty="0" err="1" smtClean="0"/>
              <a:t>minimis</a:t>
            </a:r>
            <a:r>
              <a:rPr lang="en-US" dirty="0" smtClean="0"/>
              <a:t> rate of 10% may be used indefinitely and available to entities without a previously negotiated indirect rate.</a:t>
            </a:r>
          </a:p>
          <a:p>
            <a:r>
              <a:rPr lang="en-US" dirty="0"/>
              <a:t>Non federal entity may request an </a:t>
            </a:r>
            <a:r>
              <a:rPr lang="en-US" dirty="0" smtClean="0"/>
              <a:t>indirect        cost </a:t>
            </a:r>
            <a:r>
              <a:rPr lang="en-US" dirty="0"/>
              <a:t>rate be in effect for up to </a:t>
            </a:r>
            <a:r>
              <a:rPr lang="en-US" b="1" dirty="0"/>
              <a:t>4</a:t>
            </a:r>
            <a:r>
              <a:rPr lang="en-US" dirty="0"/>
              <a:t> years.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Indirect (F&amp;A) Costs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034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Significant </a:t>
            </a:r>
            <a:r>
              <a:rPr lang="en-US" dirty="0"/>
              <a:t>changes </a:t>
            </a:r>
            <a:r>
              <a:rPr lang="en-US" dirty="0" smtClean="0"/>
              <a:t>to policies </a:t>
            </a:r>
            <a:r>
              <a:rPr lang="en-US" dirty="0"/>
              <a:t>and procedures for documenting personnel expenses to federal awards. 2 CFR 200 </a:t>
            </a:r>
          </a:p>
          <a:p>
            <a:r>
              <a:rPr lang="en-US" dirty="0" smtClean="0"/>
              <a:t>This </a:t>
            </a:r>
            <a:r>
              <a:rPr lang="en-US" dirty="0"/>
              <a:t>reform is to reduce administration burdens and improve accountability through internal </a:t>
            </a:r>
            <a:r>
              <a:rPr lang="en-US" dirty="0" smtClean="0"/>
              <a:t>controls.</a:t>
            </a:r>
          </a:p>
          <a:p>
            <a:r>
              <a:rPr lang="en-US" dirty="0" smtClean="0"/>
              <a:t>Records must be maintained for time being charged is accurate, allowable and properly allocated.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Compensation- Personnel Services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0020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200" dirty="0" smtClean="0"/>
              <a:t>Supersedes </a:t>
            </a:r>
            <a:r>
              <a:rPr lang="en-US" sz="2200" dirty="0"/>
              <a:t>A-133</a:t>
            </a:r>
          </a:p>
          <a:p>
            <a:pPr lvl="1"/>
            <a:r>
              <a:rPr lang="en-US" sz="2200" dirty="0"/>
              <a:t>A-133 Single </a:t>
            </a:r>
            <a:r>
              <a:rPr lang="en-US" sz="2200" dirty="0" smtClean="0"/>
              <a:t>Audits  =  </a:t>
            </a:r>
            <a:r>
              <a:rPr lang="en-US" sz="2200" dirty="0"/>
              <a:t>Single Audits</a:t>
            </a:r>
          </a:p>
          <a:p>
            <a:pPr lvl="1"/>
            <a:r>
              <a:rPr lang="en-US" sz="2200" dirty="0"/>
              <a:t>A-133 Compliance </a:t>
            </a:r>
            <a:r>
              <a:rPr lang="en-US" sz="2200" dirty="0" smtClean="0"/>
              <a:t>Supplement = </a:t>
            </a:r>
            <a:r>
              <a:rPr lang="en-US" sz="2200" dirty="0"/>
              <a:t>Compliance Supplement</a:t>
            </a:r>
          </a:p>
          <a:p>
            <a:pPr marL="0" lvl="1" indent="406400"/>
            <a:r>
              <a:rPr lang="en-US" sz="2200" dirty="0" smtClean="0"/>
              <a:t>Will be effective </a:t>
            </a:r>
            <a:r>
              <a:rPr lang="en-US" sz="2200" dirty="0"/>
              <a:t>during a NFE’s first full fiscal year after </a:t>
            </a:r>
            <a:r>
              <a:rPr lang="en-US" sz="2200" dirty="0" smtClean="0"/>
              <a:t>                                December 2014. Fiscal year July 1– June 30, 2015, will apply </a:t>
            </a:r>
            <a:r>
              <a:rPr lang="en-US" sz="2200" i="1" dirty="0" smtClean="0"/>
              <a:t>FY2016</a:t>
            </a:r>
            <a:endParaRPr lang="en-US" sz="2200" i="1" dirty="0"/>
          </a:p>
          <a:p>
            <a:pPr marL="0" lvl="1" indent="406400"/>
            <a:r>
              <a:rPr lang="en-US" sz="2200" dirty="0"/>
              <a:t>Early implementation is </a:t>
            </a:r>
            <a:r>
              <a:rPr lang="en-US" sz="2200" dirty="0" smtClean="0"/>
              <a:t>prohibited</a:t>
            </a:r>
          </a:p>
          <a:p>
            <a:pPr marL="0" lvl="1" indent="406400"/>
            <a:r>
              <a:rPr lang="en-US" sz="2200" dirty="0" smtClean="0"/>
              <a:t>Audit is submitted to the Federal Audit Clearinghouse (FAC)</a:t>
            </a:r>
            <a:endParaRPr lang="en-US" sz="2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Overview of Audit Requirements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937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Auditees- </a:t>
            </a:r>
          </a:p>
          <a:p>
            <a:pPr lvl="1"/>
            <a:r>
              <a:rPr lang="en-US" dirty="0" smtClean="0"/>
              <a:t>200.508 </a:t>
            </a:r>
            <a:r>
              <a:rPr lang="en-US" dirty="0" err="1" smtClean="0"/>
              <a:t>Auditee</a:t>
            </a:r>
            <a:r>
              <a:rPr lang="en-US" dirty="0" smtClean="0"/>
              <a:t> responsibilities</a:t>
            </a:r>
          </a:p>
          <a:p>
            <a:pPr lvl="1"/>
            <a:r>
              <a:rPr lang="en-US" dirty="0" smtClean="0"/>
              <a:t>200.509 </a:t>
            </a:r>
            <a:r>
              <a:rPr lang="en-US" dirty="0"/>
              <a:t>Auditor selection</a:t>
            </a:r>
          </a:p>
          <a:p>
            <a:pPr lvl="1"/>
            <a:r>
              <a:rPr lang="en-US" dirty="0"/>
              <a:t>200.510 Financial statements</a:t>
            </a:r>
          </a:p>
          <a:p>
            <a:pPr lvl="1"/>
            <a:r>
              <a:rPr lang="en-US" dirty="0"/>
              <a:t>200.511 Audit findings follow-up</a:t>
            </a:r>
          </a:p>
          <a:p>
            <a:pPr lvl="1"/>
            <a:r>
              <a:rPr lang="en-US" dirty="0"/>
              <a:t>200.512 Report submission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Subpart F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0078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Single audit threshold raised to </a:t>
            </a:r>
            <a:r>
              <a:rPr lang="en-US" b="1" dirty="0"/>
              <a:t>$</a:t>
            </a:r>
            <a:r>
              <a:rPr lang="en-US" b="1" dirty="0" smtClean="0"/>
              <a:t>750,000 </a:t>
            </a:r>
            <a:r>
              <a:rPr lang="en-US" sz="1600" dirty="0"/>
              <a:t>(2 CFR 200.501)</a:t>
            </a:r>
          </a:p>
          <a:p>
            <a:r>
              <a:rPr lang="en-US" dirty="0"/>
              <a:t>Known and likely cost threshold raised to $25,000 </a:t>
            </a:r>
            <a:r>
              <a:rPr lang="en-US" sz="1600" dirty="0"/>
              <a:t>(2 CFR 200.516)</a:t>
            </a:r>
          </a:p>
          <a:p>
            <a:r>
              <a:rPr lang="en-US" dirty="0"/>
              <a:t>Major program determination revision </a:t>
            </a:r>
            <a:r>
              <a:rPr lang="en-US" sz="1600" dirty="0"/>
              <a:t>(2 CFR 200.518)</a:t>
            </a:r>
          </a:p>
          <a:p>
            <a:r>
              <a:rPr lang="en-US" dirty="0"/>
              <a:t>Low-risk </a:t>
            </a:r>
            <a:r>
              <a:rPr lang="en-US" dirty="0" err="1"/>
              <a:t>auditee</a:t>
            </a:r>
            <a:r>
              <a:rPr lang="en-US" dirty="0"/>
              <a:t> criteria altered </a:t>
            </a:r>
            <a:r>
              <a:rPr lang="en-US" sz="1600" dirty="0"/>
              <a:t>(2 CFR 200.520</a:t>
            </a:r>
            <a:r>
              <a:rPr lang="en-US" sz="1600" dirty="0" smtClean="0"/>
              <a:t>)</a:t>
            </a:r>
          </a:p>
          <a:p>
            <a:r>
              <a:rPr lang="en-US" sz="2400" dirty="0" err="1" smtClean="0"/>
              <a:t>Auditees</a:t>
            </a:r>
            <a:r>
              <a:rPr lang="en-US" sz="2400" dirty="0" smtClean="0"/>
              <a:t> cannot request an extension for deadline.</a:t>
            </a:r>
          </a:p>
          <a:p>
            <a:r>
              <a:rPr lang="en-US" sz="2400" dirty="0"/>
              <a:t>SEFA must identify total amount of federal </a:t>
            </a:r>
            <a:r>
              <a:rPr lang="en-US" sz="2400" dirty="0" smtClean="0"/>
              <a:t>awards</a:t>
            </a:r>
          </a:p>
          <a:p>
            <a:r>
              <a:rPr lang="en-US" sz="2400" dirty="0" smtClean="0"/>
              <a:t>      expended </a:t>
            </a:r>
            <a:r>
              <a:rPr lang="en-US" sz="2400" dirty="0"/>
              <a:t>and provide cluster </a:t>
            </a:r>
            <a:r>
              <a:rPr lang="en-US" sz="2400" dirty="0" smtClean="0"/>
              <a:t>name.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Changes Under 2 CFR 200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45214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Louise M. Brown</a:t>
            </a:r>
          </a:p>
          <a:p>
            <a:r>
              <a:rPr lang="en-US" dirty="0" smtClean="0"/>
              <a:t>Coordinator of Grants &amp; Special Projects</a:t>
            </a:r>
          </a:p>
          <a:p>
            <a:r>
              <a:rPr lang="en-US" dirty="0" smtClean="0"/>
              <a:t>POB 609 </a:t>
            </a:r>
          </a:p>
          <a:p>
            <a:r>
              <a:rPr lang="en-US" dirty="0" smtClean="0"/>
              <a:t>Perkinston, MS 39573</a:t>
            </a:r>
          </a:p>
          <a:p>
            <a:r>
              <a:rPr lang="en-US" dirty="0" smtClean="0">
                <a:hlinkClick r:id="rId2"/>
              </a:rPr>
              <a:t>Louise.brown@mgccc.edu</a:t>
            </a:r>
            <a:endParaRPr lang="en-US" dirty="0" smtClean="0"/>
          </a:p>
          <a:p>
            <a:r>
              <a:rPr lang="en-US" dirty="0" smtClean="0"/>
              <a:t>601-928-6278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954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 </a:t>
            </a:r>
            <a:r>
              <a:rPr lang="en-US" dirty="0"/>
              <a:t>administrative </a:t>
            </a:r>
            <a:r>
              <a:rPr lang="en-US" dirty="0" smtClean="0"/>
              <a:t>burdens</a:t>
            </a:r>
          </a:p>
          <a:p>
            <a:r>
              <a:rPr lang="en-US" dirty="0" smtClean="0"/>
              <a:t>Establish common terminology</a:t>
            </a:r>
          </a:p>
          <a:p>
            <a:r>
              <a:rPr lang="en-US" dirty="0" smtClean="0"/>
              <a:t>Streamline requirements for federal awards</a:t>
            </a:r>
          </a:p>
          <a:p>
            <a:r>
              <a:rPr lang="en-US" dirty="0" smtClean="0"/>
              <a:t>Improve grants management</a:t>
            </a:r>
          </a:p>
          <a:p>
            <a:r>
              <a:rPr lang="en-US" dirty="0" smtClean="0"/>
              <a:t>Require changes to internal polices</a:t>
            </a:r>
          </a:p>
          <a:p>
            <a:r>
              <a:rPr lang="en-US" dirty="0" smtClean="0"/>
              <a:t>Consolidates 8 guidance rules into1single set</a:t>
            </a:r>
            <a:endParaRPr lang="en-US" dirty="0"/>
          </a:p>
          <a:p>
            <a:r>
              <a:rPr lang="en-US" dirty="0" smtClean="0"/>
              <a:t>Protect </a:t>
            </a:r>
            <a:r>
              <a:rPr lang="en-US" dirty="0"/>
              <a:t>federal funds from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Waste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/>
              <a:t>Fraud</a:t>
            </a:r>
          </a:p>
          <a:p>
            <a:pPr lvl="3">
              <a:buFont typeface="Courier New" panose="02070309020205020404" pitchFamily="49" charset="0"/>
              <a:buChar char="o"/>
            </a:pPr>
            <a:r>
              <a:rPr lang="en-US" dirty="0" smtClean="0"/>
              <a:t>Abuse</a:t>
            </a:r>
          </a:p>
          <a:p>
            <a:pPr marL="393192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Purpose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778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03752" y="1482307"/>
            <a:ext cx="7736495" cy="4523624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Grants-related Guidance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7773" y="5263655"/>
            <a:ext cx="1447800" cy="161389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1337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17638"/>
            <a:ext cx="8686800" cy="3535362"/>
          </a:xfrm>
        </p:spPr>
        <p:txBody>
          <a:bodyPr>
            <a:normAutofit lnSpcReduction="10000"/>
          </a:bodyPr>
          <a:lstStyle/>
          <a:p>
            <a:r>
              <a:rPr lang="en-US" sz="2400" b="1" i="1" dirty="0"/>
              <a:t>CFDA</a:t>
            </a:r>
            <a:r>
              <a:rPr lang="en-US" sz="2400" dirty="0"/>
              <a:t>- Catalog of Federal Domestic Assistance</a:t>
            </a:r>
          </a:p>
          <a:p>
            <a:r>
              <a:rPr lang="en-US" sz="2400" b="1" i="1" dirty="0"/>
              <a:t>CFR</a:t>
            </a:r>
            <a:r>
              <a:rPr lang="en-US" sz="2400" dirty="0"/>
              <a:t>- Code of Federal Regulations</a:t>
            </a:r>
          </a:p>
          <a:p>
            <a:r>
              <a:rPr lang="en-US" sz="2400" dirty="0"/>
              <a:t>COSO- Committee of Sponsoring </a:t>
            </a:r>
            <a:r>
              <a:rPr lang="en-US" sz="2400" dirty="0" smtClean="0"/>
              <a:t>Organizations</a:t>
            </a:r>
          </a:p>
          <a:p>
            <a:r>
              <a:rPr lang="en-US" sz="2400" dirty="0" smtClean="0"/>
              <a:t>DATA Act – Digital Accountability &amp; Transparency Act</a:t>
            </a:r>
            <a:endParaRPr lang="en-US" sz="2400" dirty="0"/>
          </a:p>
          <a:p>
            <a:r>
              <a:rPr lang="en-US" sz="2400" dirty="0"/>
              <a:t>F&amp;A- Facilities and Administration  </a:t>
            </a:r>
          </a:p>
          <a:p>
            <a:r>
              <a:rPr lang="en-US" sz="2400" b="1" i="1" dirty="0"/>
              <a:t>FAIN</a:t>
            </a:r>
            <a:r>
              <a:rPr lang="en-US" sz="2400" i="1" dirty="0"/>
              <a:t>-</a:t>
            </a:r>
            <a:r>
              <a:rPr lang="en-US" sz="2400" dirty="0"/>
              <a:t> Federal Award Identification Number</a:t>
            </a:r>
          </a:p>
          <a:p>
            <a:r>
              <a:rPr lang="en-US" sz="2400" dirty="0"/>
              <a:t>FAR- Federal Acquisition Regulation</a:t>
            </a:r>
          </a:p>
          <a:p>
            <a:r>
              <a:rPr lang="en-US" sz="2400" dirty="0"/>
              <a:t>FR- Federal Register</a:t>
            </a:r>
          </a:p>
          <a:p>
            <a:r>
              <a:rPr lang="en-US" sz="2400" dirty="0"/>
              <a:t>GAAP- Generally Accepted Accounting Principles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Know the Acronyms</a:t>
            </a:r>
            <a:br>
              <a:rPr lang="en-US" dirty="0" smtClean="0"/>
            </a:br>
            <a:r>
              <a:rPr lang="en-US" sz="2200" dirty="0" smtClean="0"/>
              <a:t>Subpart A</a:t>
            </a:r>
            <a:endParaRPr lang="en-US" sz="2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32387"/>
            <a:ext cx="1447800" cy="16138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76400" y="5232387"/>
            <a:ext cx="7086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Acronyms </a:t>
            </a:r>
            <a:r>
              <a:rPr lang="en-US" dirty="0"/>
              <a:t>for Dun &amp; Bradstreet (D&amp;B) and Data Universal Numbering System (DUNS) have been removed </a:t>
            </a:r>
            <a:r>
              <a:rPr lang="en-US" dirty="0" smtClean="0"/>
              <a:t>from the </a:t>
            </a:r>
            <a:r>
              <a:rPr lang="en-US" dirty="0"/>
              <a:t>Uniform </a:t>
            </a:r>
            <a:r>
              <a:rPr lang="en-US" dirty="0" smtClean="0"/>
              <a:t>Guidance</a:t>
            </a:r>
            <a:r>
              <a:rPr lang="en-US" dirty="0"/>
              <a:t>. </a:t>
            </a:r>
            <a:r>
              <a:rPr lang="en-US" dirty="0" smtClean="0"/>
              <a:t>Proposing a “unique entity identifier”          (UEI)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82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GAO- Government Accountability Office</a:t>
            </a:r>
          </a:p>
          <a:p>
            <a:r>
              <a:rPr lang="en-US" sz="2400" dirty="0"/>
              <a:t>GSA- General Service Administration</a:t>
            </a:r>
          </a:p>
          <a:p>
            <a:r>
              <a:rPr lang="en-US" sz="2400" b="1" i="1" dirty="0"/>
              <a:t>OMB</a:t>
            </a:r>
            <a:r>
              <a:rPr lang="en-US" sz="2400" dirty="0"/>
              <a:t>- Office of Management and Budget</a:t>
            </a:r>
          </a:p>
          <a:p>
            <a:r>
              <a:rPr lang="en-US" sz="2400" dirty="0"/>
              <a:t>PMS- Payment Management System</a:t>
            </a:r>
          </a:p>
          <a:p>
            <a:r>
              <a:rPr lang="en-US" sz="2400" dirty="0"/>
              <a:t>PTE- Pass-through Entity</a:t>
            </a:r>
          </a:p>
          <a:p>
            <a:r>
              <a:rPr lang="en-US" sz="2400" b="1" i="1" dirty="0"/>
              <a:t>SAM</a:t>
            </a:r>
            <a:r>
              <a:rPr lang="en-US" sz="2400" dirty="0"/>
              <a:t>- System for Award </a:t>
            </a:r>
            <a:r>
              <a:rPr lang="en-US" sz="2400" dirty="0" smtClean="0"/>
              <a:t>Management </a:t>
            </a:r>
            <a:endParaRPr lang="en-US" sz="2400" dirty="0"/>
          </a:p>
          <a:p>
            <a:r>
              <a:rPr lang="en-US" sz="2400" dirty="0"/>
              <a:t>SNAP- Supplemental Nutrition Assistance Program</a:t>
            </a:r>
          </a:p>
          <a:p>
            <a:r>
              <a:rPr lang="en-US" sz="2400" dirty="0"/>
              <a:t>TANF- Temporary Assistance for Needy Families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More Acronyms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136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026091"/>
          </a:xfrm>
        </p:spPr>
        <p:txBody>
          <a:bodyPr/>
          <a:lstStyle/>
          <a:p>
            <a:r>
              <a:rPr lang="en-US" dirty="0"/>
              <a:t>Single, authoritative, government wide source document of all federal financial assistance programs to non-federal entities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Federal funding is tied to a specific program listed in CFDA.</a:t>
            </a: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Catalog of Federal Domestic Assistance (CFDA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491"/>
          </a:xfrm>
        </p:spPr>
        <p:txBody>
          <a:bodyPr/>
          <a:lstStyle/>
          <a:p>
            <a:r>
              <a:rPr lang="en-US" dirty="0"/>
              <a:t>The codification of the general and permanent </a:t>
            </a:r>
            <a:r>
              <a:rPr lang="en-US" b="1" dirty="0"/>
              <a:t>rules</a:t>
            </a:r>
            <a:r>
              <a:rPr lang="en-US" dirty="0"/>
              <a:t> and </a:t>
            </a:r>
            <a:r>
              <a:rPr lang="en-US" b="1" dirty="0"/>
              <a:t>regulations</a:t>
            </a:r>
            <a:r>
              <a:rPr lang="en-US" dirty="0"/>
              <a:t> published in the </a:t>
            </a:r>
            <a:r>
              <a:rPr lang="en-US" i="1" dirty="0"/>
              <a:t>Federal Register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Code of Federal Regulations </a:t>
            </a:r>
            <a:br>
              <a:rPr lang="en-US" dirty="0"/>
            </a:br>
            <a:r>
              <a:rPr lang="en-US" dirty="0"/>
              <a:t>(CFR)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F0F3-6D14-4A29-A603-CBE4880F15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98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1243</TotalTime>
  <Words>1529</Words>
  <Application>Microsoft Office PowerPoint</Application>
  <PresentationFormat>On-screen Show (4:3)</PresentationFormat>
  <Paragraphs>240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36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Lucida Sans Unicode</vt:lpstr>
      <vt:lpstr>Verdana</vt:lpstr>
      <vt:lpstr>Wingdings</vt:lpstr>
      <vt:lpstr>Wingdings 2</vt:lpstr>
      <vt:lpstr>Wingdings 3</vt:lpstr>
      <vt:lpstr>Concourse</vt:lpstr>
      <vt:lpstr>Custom Design</vt:lpstr>
      <vt:lpstr>MBUG 2015 </vt:lpstr>
      <vt:lpstr>Session Rules of Etiquette</vt:lpstr>
      <vt:lpstr>Uniform Guidance- 2 CFR 200 Uniform Administration Requirements, Cost Principles and Audit Requirement for Federal Awards</vt:lpstr>
      <vt:lpstr>Purpose</vt:lpstr>
      <vt:lpstr>Grants-related Guidance</vt:lpstr>
      <vt:lpstr>Know the Acronyms Subpart A</vt:lpstr>
      <vt:lpstr>More Acronyms</vt:lpstr>
      <vt:lpstr>Catalog of Federal Domestic Assistance (CFDA)</vt:lpstr>
      <vt:lpstr>Code of Federal Regulations  (CFR)</vt:lpstr>
      <vt:lpstr>Office of Management and Budget (OMB)</vt:lpstr>
      <vt:lpstr>System for Award Management (SAM)</vt:lpstr>
      <vt:lpstr>PowerPoint Presentation</vt:lpstr>
      <vt:lpstr>PowerPoint Presentation</vt:lpstr>
      <vt:lpstr>Contractor vs Vendor</vt:lpstr>
      <vt:lpstr>PowerPoint Presentation</vt:lpstr>
      <vt:lpstr>Property Records</vt:lpstr>
      <vt:lpstr>PowerPoint Presentation</vt:lpstr>
      <vt:lpstr>Performance and Financial Monitoring/Reporting</vt:lpstr>
      <vt:lpstr>Subrecipient and Contractor  Determinations</vt:lpstr>
      <vt:lpstr>New Requirements for Grants Administration</vt:lpstr>
      <vt:lpstr>Personally Identifiable Information (PII)</vt:lpstr>
      <vt:lpstr>PowerPoint Presentation</vt:lpstr>
      <vt:lpstr>General Procurement Standards</vt:lpstr>
      <vt:lpstr>Equipment vs Supplies</vt:lpstr>
      <vt:lpstr>Keeping Records</vt:lpstr>
      <vt:lpstr>Record Retention and Access</vt:lpstr>
      <vt:lpstr>PowerPoint Presentation</vt:lpstr>
      <vt:lpstr>PowerPoint Presentation</vt:lpstr>
      <vt:lpstr>Direct &amp; Indirect (F&amp;A) Costs</vt:lpstr>
      <vt:lpstr>Direct Costs</vt:lpstr>
      <vt:lpstr>Changes to Indirect (F&amp;A) Costs</vt:lpstr>
      <vt:lpstr>Compensation- Personnel Services</vt:lpstr>
      <vt:lpstr>Overview of Audit Requirements </vt:lpstr>
      <vt:lpstr>Subpart F </vt:lpstr>
      <vt:lpstr>Key Changes Under 2 CFR 200</vt:lpstr>
      <vt:lpstr>The End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Louise Brown</cp:lastModifiedBy>
  <cp:revision>77</cp:revision>
  <cp:lastPrinted>2015-09-08T15:43:09Z</cp:lastPrinted>
  <dcterms:created xsi:type="dcterms:W3CDTF">2013-01-30T03:13:35Z</dcterms:created>
  <dcterms:modified xsi:type="dcterms:W3CDTF">2015-09-25T13:58:13Z</dcterms:modified>
</cp:coreProperties>
</file>