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095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CD2C9-AB49-462E-8A44-BCA50E0F9E96}" type="datetimeFigureOut">
              <a:rPr lang="en-US" smtClean="0"/>
              <a:pPr/>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054EE-22A0-4A6D-A5E0-A06441B676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smtClean="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pPr/>
              <a:t>3</a:t>
            </a:fld>
            <a:endParaRPr lang="en-US" dirty="0"/>
          </a:p>
        </p:txBody>
      </p:sp>
    </p:spTree>
    <p:extLst>
      <p:ext uri="{BB962C8B-B14F-4D97-AF65-F5344CB8AC3E}">
        <p14:creationId xmlns:p14="http://schemas.microsoft.com/office/powerpoint/2010/main" xmlns="" val="11886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pPr/>
              <a:t>4</a:t>
            </a:fld>
            <a:endParaRPr lang="en-US" dirty="0"/>
          </a:p>
        </p:txBody>
      </p:sp>
    </p:spTree>
    <p:extLst>
      <p:ext uri="{BB962C8B-B14F-4D97-AF65-F5344CB8AC3E}">
        <p14:creationId xmlns:p14="http://schemas.microsoft.com/office/powerpoint/2010/main" xmlns="" val="955871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pPr/>
              <a:t>9/14/2015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pPr/>
              <a:t>9/14/2015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pPr/>
              <a:t>9/14/2015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bg1">
                <a:tint val="55000"/>
                <a:satMod val="300000"/>
              </a:schemeClr>
            </a:gs>
            <a:gs pos="40000">
              <a:schemeClr val="bg1">
                <a:tint val="65000"/>
                <a:satMod val="300000"/>
              </a:schemeClr>
            </a:gs>
            <a:gs pos="100000">
              <a:schemeClr val="bg1">
                <a:shade val="65000"/>
                <a:satMod val="300000"/>
              </a:schemeClr>
            </a:gs>
          </a:gsLst>
          <a:path path="circle">
            <a:fillToRect l="95000" t="-106500" r="5000" b="2065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pPr/>
              <a:t>9/14/2015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stretch>
            <a:fillRect/>
          </a:stretch>
        </p:blipFill>
        <p:spPr>
          <a:xfrm>
            <a:off x="228600" y="5181600"/>
            <a:ext cx="1447800" cy="16138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1"/>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pPr/>
              <a:t>9/14/2015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pic>
        <p:nvPicPr>
          <p:cNvPr id="9" name="Picture 8"/>
          <p:cNvPicPr>
            <a:picLocks noChangeAspect="1"/>
          </p:cNvPicPr>
          <p:nvPr userDrawn="1"/>
        </p:nvPicPr>
        <p:blipFill>
          <a:blip r:embed="rId2" cstate="print"/>
          <a:stretch>
            <a:fillRect/>
          </a:stretch>
        </p:blipFill>
        <p:spPr>
          <a:xfrm>
            <a:off x="228600" y="5181600"/>
            <a:ext cx="1447800" cy="161389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A4143-1CEE-4AE4-AD9B-5AADEAE137B7}" type="datetimeFigureOut">
              <a:rPr lang="en-US" smtClean="0"/>
              <a:pPr/>
              <a:t>9/14/2015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tretch>
            <a:fillRect/>
          </a:stretch>
        </p:blipFill>
        <p:spPr>
          <a:xfrm>
            <a:off x="228600" y="5181600"/>
            <a:ext cx="1447800" cy="161389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A4143-1CEE-4AE4-AD9B-5AADEAE137B7}" type="datetimeFigureOut">
              <a:rPr lang="en-US" smtClean="0"/>
              <a:pPr/>
              <a:t>9/14/2015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2A4143-1CEE-4AE4-AD9B-5AADEAE137B7}" type="datetimeFigureOut">
              <a:rPr lang="en-US" smtClean="0"/>
              <a:pPr/>
              <a:t>9/14/2015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D0F0F3-6D14-4A29-A603-CBE4880F153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2A4143-1CEE-4AE4-AD9B-5AADEAE137B7}" type="datetimeFigureOut">
              <a:rPr lang="en-US" smtClean="0"/>
              <a:pPr/>
              <a:t>9/14/2015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2A4143-1CEE-4AE4-AD9B-5AADEAE137B7}" type="datetimeFigureOut">
              <a:rPr lang="en-US" smtClean="0"/>
              <a:pPr/>
              <a:t>9/14/2015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pPr/>
              <a:t>9/14/2015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pPr/>
              <a:t>9/14/2015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aacrao.org/ferp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t>MBUG 2015</a:t>
            </a:r>
            <a:br>
              <a:rPr lang="en-US" dirty="0" smtClean="0"/>
            </a:br>
            <a:endParaRPr lang="en-US" dirty="0"/>
          </a:p>
        </p:txBody>
      </p:sp>
      <p:sp>
        <p:nvSpPr>
          <p:cNvPr id="5" name="Subtitle 4"/>
          <p:cNvSpPr>
            <a:spLocks noGrp="1"/>
          </p:cNvSpPr>
          <p:nvPr>
            <p:ph type="subTitle" idx="1"/>
          </p:nvPr>
        </p:nvSpPr>
        <p:spPr>
          <a:xfrm>
            <a:off x="685800" y="1905000"/>
            <a:ext cx="7772400" cy="1600200"/>
          </a:xfrm>
        </p:spPr>
        <p:txBody>
          <a:bodyPr>
            <a:normAutofit/>
          </a:bodyPr>
          <a:lstStyle/>
          <a:p>
            <a:pPr algn="l"/>
            <a:r>
              <a:rPr lang="en-US" sz="2000" dirty="0" smtClean="0"/>
              <a:t>Session Title: FERPA: What You Need To Know</a:t>
            </a:r>
          </a:p>
          <a:p>
            <a:pPr algn="l"/>
            <a:r>
              <a:rPr lang="en-US" sz="2000" dirty="0" smtClean="0"/>
              <a:t>Presented By: Jeffery Loggins</a:t>
            </a:r>
          </a:p>
          <a:p>
            <a:pPr algn="l"/>
            <a:r>
              <a:rPr lang="en-US" sz="2000" dirty="0" smtClean="0"/>
              <a:t>Institution:  Mississippi Valley State University</a:t>
            </a:r>
          </a:p>
          <a:p>
            <a:pPr algn="l"/>
            <a:r>
              <a:rPr lang="en-US" sz="2000" dirty="0" smtClean="0"/>
              <a:t>September 15, 2015</a:t>
            </a:r>
            <a:endParaRPr lang="en-US" sz="2000" dirty="0"/>
          </a:p>
        </p:txBody>
      </p:sp>
      <p:pic>
        <p:nvPicPr>
          <p:cNvPr id="8" name="Picture 7"/>
          <p:cNvPicPr>
            <a:picLocks noChangeAspect="1"/>
          </p:cNvPicPr>
          <p:nvPr/>
        </p:nvPicPr>
        <p:blipFill>
          <a:blip r:embed="rId2" cstate="print"/>
          <a:stretch>
            <a:fillRect/>
          </a:stretch>
        </p:blipFill>
        <p:spPr>
          <a:xfrm>
            <a:off x="228600" y="5181600"/>
            <a:ext cx="1447800" cy="1613890"/>
          </a:xfrm>
          <a:prstGeom prst="rect">
            <a:avLst/>
          </a:prstGeom>
        </p:spPr>
      </p:pic>
    </p:spTree>
    <p:extLst>
      <p:ext uri="{BB962C8B-B14F-4D97-AF65-F5344CB8AC3E}">
        <p14:creationId xmlns:p14="http://schemas.microsoft.com/office/powerpoint/2010/main" xmlns="" val="42165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371600" y="1912619"/>
            <a:ext cx="4038600" cy="4945381"/>
          </a:xfrm>
        </p:spPr>
        <p:txBody>
          <a:bodyPr>
            <a:normAutofit fontScale="55000" lnSpcReduction="20000"/>
          </a:bodyPr>
          <a:lstStyle/>
          <a:p>
            <a:pPr>
              <a:buFont typeface="Wingdings" pitchFamily="2" charset="2"/>
              <a:buChar char="Ø"/>
            </a:pPr>
            <a:r>
              <a:rPr lang="en-US" dirty="0" smtClean="0">
                <a:solidFill>
                  <a:schemeClr val="bg1"/>
                </a:solidFill>
                <a:latin typeface="Times New Roman" pitchFamily="18" charset="0"/>
                <a:cs typeface="Times New Roman" pitchFamily="18" charset="0"/>
              </a:rPr>
              <a:t>Anyone, if the college has obtained the prior written consent of the student </a:t>
            </a:r>
          </a:p>
          <a:p>
            <a:pPr>
              <a:buFont typeface="Wingdings" pitchFamily="2" charset="2"/>
              <a:buChar char="Ø"/>
            </a:pPr>
            <a:r>
              <a:rPr lang="en-US" dirty="0" smtClean="0">
                <a:solidFill>
                  <a:schemeClr val="bg1"/>
                </a:solidFill>
                <a:latin typeface="Times New Roman" pitchFamily="18" charset="0"/>
                <a:cs typeface="Times New Roman" pitchFamily="18" charset="0"/>
              </a:rPr>
              <a:t>Anyone, in response to requests for directory information (information that is generally not considered harmful or an invasion of privacy if disclosed)</a:t>
            </a:r>
          </a:p>
          <a:p>
            <a:pPr lvl="1">
              <a:buFont typeface="Wingdings" pitchFamily="2" charset="2"/>
              <a:buChar char="§"/>
            </a:pPr>
            <a:r>
              <a:rPr lang="en-US" dirty="0" smtClean="0">
                <a:solidFill>
                  <a:schemeClr val="bg1"/>
                </a:solidFill>
                <a:latin typeface="Times New Roman" pitchFamily="18" charset="0"/>
                <a:cs typeface="Times New Roman" pitchFamily="18" charset="0"/>
              </a:rPr>
              <a:t>Institutions must identify those items it considers directory information and notify students.</a:t>
            </a:r>
          </a:p>
          <a:p>
            <a:pPr lvl="1">
              <a:buFont typeface="Wingdings" pitchFamily="2" charset="2"/>
              <a:buChar char="§"/>
            </a:pPr>
            <a:r>
              <a:rPr lang="en-US" dirty="0" smtClean="0">
                <a:solidFill>
                  <a:schemeClr val="bg1"/>
                </a:solidFill>
                <a:latin typeface="Times New Roman" pitchFamily="18" charset="0"/>
                <a:cs typeface="Times New Roman" pitchFamily="18" charset="0"/>
              </a:rPr>
              <a:t>Institutions must inform students that they can withhold release of this information.</a:t>
            </a:r>
          </a:p>
          <a:p>
            <a:pPr>
              <a:buFont typeface="Wingdings" pitchFamily="2" charset="2"/>
              <a:buChar char="Ø"/>
            </a:pPr>
            <a:r>
              <a:rPr lang="en-US" dirty="0" smtClean="0">
                <a:solidFill>
                  <a:schemeClr val="bg1"/>
                </a:solidFill>
                <a:latin typeface="Times New Roman" pitchFamily="18" charset="0"/>
                <a:cs typeface="Times New Roman" pitchFamily="18" charset="0"/>
              </a:rPr>
              <a:t>Authorized representatives of the following government entities, if the disclosure is in connection with an audit or evaluation of federal or state supported education programs, or for the enforcement of or compliance with federal legal requirements that relate to those programs:</a:t>
            </a:r>
          </a:p>
          <a:p>
            <a:pPr lvl="1">
              <a:buFont typeface="Wingdings" pitchFamily="2" charset="2"/>
              <a:buChar char="§"/>
            </a:pPr>
            <a:r>
              <a:rPr lang="en-US" dirty="0" smtClean="0">
                <a:solidFill>
                  <a:schemeClr val="bg1"/>
                </a:solidFill>
                <a:latin typeface="Times New Roman" pitchFamily="18" charset="0"/>
                <a:cs typeface="Times New Roman" pitchFamily="18" charset="0"/>
              </a:rPr>
              <a:t>Comptroller General of the U.S.</a:t>
            </a:r>
          </a:p>
          <a:p>
            <a:pPr lvl="1">
              <a:buFont typeface="Wingdings" pitchFamily="2" charset="2"/>
              <a:buChar char="§"/>
            </a:pPr>
            <a:r>
              <a:rPr lang="en-US" dirty="0" smtClean="0">
                <a:solidFill>
                  <a:schemeClr val="bg1"/>
                </a:solidFill>
                <a:latin typeface="Times New Roman" pitchFamily="18" charset="0"/>
                <a:cs typeface="Times New Roman" pitchFamily="18" charset="0"/>
              </a:rPr>
              <a:t>Secretary of Education</a:t>
            </a:r>
          </a:p>
          <a:p>
            <a:pPr lvl="1">
              <a:buFont typeface="Wingdings" pitchFamily="2" charset="2"/>
              <a:buChar char="§"/>
            </a:pPr>
            <a:r>
              <a:rPr lang="en-US" dirty="0" smtClean="0">
                <a:solidFill>
                  <a:schemeClr val="bg1"/>
                </a:solidFill>
                <a:latin typeface="Times New Roman" pitchFamily="18" charset="0"/>
                <a:cs typeface="Times New Roman" pitchFamily="18" charset="0"/>
              </a:rPr>
              <a:t>U.S. Attorney General </a:t>
            </a:r>
          </a:p>
          <a:p>
            <a:pPr lvl="1">
              <a:buFont typeface="Wingdings" pitchFamily="2" charset="2"/>
              <a:buChar char="§"/>
            </a:pPr>
            <a:r>
              <a:rPr lang="en-US" dirty="0" smtClean="0">
                <a:solidFill>
                  <a:schemeClr val="bg1"/>
                </a:solidFill>
                <a:latin typeface="Times New Roman" pitchFamily="18" charset="0"/>
                <a:cs typeface="Times New Roman" pitchFamily="18" charset="0"/>
              </a:rPr>
              <a:t>State and local educational authorities</a:t>
            </a:r>
            <a:endParaRPr lang="en-US" dirty="0">
              <a:solidFill>
                <a:schemeClr val="bg1"/>
              </a:solidFill>
              <a:latin typeface="Times New Roman" pitchFamily="18" charset="0"/>
              <a:cs typeface="Times New Roman" pitchFamily="18" charset="0"/>
            </a:endParaRPr>
          </a:p>
        </p:txBody>
      </p:sp>
      <p:pic>
        <p:nvPicPr>
          <p:cNvPr id="8" name="Content Placeholder 7" descr="PersonallyIdentifiableInfo_Large.jpg"/>
          <p:cNvPicPr>
            <a:picLocks noGrp="1" noChangeAspect="1"/>
          </p:cNvPicPr>
          <p:nvPr>
            <p:ph sz="half" idx="2"/>
          </p:nvPr>
        </p:nvPicPr>
        <p:blipFill>
          <a:blip r:embed="rId2" cstate="print"/>
          <a:stretch>
            <a:fillRect/>
          </a:stretch>
        </p:blipFill>
        <p:spPr>
          <a:xfrm>
            <a:off x="5638800" y="2396236"/>
            <a:ext cx="3048000" cy="2695766"/>
          </a:xfrm>
        </p:spPr>
      </p:pic>
      <p:sp>
        <p:nvSpPr>
          <p:cNvPr id="4" name="Title 3"/>
          <p:cNvSpPr>
            <a:spLocks noGrp="1"/>
          </p:cNvSpPr>
          <p:nvPr>
            <p:ph type="title"/>
          </p:nvPr>
        </p:nvSpPr>
        <p:spPr>
          <a:xfrm>
            <a:off x="457200" y="658368"/>
            <a:ext cx="8229600" cy="804672"/>
          </a:xfrm>
        </p:spPr>
        <p:txBody>
          <a:bodyPr>
            <a:normAutofit fontScale="90000"/>
          </a:bodyPr>
          <a:lstStyle/>
          <a:p>
            <a:r>
              <a:rPr lang="en-US" dirty="0" smtClean="0">
                <a:solidFill>
                  <a:schemeClr val="bg1"/>
                </a:solidFill>
                <a:latin typeface="Times New Roman" pitchFamily="18" charset="0"/>
                <a:cs typeface="Times New Roman" pitchFamily="18" charset="0"/>
              </a:rPr>
              <a:t>To whom, and under what conditions, can colleges disclose Personally Identifiable Information?</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14341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447800" y="2141219"/>
            <a:ext cx="5257800" cy="4716781"/>
          </a:xfrm>
        </p:spPr>
        <p:txBody>
          <a:bodyPr>
            <a:normAutofit fontScale="55000" lnSpcReduction="20000"/>
          </a:bodyPr>
          <a:lstStyle/>
          <a:p>
            <a:pPr>
              <a:buFont typeface="Wingdings" pitchFamily="2" charset="2"/>
              <a:buChar char="Ø"/>
            </a:pPr>
            <a:r>
              <a:rPr lang="en-US" dirty="0" smtClean="0">
                <a:solidFill>
                  <a:schemeClr val="bg1"/>
                </a:solidFill>
                <a:latin typeface="Times New Roman" pitchFamily="18" charset="0"/>
                <a:cs typeface="Times New Roman" pitchFamily="18" charset="0"/>
              </a:rPr>
              <a:t>School officials determined by the institution to have a legitimate educational interest </a:t>
            </a:r>
          </a:p>
          <a:p>
            <a:pPr>
              <a:buFont typeface="Wingdings" pitchFamily="2" charset="2"/>
              <a:buChar char="Ø"/>
            </a:pPr>
            <a:r>
              <a:rPr lang="en-US" dirty="0" smtClean="0">
                <a:solidFill>
                  <a:schemeClr val="bg1"/>
                </a:solidFill>
                <a:latin typeface="Times New Roman" pitchFamily="18" charset="0"/>
                <a:cs typeface="Times New Roman" pitchFamily="18" charset="0"/>
              </a:rPr>
              <a:t>Agents acting on behalf of the institution (e.g. contractors, consultants)</a:t>
            </a:r>
          </a:p>
          <a:p>
            <a:pPr>
              <a:buFont typeface="Wingdings" pitchFamily="2" charset="2"/>
              <a:buChar char="Ø"/>
            </a:pPr>
            <a:r>
              <a:rPr lang="en-US" dirty="0" smtClean="0">
                <a:solidFill>
                  <a:schemeClr val="bg1"/>
                </a:solidFill>
                <a:latin typeface="Times New Roman" pitchFamily="18" charset="0"/>
                <a:cs typeface="Times New Roman" pitchFamily="18" charset="0"/>
              </a:rPr>
              <a:t>Schools in which the student seeks or intend to enroll</a:t>
            </a:r>
          </a:p>
          <a:p>
            <a:pPr>
              <a:buFont typeface="Wingdings" pitchFamily="2" charset="2"/>
              <a:buChar char="Ø"/>
            </a:pPr>
            <a:r>
              <a:rPr lang="en-US" dirty="0" smtClean="0">
                <a:solidFill>
                  <a:schemeClr val="bg1"/>
                </a:solidFill>
                <a:latin typeface="Times New Roman" pitchFamily="18" charset="0"/>
                <a:cs typeface="Times New Roman" pitchFamily="18" charset="0"/>
              </a:rPr>
              <a:t>Organizations conducting studies for or on behalf of educational institutions</a:t>
            </a:r>
          </a:p>
          <a:p>
            <a:pPr>
              <a:buFont typeface="Wingdings" pitchFamily="2" charset="2"/>
              <a:buChar char="Ø"/>
            </a:pPr>
            <a:r>
              <a:rPr lang="en-US" dirty="0" smtClean="0">
                <a:solidFill>
                  <a:schemeClr val="bg1"/>
                </a:solidFill>
                <a:latin typeface="Times New Roman" pitchFamily="18" charset="0"/>
                <a:cs typeface="Times New Roman" pitchFamily="18" charset="0"/>
              </a:rPr>
              <a:t>Accrediting organizations for accreditation purposes</a:t>
            </a:r>
          </a:p>
          <a:p>
            <a:pPr>
              <a:buFont typeface="Wingdings" pitchFamily="2" charset="2"/>
              <a:buChar char="Ø"/>
            </a:pPr>
            <a:r>
              <a:rPr lang="en-US" dirty="0" smtClean="0">
                <a:solidFill>
                  <a:schemeClr val="bg1"/>
                </a:solidFill>
                <a:latin typeface="Times New Roman" pitchFamily="18" charset="0"/>
                <a:cs typeface="Times New Roman" pitchFamily="18" charset="0"/>
              </a:rPr>
              <a:t>Parents of a dependent student (as defined by the IRS code)</a:t>
            </a:r>
          </a:p>
          <a:p>
            <a:pPr>
              <a:buFont typeface="Wingdings" pitchFamily="2" charset="2"/>
              <a:buChar char="Ø"/>
            </a:pPr>
            <a:r>
              <a:rPr lang="en-US" dirty="0" smtClean="0">
                <a:solidFill>
                  <a:schemeClr val="bg1"/>
                </a:solidFill>
                <a:latin typeface="Times New Roman" pitchFamily="18" charset="0"/>
                <a:cs typeface="Times New Roman" pitchFamily="18" charset="0"/>
              </a:rPr>
              <a:t>To comply with a judicial order of subpoena</a:t>
            </a:r>
          </a:p>
          <a:p>
            <a:pPr>
              <a:buFont typeface="Wingdings" pitchFamily="2" charset="2"/>
              <a:buChar char="Ø"/>
            </a:pPr>
            <a:r>
              <a:rPr lang="en-US" dirty="0" smtClean="0">
                <a:solidFill>
                  <a:schemeClr val="bg1"/>
                </a:solidFill>
                <a:latin typeface="Times New Roman" pitchFamily="18" charset="0"/>
                <a:cs typeface="Times New Roman" pitchFamily="18" charset="0"/>
              </a:rPr>
              <a:t>Appropriate parties if a health or safety emergency exists and the information will assist in resolving the emergency</a:t>
            </a:r>
          </a:p>
          <a:p>
            <a:pPr>
              <a:buFont typeface="Wingdings" pitchFamily="2" charset="2"/>
              <a:buChar char="Ø"/>
            </a:pPr>
            <a:r>
              <a:rPr lang="en-US" dirty="0" smtClean="0">
                <a:solidFill>
                  <a:schemeClr val="bg1"/>
                </a:solidFill>
                <a:latin typeface="Times New Roman" pitchFamily="18" charset="0"/>
                <a:cs typeface="Times New Roman" pitchFamily="18" charset="0"/>
              </a:rPr>
              <a:t>The student</a:t>
            </a:r>
          </a:p>
          <a:p>
            <a:pPr>
              <a:buFont typeface="Wingdings" pitchFamily="2" charset="2"/>
              <a:buChar char="Ø"/>
            </a:pPr>
            <a:r>
              <a:rPr lang="en-US" dirty="0" smtClean="0">
                <a:solidFill>
                  <a:schemeClr val="bg1"/>
                </a:solidFill>
                <a:latin typeface="Times New Roman" pitchFamily="18" charset="0"/>
                <a:cs typeface="Times New Roman" pitchFamily="18" charset="0"/>
              </a:rPr>
              <a:t>An alleged victim of a crime of violence when the disclosure is the results of a disciplinary hearing regarding the alleged perpetrator of that crime with respect to that crime</a:t>
            </a:r>
          </a:p>
        </p:txBody>
      </p:sp>
      <p:pic>
        <p:nvPicPr>
          <p:cNvPr id="8" name="Content Placeholder 7" descr="9552451_orig.jpg"/>
          <p:cNvPicPr>
            <a:picLocks noGrp="1" noChangeAspect="1"/>
          </p:cNvPicPr>
          <p:nvPr>
            <p:ph sz="half" idx="2"/>
          </p:nvPr>
        </p:nvPicPr>
        <p:blipFill>
          <a:blip r:embed="rId2" cstate="print"/>
          <a:stretch>
            <a:fillRect/>
          </a:stretch>
        </p:blipFill>
        <p:spPr>
          <a:xfrm>
            <a:off x="6629400" y="2209800"/>
            <a:ext cx="2152845" cy="2461419"/>
          </a:xfrm>
        </p:spPr>
      </p:pic>
      <p:sp>
        <p:nvSpPr>
          <p:cNvPr id="4" name="Title 3"/>
          <p:cNvSpPr>
            <a:spLocks noGrp="1"/>
          </p:cNvSpPr>
          <p:nvPr>
            <p:ph type="title"/>
          </p:nvPr>
        </p:nvSpPr>
        <p:spPr>
          <a:xfrm>
            <a:off x="457200" y="658368"/>
            <a:ext cx="8229600" cy="804672"/>
          </a:xfrm>
        </p:spPr>
        <p:txBody>
          <a:bodyPr>
            <a:normAutofit fontScale="90000"/>
          </a:bodyPr>
          <a:lstStyle/>
          <a:p>
            <a:r>
              <a:rPr lang="en-US" dirty="0" smtClean="0">
                <a:solidFill>
                  <a:schemeClr val="bg1"/>
                </a:solidFill>
                <a:latin typeface="Times New Roman" pitchFamily="18" charset="0"/>
                <a:cs typeface="Times New Roman" pitchFamily="18" charset="0"/>
              </a:rPr>
              <a:t>To whom, and under what conditions, can colleges disclose Personally Identifiable Information?</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14341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676400" y="1905000"/>
            <a:ext cx="4038600" cy="4738117"/>
          </a:xfrm>
        </p:spPr>
        <p:txBody>
          <a:bodyPr>
            <a:normAutofit fontScale="62500" lnSpcReduction="20000"/>
          </a:bodyPr>
          <a:lstStyle/>
          <a:p>
            <a:pPr>
              <a:buFont typeface="Wingdings" pitchFamily="2" charset="2"/>
              <a:buChar char="Ø"/>
            </a:pPr>
            <a:r>
              <a:rPr lang="en-US" dirty="0" smtClean="0">
                <a:solidFill>
                  <a:schemeClr val="bg1"/>
                </a:solidFill>
                <a:latin typeface="Times New Roman" pitchFamily="18" charset="0"/>
                <a:cs typeface="Times New Roman" pitchFamily="18" charset="0"/>
              </a:rPr>
              <a:t>Anyone requesting the final results of a disciplinary hearing against an alleged perpetrator who has been found in violation of the campus code relating to a crime of violence or non-forcible sex offense</a:t>
            </a:r>
          </a:p>
          <a:p>
            <a:pPr>
              <a:buFont typeface="Wingdings" pitchFamily="2" charset="2"/>
              <a:buChar char="Ø"/>
            </a:pPr>
            <a:r>
              <a:rPr lang="en-US" dirty="0" smtClean="0">
                <a:solidFill>
                  <a:schemeClr val="bg1"/>
                </a:solidFill>
                <a:latin typeface="Times New Roman" pitchFamily="18" charset="0"/>
                <a:cs typeface="Times New Roman" pitchFamily="18" charset="0"/>
              </a:rPr>
              <a:t>The Department of Homeland Security (DHS), Immigration and Customs Enforcement (ICE</a:t>
            </a:r>
            <a:r>
              <a:rPr lang="en-US" dirty="0" smtClean="0">
                <a:solidFill>
                  <a:schemeClr val="bg1"/>
                </a:solidFill>
                <a:latin typeface="Times New Roman" pitchFamily="18" charset="0"/>
                <a:cs typeface="Times New Roman" pitchFamily="18" charset="0"/>
              </a:rPr>
              <a:t>)</a:t>
            </a:r>
            <a:endParaRPr lang="en-US" dirty="0" smtClean="0">
              <a:solidFill>
                <a:schemeClr val="bg1"/>
              </a:solidFill>
              <a:latin typeface="Times New Roman" pitchFamily="18" charset="0"/>
              <a:cs typeface="Times New Roman" pitchFamily="18" charset="0"/>
            </a:endParaRPr>
          </a:p>
          <a:p>
            <a:pPr>
              <a:buFont typeface="Wingdings" pitchFamily="2" charset="2"/>
              <a:buChar char="Ø"/>
            </a:pPr>
            <a:r>
              <a:rPr lang="en-US" dirty="0" smtClean="0">
                <a:solidFill>
                  <a:schemeClr val="bg1"/>
                </a:solidFill>
                <a:latin typeface="Times New Roman" pitchFamily="18" charset="0"/>
                <a:cs typeface="Times New Roman" pitchFamily="18" charset="0"/>
              </a:rPr>
              <a:t>Military recruiters who request “Student Recruiting Information” for recruiting purposes only. Student recruiting information is name, address, telephone number, age (or year of birth), classification, major, degrees received and most recent educational institution of enrollment.</a:t>
            </a:r>
          </a:p>
          <a:p>
            <a:pPr>
              <a:buFont typeface="Wingdings" pitchFamily="2" charset="2"/>
              <a:buChar char="Ø"/>
            </a:pPr>
            <a:endParaRPr lang="en-US" dirty="0" smtClean="0">
              <a:solidFill>
                <a:schemeClr val="bg1"/>
              </a:solidFill>
              <a:latin typeface="Times New Roman" pitchFamily="18" charset="0"/>
              <a:cs typeface="Times New Roman" pitchFamily="18" charset="0"/>
            </a:endParaRPr>
          </a:p>
        </p:txBody>
      </p:sp>
      <p:pic>
        <p:nvPicPr>
          <p:cNvPr id="8" name="Content Placeholder 7" descr="identity-theft-1.jpg"/>
          <p:cNvPicPr>
            <a:picLocks noGrp="1" noChangeAspect="1"/>
          </p:cNvPicPr>
          <p:nvPr>
            <p:ph sz="half" idx="2"/>
          </p:nvPr>
        </p:nvPicPr>
        <p:blipFill>
          <a:blip r:embed="rId2" cstate="print"/>
          <a:stretch>
            <a:fillRect/>
          </a:stretch>
        </p:blipFill>
        <p:spPr>
          <a:xfrm>
            <a:off x="5893909" y="1890381"/>
            <a:ext cx="2681362" cy="2605419"/>
          </a:xfrm>
        </p:spPr>
      </p:pic>
      <p:sp>
        <p:nvSpPr>
          <p:cNvPr id="4" name="Title 3"/>
          <p:cNvSpPr>
            <a:spLocks noGrp="1"/>
          </p:cNvSpPr>
          <p:nvPr>
            <p:ph type="title"/>
          </p:nvPr>
        </p:nvSpPr>
        <p:spPr>
          <a:xfrm>
            <a:off x="457200" y="658368"/>
            <a:ext cx="8229600" cy="804672"/>
          </a:xfrm>
        </p:spPr>
        <p:txBody>
          <a:bodyPr>
            <a:normAutofit fontScale="90000"/>
          </a:bodyPr>
          <a:lstStyle/>
          <a:p>
            <a:r>
              <a:rPr lang="en-US" dirty="0" smtClean="0">
                <a:solidFill>
                  <a:schemeClr val="bg1"/>
                </a:solidFill>
                <a:latin typeface="Times New Roman" pitchFamily="18" charset="0"/>
                <a:cs typeface="Times New Roman" pitchFamily="18" charset="0"/>
              </a:rPr>
              <a:t>To whom, and under what conditions, can colleges disclose Personally Identifiable Information?</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14341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3400" y="2057400"/>
            <a:ext cx="7696200" cy="4433317"/>
          </a:xfrm>
        </p:spPr>
        <p:txBody>
          <a:bodyPr>
            <a:normAutofit/>
          </a:bodyPr>
          <a:lstStyle/>
          <a:p>
            <a:pPr>
              <a:buFont typeface="Wingdings" pitchFamily="2" charset="2"/>
              <a:buChar char="Ø"/>
            </a:pPr>
            <a:r>
              <a:rPr lang="en-US" dirty="0" smtClean="0">
                <a:solidFill>
                  <a:schemeClr val="bg1"/>
                </a:solidFill>
                <a:latin typeface="Times New Roman" pitchFamily="18" charset="0"/>
                <a:cs typeface="Times New Roman" pitchFamily="18" charset="0"/>
              </a:rPr>
              <a:t>The Internal Revenue Service </a:t>
            </a:r>
          </a:p>
          <a:p>
            <a:pPr>
              <a:buNone/>
            </a:pPr>
            <a:r>
              <a:rPr lang="en-US" dirty="0" smtClean="0">
                <a:solidFill>
                  <a:schemeClr val="bg1"/>
                </a:solidFill>
                <a:latin typeface="Times New Roman" pitchFamily="18" charset="0"/>
                <a:cs typeface="Times New Roman" pitchFamily="18" charset="0"/>
              </a:rPr>
              <a:t>(IRS) , for purposes of complying </a:t>
            </a:r>
          </a:p>
          <a:p>
            <a:pPr>
              <a:buNone/>
            </a:pPr>
            <a:r>
              <a:rPr lang="en-US" dirty="0" smtClean="0">
                <a:solidFill>
                  <a:schemeClr val="bg1"/>
                </a:solidFill>
                <a:latin typeface="Times New Roman" pitchFamily="18" charset="0"/>
                <a:cs typeface="Times New Roman" pitchFamily="18" charset="0"/>
              </a:rPr>
              <a:t>with the </a:t>
            </a:r>
            <a:r>
              <a:rPr lang="en-US" i="1" dirty="0" smtClean="0">
                <a:solidFill>
                  <a:schemeClr val="bg1"/>
                </a:solidFill>
                <a:latin typeface="Times New Roman" pitchFamily="18" charset="0"/>
                <a:cs typeface="Times New Roman" pitchFamily="18" charset="0"/>
              </a:rPr>
              <a:t>Taxpayer </a:t>
            </a:r>
            <a:r>
              <a:rPr lang="en-US" i="1" dirty="0" smtClean="0">
                <a:solidFill>
                  <a:schemeClr val="bg1"/>
                </a:solidFill>
                <a:latin typeface="Times New Roman" pitchFamily="18" charset="0"/>
                <a:cs typeface="Times New Roman" pitchFamily="18" charset="0"/>
              </a:rPr>
              <a:t>Relief Act of </a:t>
            </a:r>
          </a:p>
          <a:p>
            <a:pPr>
              <a:buNone/>
            </a:pPr>
            <a:r>
              <a:rPr lang="en-US" i="1" dirty="0" smtClean="0">
                <a:solidFill>
                  <a:schemeClr val="bg1"/>
                </a:solidFill>
                <a:latin typeface="Times New Roman" pitchFamily="18" charset="0"/>
                <a:cs typeface="Times New Roman" pitchFamily="18" charset="0"/>
              </a:rPr>
              <a:t>1997</a:t>
            </a:r>
          </a:p>
          <a:p>
            <a:pPr>
              <a:buFont typeface="Wingdings" pitchFamily="2" charset="2"/>
              <a:buChar char="Ø"/>
            </a:pPr>
            <a:r>
              <a:rPr lang="en-US" dirty="0" smtClean="0">
                <a:solidFill>
                  <a:schemeClr val="bg1"/>
                </a:solidFill>
                <a:latin typeface="Times New Roman" pitchFamily="18" charset="0"/>
                <a:cs typeface="Times New Roman" pitchFamily="18" charset="0"/>
              </a:rPr>
              <a:t>Anyone</a:t>
            </a:r>
            <a:r>
              <a:rPr lang="en-US" dirty="0" smtClean="0">
                <a:solidFill>
                  <a:schemeClr val="bg1"/>
                </a:solidFill>
                <a:latin typeface="Times New Roman" pitchFamily="18" charset="0"/>
                <a:cs typeface="Times New Roman" pitchFamily="18" charset="0"/>
              </a:rPr>
              <a:t>, when the disclosure concerns information provided by sex offenders required to      </a:t>
            </a:r>
          </a:p>
          <a:p>
            <a:pPr>
              <a:buFont typeface="Wingdings" pitchFamily="2" charset="2"/>
              <a:buChar char="Ø"/>
            </a:pPr>
            <a:r>
              <a:rPr lang="en-US" dirty="0" smtClean="0">
                <a:solidFill>
                  <a:schemeClr val="bg1"/>
                </a:solidFill>
                <a:latin typeface="Times New Roman" pitchFamily="18" charset="0"/>
                <a:cs typeface="Times New Roman" pitchFamily="18" charset="0"/>
              </a:rPr>
              <a:t>       register under state or federal law</a:t>
            </a:r>
          </a:p>
        </p:txBody>
      </p:sp>
      <p:pic>
        <p:nvPicPr>
          <p:cNvPr id="7" name="Content Placeholder 6" descr="signing-tax-form.jpg"/>
          <p:cNvPicPr>
            <a:picLocks noGrp="1" noChangeAspect="1"/>
          </p:cNvPicPr>
          <p:nvPr>
            <p:ph sz="half" idx="2"/>
          </p:nvPr>
        </p:nvPicPr>
        <p:blipFill>
          <a:blip r:embed="rId2" cstate="print"/>
          <a:stretch>
            <a:fillRect/>
          </a:stretch>
        </p:blipFill>
        <p:spPr>
          <a:xfrm>
            <a:off x="5791200" y="1524000"/>
            <a:ext cx="2971800" cy="2143125"/>
          </a:xfrm>
        </p:spPr>
      </p:pic>
      <p:sp>
        <p:nvSpPr>
          <p:cNvPr id="4" name="Title 3"/>
          <p:cNvSpPr>
            <a:spLocks noGrp="1"/>
          </p:cNvSpPr>
          <p:nvPr>
            <p:ph type="title"/>
          </p:nvPr>
        </p:nvSpPr>
        <p:spPr>
          <a:xfrm>
            <a:off x="457200" y="658368"/>
            <a:ext cx="8229600" cy="804672"/>
          </a:xfrm>
        </p:spPr>
        <p:txBody>
          <a:bodyPr>
            <a:normAutofit fontScale="90000"/>
          </a:bodyPr>
          <a:lstStyle/>
          <a:p>
            <a:r>
              <a:rPr lang="en-US" dirty="0" smtClean="0">
                <a:solidFill>
                  <a:schemeClr val="bg1"/>
                </a:solidFill>
                <a:latin typeface="Times New Roman" pitchFamily="18" charset="0"/>
                <a:cs typeface="Times New Roman" pitchFamily="18" charset="0"/>
              </a:rPr>
              <a:t>To whom, and under what conditions, can colleges disclose Personally Identifiable Information?</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14341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n-US" dirty="0" smtClean="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As we move toward and environment with less paper, it is important to know that the same principles of access and confidentiality must be applied to all media, including but not limited to, electronic data, email, and video or audio tapes.</a:t>
            </a:r>
            <a:endParaRPr lang="en-US" sz="1800" dirty="0">
              <a:solidFill>
                <a:schemeClr val="bg1"/>
              </a:solidFill>
              <a:latin typeface="Times New Roman" pitchFamily="18" charset="0"/>
              <a:cs typeface="Times New Roman" pitchFamily="18" charset="0"/>
            </a:endParaRPr>
          </a:p>
        </p:txBody>
      </p:sp>
      <p:pic>
        <p:nvPicPr>
          <p:cNvPr id="5" name="Content Placeholder 4" descr="information_technology_picture_0_0.jpg"/>
          <p:cNvPicPr>
            <a:picLocks noGrp="1" noChangeAspect="1"/>
          </p:cNvPicPr>
          <p:nvPr>
            <p:ph sz="half" idx="2"/>
          </p:nvPr>
        </p:nvPicPr>
        <p:blipFill>
          <a:blip r:embed="rId2" cstate="print"/>
          <a:stretch>
            <a:fillRect/>
          </a:stretch>
        </p:blipFill>
        <p:spPr>
          <a:xfrm>
            <a:off x="4648200" y="2229644"/>
            <a:ext cx="4038600" cy="3028950"/>
          </a:xfrm>
        </p:spPr>
      </p:pic>
      <p:sp>
        <p:nvSpPr>
          <p:cNvPr id="4" name="Title 3"/>
          <p:cNvSpPr>
            <a:spLocks noGrp="1"/>
          </p:cNvSpPr>
          <p:nvPr>
            <p:ph type="title"/>
          </p:nvPr>
        </p:nvSpPr>
        <p:spPr/>
        <p:txBody>
          <a:bodyPr>
            <a:normAutofit fontScale="90000"/>
          </a:bodyPr>
          <a:lstStyle/>
          <a:p>
            <a:r>
              <a:rPr lang="en-US" dirty="0" smtClean="0">
                <a:solidFill>
                  <a:schemeClr val="bg1"/>
                </a:solidFill>
                <a:latin typeface="Times New Roman" pitchFamily="18" charset="0"/>
                <a:cs typeface="Times New Roman" pitchFamily="18" charset="0"/>
              </a:rPr>
              <a:t>How does technology impact FERPA guidelines?</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n-US" dirty="0" smtClean="0">
                <a:solidFill>
                  <a:schemeClr val="bg1"/>
                </a:solidFill>
              </a:rPr>
              <a:t>  </a:t>
            </a:r>
            <a:r>
              <a:rPr lang="en-US" sz="2400" dirty="0" smtClean="0">
                <a:solidFill>
                  <a:schemeClr val="bg1"/>
                </a:solidFill>
                <a:latin typeface="Times New Roman" pitchFamily="18" charset="0"/>
                <a:cs typeface="Times New Roman" pitchFamily="18" charset="0"/>
              </a:rPr>
              <a:t>The Department of Education may issue a notice to cease the non-compliance and could ultimately withhold funds administered by the Secretary of Education.</a:t>
            </a:r>
            <a:endParaRPr lang="en-US" sz="2400" dirty="0">
              <a:solidFill>
                <a:schemeClr val="bg1"/>
              </a:solidFill>
            </a:endParaRPr>
          </a:p>
        </p:txBody>
      </p:sp>
      <p:pic>
        <p:nvPicPr>
          <p:cNvPr id="5" name="Content Placeholder 4" descr="Non-Compliance-Fees.jpg"/>
          <p:cNvPicPr>
            <a:picLocks noGrp="1" noChangeAspect="1"/>
          </p:cNvPicPr>
          <p:nvPr>
            <p:ph sz="half" idx="2"/>
          </p:nvPr>
        </p:nvPicPr>
        <p:blipFill>
          <a:blip r:embed="rId2" cstate="print"/>
          <a:stretch>
            <a:fillRect/>
          </a:stretch>
        </p:blipFill>
        <p:spPr>
          <a:xfrm>
            <a:off x="4445438" y="2194560"/>
            <a:ext cx="4515682" cy="2913888"/>
          </a:xfrm>
        </p:spPr>
      </p:pic>
      <p:sp>
        <p:nvSpPr>
          <p:cNvPr id="4" name="Title 3"/>
          <p:cNvSpPr>
            <a:spLocks noGrp="1"/>
          </p:cNvSpPr>
          <p:nvPr>
            <p:ph type="title"/>
          </p:nvPr>
        </p:nvSpPr>
        <p:spPr/>
        <p:txBody>
          <a:bodyPr>
            <a:normAutofit/>
          </a:bodyPr>
          <a:lstStyle/>
          <a:p>
            <a:r>
              <a:rPr lang="en-US" sz="2500" dirty="0" smtClean="0">
                <a:solidFill>
                  <a:schemeClr val="bg1"/>
                </a:solidFill>
                <a:latin typeface="Times New Roman" pitchFamily="18" charset="0"/>
                <a:cs typeface="Times New Roman" pitchFamily="18" charset="0"/>
              </a:rPr>
              <a:t>What happens if a college does not comply with FERPA?</a:t>
            </a:r>
            <a:endParaRPr lang="en-US" sz="2500"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bg1"/>
                </a:solidFill>
              </a:rPr>
              <a:t>Questions</a:t>
            </a:r>
            <a:endParaRPr lang="en-US" dirty="0">
              <a:solidFill>
                <a:schemeClr val="bg1"/>
              </a:solidFill>
            </a:endParaRPr>
          </a:p>
        </p:txBody>
      </p:sp>
      <p:sp>
        <p:nvSpPr>
          <p:cNvPr id="5" name="Rectangle 4"/>
          <p:cNvSpPr/>
          <p:nvPr/>
        </p:nvSpPr>
        <p:spPr>
          <a:xfrm>
            <a:off x="533400" y="1586188"/>
            <a:ext cx="7620000" cy="2762295"/>
          </a:xfrm>
          <a:prstGeom prst="rect">
            <a:avLst/>
          </a:prstGeom>
        </p:spPr>
        <p:txBody>
          <a:bodyPr wrap="square">
            <a:spAutoFit/>
          </a:bodyPr>
          <a:lstStyle/>
          <a:p>
            <a:r>
              <a:rPr lang="en-US" sz="2000" b="1" dirty="0" smtClean="0">
                <a:solidFill>
                  <a:schemeClr val="bg1"/>
                </a:solidFill>
                <a:latin typeface="Times New Roman" pitchFamily="18" charset="0"/>
                <a:cs typeface="Times New Roman" pitchFamily="18" charset="0"/>
              </a:rPr>
              <a:t>Key Resources for Additional Information:</a:t>
            </a:r>
          </a:p>
          <a:p>
            <a:endParaRPr lang="en-US" sz="2000" dirty="0" smtClean="0">
              <a:solidFill>
                <a:schemeClr val="bg1"/>
              </a:solidFill>
              <a:latin typeface="Times New Roman" pitchFamily="18" charset="0"/>
              <a:cs typeface="Times New Roman" pitchFamily="18" charset="0"/>
            </a:endParaRPr>
          </a:p>
          <a:p>
            <a:pPr>
              <a:buFont typeface="Wingdings" pitchFamily="2" charset="2"/>
              <a:buChar char="Ø"/>
            </a:pPr>
            <a:r>
              <a:rPr lang="en-US" sz="2000" dirty="0" smtClean="0">
                <a:solidFill>
                  <a:schemeClr val="bg1"/>
                </a:solidFill>
                <a:latin typeface="Times New Roman" pitchFamily="18" charset="0"/>
                <a:cs typeface="Times New Roman" pitchFamily="18" charset="0"/>
              </a:rPr>
              <a:t>Your Campus Registrar</a:t>
            </a:r>
          </a:p>
          <a:p>
            <a:pPr>
              <a:buFont typeface="Wingdings" pitchFamily="2" charset="2"/>
              <a:buChar char="Ø"/>
            </a:pPr>
            <a:r>
              <a:rPr lang="en-US" sz="2000" dirty="0" smtClean="0">
                <a:solidFill>
                  <a:schemeClr val="bg1"/>
                </a:solidFill>
                <a:latin typeface="Times New Roman" pitchFamily="18" charset="0"/>
                <a:cs typeface="Times New Roman" pitchFamily="18" charset="0"/>
              </a:rPr>
              <a:t>AACRAO (Compliance) – </a:t>
            </a:r>
            <a:r>
              <a:rPr lang="en-US" sz="2000" dirty="0" smtClean="0">
                <a:solidFill>
                  <a:schemeClr val="bg1"/>
                </a:solidFill>
                <a:latin typeface="Times New Roman" pitchFamily="18" charset="0"/>
                <a:cs typeface="Times New Roman" pitchFamily="18" charset="0"/>
                <a:hlinkClick r:id="rId2"/>
              </a:rPr>
              <a:t>www.aacrao.org/ferpa/</a:t>
            </a:r>
            <a:endParaRPr lang="en-US" sz="2000" dirty="0" smtClean="0">
              <a:solidFill>
                <a:schemeClr val="bg1"/>
              </a:solidFill>
              <a:latin typeface="Times New Roman" pitchFamily="18" charset="0"/>
              <a:cs typeface="Times New Roman" pitchFamily="18" charset="0"/>
            </a:endParaRPr>
          </a:p>
          <a:p>
            <a:pPr>
              <a:buFont typeface="Wingdings" pitchFamily="2" charset="2"/>
              <a:buChar char="Ø"/>
            </a:pPr>
            <a:r>
              <a:rPr lang="en-US" sz="2000" dirty="0" smtClean="0">
                <a:solidFill>
                  <a:schemeClr val="bg1"/>
                </a:solidFill>
                <a:latin typeface="Times New Roman" pitchFamily="18" charset="0"/>
                <a:cs typeface="Times New Roman" pitchFamily="18" charset="0"/>
              </a:rPr>
              <a:t>Family Compliance Office of the Department of Education (administers                          </a:t>
            </a:r>
          </a:p>
          <a:p>
            <a:r>
              <a:rPr lang="en-US" sz="2000" dirty="0" smtClean="0">
                <a:solidFill>
                  <a:schemeClr val="bg1"/>
                </a:solidFill>
                <a:latin typeface="Times New Roman" pitchFamily="18" charset="0"/>
                <a:cs typeface="Times New Roman" pitchFamily="18" charset="0"/>
              </a:rPr>
              <a:t>   FERPA compliance) – www.ed.gov/policy/gen/guid/fpco/</a:t>
            </a:r>
          </a:p>
          <a:p>
            <a:endParaRPr lang="en-US" sz="1600" dirty="0" smtClean="0">
              <a:solidFill>
                <a:schemeClr val="bg1"/>
              </a:solidFill>
              <a:latin typeface="Times New Roman" pitchFamily="18" charset="0"/>
              <a:cs typeface="Times New Roman" pitchFamily="18" charset="0"/>
            </a:endParaRPr>
          </a:p>
          <a:p>
            <a:pPr lvl="3"/>
            <a:endParaRPr lang="en-US" sz="875" dirty="0" smtClean="0">
              <a:solidFill>
                <a:schemeClr val="bg1"/>
              </a:solidFill>
              <a:latin typeface="Times New Roman" pitchFamily="18" charset="0"/>
              <a:cs typeface="Times New Roman" pitchFamily="18" charset="0"/>
            </a:endParaRPr>
          </a:p>
          <a:p>
            <a:pPr lvl="3"/>
            <a:endParaRPr lang="en-US" sz="875" dirty="0">
              <a:solidFill>
                <a:schemeClr val="bg1"/>
              </a:solidFill>
              <a:latin typeface="Times New Roman" pitchFamily="18" charset="0"/>
              <a:cs typeface="Times New Roman" pitchFamily="18" charset="0"/>
            </a:endParaRPr>
          </a:p>
        </p:txBody>
      </p:sp>
      <p:pic>
        <p:nvPicPr>
          <p:cNvPr id="6" name="Picture 5" descr="157737-powerpoint-question-mark.jpg"/>
          <p:cNvPicPr>
            <a:picLocks noChangeAspect="1"/>
          </p:cNvPicPr>
          <p:nvPr/>
        </p:nvPicPr>
        <p:blipFill>
          <a:blip r:embed="rId3" cstate="print"/>
          <a:stretch>
            <a:fillRect/>
          </a:stretch>
        </p:blipFill>
        <p:spPr>
          <a:xfrm>
            <a:off x="6267797" y="1134910"/>
            <a:ext cx="1546167" cy="10926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4" name="Picture 3"/>
          <p:cNvPicPr>
            <a:picLocks noChangeAspect="1"/>
          </p:cNvPicPr>
          <p:nvPr/>
        </p:nvPicPr>
        <p:blipFill>
          <a:blip r:embed="rId2" cstate="print"/>
          <a:stretch>
            <a:fillRect/>
          </a:stretch>
        </p:blipFill>
        <p:spPr>
          <a:xfrm>
            <a:off x="228600" y="5181600"/>
            <a:ext cx="1447800" cy="1613890"/>
          </a:xfrm>
          <a:prstGeom prst="rect">
            <a:avLst/>
          </a:prstGeom>
        </p:spPr>
      </p:pic>
    </p:spTree>
    <p:extLst>
      <p:ext uri="{BB962C8B-B14F-4D97-AF65-F5344CB8AC3E}">
        <p14:creationId xmlns:p14="http://schemas.microsoft.com/office/powerpoint/2010/main" xmlns="" val="310633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a:buNone/>
            </a:pPr>
            <a:r>
              <a:rPr lang="en-US" sz="2400" dirty="0" smtClean="0">
                <a:solidFill>
                  <a:schemeClr val="bg1"/>
                </a:solidFill>
                <a:latin typeface="Times New Roman" pitchFamily="18" charset="0"/>
                <a:cs typeface="Times New Roman" pitchFamily="18" charset="0"/>
              </a:rPr>
              <a:t>What is FERPA?</a:t>
            </a:r>
          </a:p>
          <a:p>
            <a:pPr>
              <a:buNone/>
            </a:pPr>
            <a:endParaRPr lang="en-US" sz="1000" dirty="0" smtClean="0">
              <a:solidFill>
                <a:schemeClr val="bg1"/>
              </a:solidFill>
              <a:latin typeface="Times New Roman" pitchFamily="18" charset="0"/>
              <a:cs typeface="Times New Roman" pitchFamily="18" charset="0"/>
            </a:endParaRPr>
          </a:p>
          <a:p>
            <a:pPr lvl="1">
              <a:buNone/>
            </a:pPr>
            <a:r>
              <a:rPr lang="en-US" sz="2325" dirty="0" smtClean="0">
                <a:solidFill>
                  <a:schemeClr val="bg1"/>
                </a:solidFill>
                <a:latin typeface="Times New Roman" pitchFamily="18" charset="0"/>
                <a:cs typeface="Times New Roman" pitchFamily="18" charset="0"/>
              </a:rPr>
              <a:t>   </a:t>
            </a:r>
            <a:r>
              <a:rPr lang="en-US" sz="1600" dirty="0" smtClean="0">
                <a:solidFill>
                  <a:schemeClr val="bg1"/>
                </a:solidFill>
                <a:latin typeface="Times New Roman" pitchFamily="18" charset="0"/>
                <a:cs typeface="Times New Roman" pitchFamily="18" charset="0"/>
              </a:rPr>
              <a:t>FERPA is a federal law designed to protect the privacy of education records. </a:t>
            </a:r>
          </a:p>
          <a:p>
            <a:pPr lvl="1">
              <a:buFont typeface="Wingdings" pitchFamily="2" charset="2"/>
              <a:buChar char="Ø"/>
            </a:pPr>
            <a:r>
              <a:rPr lang="en-US" sz="1600" dirty="0" smtClean="0">
                <a:solidFill>
                  <a:schemeClr val="bg1"/>
                </a:solidFill>
                <a:latin typeface="Times New Roman" pitchFamily="18" charset="0"/>
                <a:cs typeface="Times New Roman" pitchFamily="18" charset="0"/>
              </a:rPr>
              <a:t>  It also provides guidelines for appropriately using and releasing student education records. </a:t>
            </a:r>
          </a:p>
          <a:p>
            <a:pPr lvl="1">
              <a:buFont typeface="Wingdings" pitchFamily="2" charset="2"/>
              <a:buChar char="Ø"/>
            </a:pPr>
            <a:r>
              <a:rPr lang="en-US" sz="1600" dirty="0" smtClean="0">
                <a:solidFill>
                  <a:schemeClr val="bg1"/>
                </a:solidFill>
                <a:latin typeface="Times New Roman" pitchFamily="18" charset="0"/>
                <a:cs typeface="Times New Roman" pitchFamily="18" charset="0"/>
              </a:rPr>
              <a:t>It’s intention is that students’ rights be broadly defined and applied. Therefore, consider the student as the “</a:t>
            </a:r>
            <a:r>
              <a:rPr lang="en-US" sz="1600" i="1" dirty="0" smtClean="0">
                <a:solidFill>
                  <a:schemeClr val="bg1"/>
                </a:solidFill>
                <a:latin typeface="Times New Roman" pitchFamily="18" charset="0"/>
                <a:cs typeface="Times New Roman" pitchFamily="18" charset="0"/>
              </a:rPr>
              <a:t>owner </a:t>
            </a:r>
            <a:r>
              <a:rPr lang="en-US" sz="1600" dirty="0" smtClean="0">
                <a:solidFill>
                  <a:schemeClr val="bg1"/>
                </a:solidFill>
                <a:latin typeface="Times New Roman" pitchFamily="18" charset="0"/>
                <a:cs typeface="Times New Roman" pitchFamily="18" charset="0"/>
              </a:rPr>
              <a:t>“ of the information in his or her education record, and the institution as the “</a:t>
            </a:r>
            <a:r>
              <a:rPr lang="en-US" sz="1600" i="1" dirty="0" smtClean="0">
                <a:solidFill>
                  <a:schemeClr val="bg1"/>
                </a:solidFill>
                <a:latin typeface="Times New Roman" pitchFamily="18" charset="0"/>
                <a:cs typeface="Times New Roman" pitchFamily="18" charset="0"/>
              </a:rPr>
              <a:t>custodian</a:t>
            </a:r>
            <a:r>
              <a:rPr lang="en-US" sz="1600" dirty="0" smtClean="0">
                <a:solidFill>
                  <a:schemeClr val="bg1"/>
                </a:solidFill>
                <a:latin typeface="Times New Roman" pitchFamily="18" charset="0"/>
                <a:cs typeface="Times New Roman" pitchFamily="18" charset="0"/>
              </a:rPr>
              <a:t>” of the record.</a:t>
            </a:r>
          </a:p>
          <a:p>
            <a:pPr>
              <a:buNone/>
            </a:pPr>
            <a:endParaRPr lang="en-US" sz="2400" dirty="0">
              <a:solidFill>
                <a:schemeClr val="bg1"/>
              </a:solidFill>
              <a:latin typeface="Times New Roman" pitchFamily="18" charset="0"/>
              <a:cs typeface="Times New Roman" pitchFamily="18" charset="0"/>
            </a:endParaRPr>
          </a:p>
        </p:txBody>
      </p:sp>
      <p:sp>
        <p:nvSpPr>
          <p:cNvPr id="8" name="Content Placeholder 7"/>
          <p:cNvSpPr>
            <a:spLocks noGrp="1"/>
          </p:cNvSpPr>
          <p:nvPr>
            <p:ph sz="half" idx="2"/>
          </p:nvPr>
        </p:nvSpPr>
        <p:spPr>
          <a:xfrm>
            <a:off x="4648200" y="2249426"/>
            <a:ext cx="4038600" cy="3907533"/>
          </a:xfrm>
        </p:spPr>
        <p:txBody>
          <a:bodyPr>
            <a:normAutofit/>
          </a:bodyPr>
          <a:lstStyle/>
          <a:p>
            <a:pPr>
              <a:buNone/>
            </a:pPr>
            <a:r>
              <a:rPr lang="en-US" dirty="0" smtClean="0"/>
              <a:t>		</a:t>
            </a:r>
            <a:endParaRPr lang="en-US" dirty="0"/>
          </a:p>
        </p:txBody>
      </p:sp>
      <p:sp>
        <p:nvSpPr>
          <p:cNvPr id="6" name="Title 5"/>
          <p:cNvSpPr>
            <a:spLocks noGrp="1"/>
          </p:cNvSpPr>
          <p:nvPr>
            <p:ph type="title"/>
          </p:nvPr>
        </p:nvSpPr>
        <p:spPr/>
        <p:txBody>
          <a:bodyPr/>
          <a:lstStyle/>
          <a:p>
            <a:pPr algn="ctr"/>
            <a:r>
              <a:rPr lang="en-US" b="1" dirty="0" smtClean="0">
                <a:solidFill>
                  <a:schemeClr val="bg1"/>
                </a:solidFill>
                <a:latin typeface="Times New Roman" pitchFamily="18" charset="0"/>
                <a:cs typeface="Times New Roman" pitchFamily="18" charset="0"/>
              </a:rPr>
              <a:t>FERPA</a:t>
            </a:r>
            <a:endParaRPr lang="en-US" b="1" dirty="0">
              <a:solidFill>
                <a:schemeClr val="bg1"/>
              </a:solidFill>
              <a:latin typeface="Times New Roman" pitchFamily="18" charset="0"/>
              <a:cs typeface="Times New Roman" pitchFamily="18" charset="0"/>
            </a:endParaRPr>
          </a:p>
        </p:txBody>
      </p:sp>
      <p:pic>
        <p:nvPicPr>
          <p:cNvPr id="11" name="Content Placeholder 6" descr="Paper-Writing-Service-Helps-with-Law-Thesis-Writing.jpg"/>
          <p:cNvPicPr>
            <a:picLocks noChangeAspect="1"/>
          </p:cNvPicPr>
          <p:nvPr/>
        </p:nvPicPr>
        <p:blipFill>
          <a:blip r:embed="rId3" cstate="print"/>
          <a:stretch>
            <a:fillRect/>
          </a:stretch>
        </p:blipFill>
        <p:spPr>
          <a:xfrm>
            <a:off x="4453408" y="2493818"/>
            <a:ext cx="4233392" cy="3175044"/>
          </a:xfrm>
          <a:prstGeom prst="rect">
            <a:avLst/>
          </a:prstGeom>
        </p:spPr>
      </p:pic>
    </p:spTree>
    <p:extLst>
      <p:ext uri="{BB962C8B-B14F-4D97-AF65-F5344CB8AC3E}">
        <p14:creationId xmlns:p14="http://schemas.microsoft.com/office/powerpoint/2010/main" xmlns="" val="1851896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a:buNone/>
            </a:pPr>
            <a:endParaRPr lang="en-US" sz="2000" dirty="0" smtClean="0">
              <a:solidFill>
                <a:schemeClr val="bg1"/>
              </a:solidFill>
              <a:latin typeface="Times New Roman" pitchFamily="18" charset="0"/>
              <a:cs typeface="Times New Roman" pitchFamily="18" charset="0"/>
            </a:endParaRPr>
          </a:p>
          <a:p>
            <a:pPr>
              <a:buNone/>
            </a:pPr>
            <a:r>
              <a:rPr lang="en-US" sz="1800" dirty="0" smtClean="0">
                <a:solidFill>
                  <a:schemeClr val="bg1"/>
                </a:solidFill>
                <a:latin typeface="Times New Roman" pitchFamily="18" charset="0"/>
                <a:cs typeface="Times New Roman" pitchFamily="18" charset="0"/>
              </a:rPr>
              <a:t>FERPA stands for the Family Education Rights and Privacy Act, and is commonly known as the Buckley Amendment.</a:t>
            </a:r>
            <a:endParaRPr lang="en-US" sz="1800" dirty="0">
              <a:solidFill>
                <a:schemeClr val="bg1"/>
              </a:solidFill>
              <a:latin typeface="Times New Roman" pitchFamily="18" charset="0"/>
              <a:cs typeface="Times New Roman" pitchFamily="18" charset="0"/>
            </a:endParaRPr>
          </a:p>
        </p:txBody>
      </p:sp>
      <p:pic>
        <p:nvPicPr>
          <p:cNvPr id="10241" name="Picture 1" descr="C:\Users\jloggins\Desktop\ParentsStudents[1].jpg"/>
          <p:cNvPicPr>
            <a:picLocks noGrp="1" noChangeAspect="1" noChangeArrowheads="1"/>
          </p:cNvPicPr>
          <p:nvPr>
            <p:ph sz="half" idx="2"/>
          </p:nvPr>
        </p:nvPicPr>
        <p:blipFill>
          <a:blip r:embed="rId3" cstate="print"/>
          <a:stretch>
            <a:fillRect/>
          </a:stretch>
        </p:blipFill>
        <p:spPr bwMode="auto">
          <a:xfrm>
            <a:off x="4648200" y="2872478"/>
            <a:ext cx="4038600" cy="1743281"/>
          </a:xfrm>
          <a:prstGeom prst="rect">
            <a:avLst/>
          </a:prstGeom>
          <a:noFill/>
        </p:spPr>
      </p:pic>
      <p:sp>
        <p:nvSpPr>
          <p:cNvPr id="4" name="Title 3"/>
          <p:cNvSpPr>
            <a:spLocks noGrp="1"/>
          </p:cNvSpPr>
          <p:nvPr>
            <p:ph type="title"/>
          </p:nvPr>
        </p:nvSpPr>
        <p:spPr/>
        <p:txBody>
          <a:bodyPr/>
          <a:lstStyle/>
          <a:p>
            <a:r>
              <a:rPr lang="en-US" dirty="0" smtClean="0">
                <a:solidFill>
                  <a:schemeClr val="bg1"/>
                </a:solidFill>
                <a:latin typeface="Times New Roman" pitchFamily="18" charset="0"/>
                <a:cs typeface="Times New Roman" pitchFamily="18" charset="0"/>
              </a:rPr>
              <a:t>What does FERPA stand for?</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97860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n-US" dirty="0" smtClean="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Any educational institution or educational agency that receives funds under any </a:t>
            </a:r>
            <a:r>
              <a:rPr lang="en-US" sz="1800" dirty="0" smtClean="0">
                <a:solidFill>
                  <a:schemeClr val="bg1"/>
                </a:solidFill>
                <a:latin typeface="Times New Roman" pitchFamily="18" charset="0"/>
                <a:cs typeface="Times New Roman" pitchFamily="18" charset="0"/>
              </a:rPr>
              <a:t>program administered </a:t>
            </a:r>
            <a:r>
              <a:rPr lang="en-US" sz="1800" dirty="0" smtClean="0">
                <a:solidFill>
                  <a:schemeClr val="bg1"/>
                </a:solidFill>
                <a:latin typeface="Times New Roman" pitchFamily="18" charset="0"/>
                <a:cs typeface="Times New Roman" pitchFamily="18" charset="0"/>
              </a:rPr>
              <a:t>by the U.S. Secretary </a:t>
            </a:r>
            <a:r>
              <a:rPr lang="en-US" sz="1800" dirty="0" smtClean="0">
                <a:solidFill>
                  <a:schemeClr val="bg1"/>
                </a:solidFill>
                <a:latin typeface="Times New Roman" pitchFamily="18" charset="0"/>
                <a:cs typeface="Times New Roman" pitchFamily="18" charset="0"/>
              </a:rPr>
              <a:t>of </a:t>
            </a:r>
            <a:r>
              <a:rPr lang="en-US" sz="1800" dirty="0" smtClean="0">
                <a:solidFill>
                  <a:schemeClr val="bg1"/>
                </a:solidFill>
                <a:latin typeface="Times New Roman" pitchFamily="18" charset="0"/>
                <a:cs typeface="Times New Roman" pitchFamily="18" charset="0"/>
              </a:rPr>
              <a:t>Education.</a:t>
            </a:r>
            <a:endParaRPr lang="en-US" sz="1800" dirty="0">
              <a:solidFill>
                <a:schemeClr val="bg1"/>
              </a:solidFill>
              <a:latin typeface="Times New Roman" pitchFamily="18" charset="0"/>
              <a:cs typeface="Times New Roman" pitchFamily="18" charset="0"/>
            </a:endParaRPr>
          </a:p>
        </p:txBody>
      </p:sp>
      <p:pic>
        <p:nvPicPr>
          <p:cNvPr id="5" name="Content Placeholder 4" descr="sitelicense.jpg"/>
          <p:cNvPicPr>
            <a:picLocks noGrp="1" noChangeAspect="1"/>
          </p:cNvPicPr>
          <p:nvPr>
            <p:ph sz="half" idx="2"/>
          </p:nvPr>
        </p:nvPicPr>
        <p:blipFill>
          <a:blip r:embed="rId2" cstate="print"/>
          <a:srcRect l="14826" t="9817" r="12618" b="9866"/>
          <a:stretch>
            <a:fillRect/>
          </a:stretch>
        </p:blipFill>
        <p:spPr>
          <a:xfrm>
            <a:off x="4937760" y="1974680"/>
            <a:ext cx="3108960" cy="4365160"/>
          </a:xfrm>
        </p:spPr>
      </p:pic>
      <p:sp>
        <p:nvSpPr>
          <p:cNvPr id="4" name="Title 3"/>
          <p:cNvSpPr>
            <a:spLocks noGrp="1"/>
          </p:cNvSpPr>
          <p:nvPr>
            <p:ph type="title"/>
          </p:nvPr>
        </p:nvSpPr>
        <p:spPr>
          <a:xfrm>
            <a:off x="457200" y="304800"/>
            <a:ext cx="8229600" cy="1124712"/>
          </a:xfrm>
        </p:spPr>
        <p:txBody>
          <a:bodyPr>
            <a:normAutofit/>
          </a:bodyPr>
          <a:lstStyle/>
          <a:p>
            <a:r>
              <a:rPr lang="en-US" dirty="0" smtClean="0">
                <a:solidFill>
                  <a:schemeClr val="bg1"/>
                </a:solidFill>
                <a:latin typeface="Times New Roman" pitchFamily="18" charset="0"/>
                <a:cs typeface="Times New Roman" pitchFamily="18" charset="0"/>
              </a:rPr>
              <a:t>Who must comply with FERPA?</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31264"/>
            <a:ext cx="4038600" cy="4860037"/>
          </a:xfrm>
        </p:spPr>
        <p:txBody>
          <a:bodyPr>
            <a:normAutofit/>
          </a:bodyPr>
          <a:lstStyle/>
          <a:p>
            <a:pPr>
              <a:buFont typeface="Wingdings" pitchFamily="2" charset="2"/>
              <a:buChar char="Ø"/>
            </a:pPr>
            <a:r>
              <a:rPr lang="en-US" sz="1600" dirty="0" smtClean="0">
                <a:solidFill>
                  <a:schemeClr val="bg1"/>
                </a:solidFill>
                <a:latin typeface="Times New Roman" pitchFamily="18" charset="0"/>
                <a:cs typeface="Times New Roman" pitchFamily="18" charset="0"/>
              </a:rPr>
              <a:t>Institutions must notify students annually of their FERPA rights</a:t>
            </a:r>
          </a:p>
          <a:p>
            <a:pPr>
              <a:buFont typeface="Wingdings" pitchFamily="2" charset="2"/>
              <a:buChar char="Ø"/>
            </a:pPr>
            <a:r>
              <a:rPr lang="en-US" sz="1600" dirty="0" smtClean="0">
                <a:solidFill>
                  <a:schemeClr val="bg1"/>
                </a:solidFill>
                <a:latin typeface="Times New Roman" pitchFamily="18" charset="0"/>
                <a:cs typeface="Times New Roman" pitchFamily="18" charset="0"/>
              </a:rPr>
              <a:t>Ensure students’ rights to inspect and review their education records.</a:t>
            </a:r>
          </a:p>
          <a:p>
            <a:pPr>
              <a:buFont typeface="Wingdings" pitchFamily="2" charset="2"/>
              <a:buChar char="Ø"/>
            </a:pPr>
            <a:r>
              <a:rPr lang="en-US" sz="1600" dirty="0" smtClean="0">
                <a:solidFill>
                  <a:schemeClr val="bg1"/>
                </a:solidFill>
                <a:latin typeface="Times New Roman" pitchFamily="18" charset="0"/>
                <a:cs typeface="Times New Roman" pitchFamily="18" charset="0"/>
              </a:rPr>
              <a:t>Ensure students’ rights to request to amend their education records.</a:t>
            </a:r>
          </a:p>
          <a:p>
            <a:pPr>
              <a:buFont typeface="Wingdings" pitchFamily="2" charset="2"/>
              <a:buChar char="Ø"/>
            </a:pPr>
            <a:r>
              <a:rPr lang="en-US" sz="1600" dirty="0" smtClean="0">
                <a:solidFill>
                  <a:schemeClr val="bg1"/>
                </a:solidFill>
                <a:latin typeface="Times New Roman" pitchFamily="18" charset="0"/>
                <a:cs typeface="Times New Roman" pitchFamily="18" charset="0"/>
              </a:rPr>
              <a:t>Ensure students’ rights to limit disclosure of personally identifiable information contained in education records</a:t>
            </a:r>
          </a:p>
          <a:p>
            <a:pPr>
              <a:buFont typeface="Wingdings" pitchFamily="2" charset="2"/>
              <a:buChar char="Ø"/>
            </a:pPr>
            <a:r>
              <a:rPr lang="en-US" sz="1600" dirty="0" smtClean="0">
                <a:solidFill>
                  <a:schemeClr val="bg1"/>
                </a:solidFill>
                <a:latin typeface="Times New Roman" pitchFamily="18" charset="0"/>
                <a:cs typeface="Times New Roman" pitchFamily="18" charset="0"/>
              </a:rPr>
              <a:t>Keep records of requests for and disclosure of education records.</a:t>
            </a:r>
            <a:endParaRPr lang="en-US" sz="1600" dirty="0">
              <a:solidFill>
                <a:schemeClr val="bg1"/>
              </a:solidFill>
              <a:latin typeface="Times New Roman" pitchFamily="18" charset="0"/>
              <a:cs typeface="Times New Roman" pitchFamily="18" charset="0"/>
            </a:endParaRPr>
          </a:p>
        </p:txBody>
      </p:sp>
      <p:pic>
        <p:nvPicPr>
          <p:cNvPr id="7" name="Content Placeholder 6" descr="compliance.jpg"/>
          <p:cNvPicPr>
            <a:picLocks noGrp="1" noChangeAspect="1"/>
          </p:cNvPicPr>
          <p:nvPr>
            <p:ph sz="half" idx="2"/>
          </p:nvPr>
        </p:nvPicPr>
        <p:blipFill>
          <a:blip r:embed="rId2" cstate="print"/>
          <a:stretch>
            <a:fillRect/>
          </a:stretch>
        </p:blipFill>
        <p:spPr>
          <a:xfrm>
            <a:off x="4589464" y="1901952"/>
            <a:ext cx="4268024" cy="2836171"/>
          </a:xfrm>
        </p:spPr>
      </p:pic>
      <p:sp>
        <p:nvSpPr>
          <p:cNvPr id="4" name="Title 3"/>
          <p:cNvSpPr>
            <a:spLocks noGrp="1"/>
          </p:cNvSpPr>
          <p:nvPr>
            <p:ph type="title"/>
          </p:nvPr>
        </p:nvSpPr>
        <p:spPr>
          <a:xfrm>
            <a:off x="457200" y="646176"/>
            <a:ext cx="8229600" cy="1121664"/>
          </a:xfrm>
        </p:spPr>
        <p:txBody>
          <a:bodyPr>
            <a:normAutofit/>
          </a:bodyPr>
          <a:lstStyle/>
          <a:p>
            <a:r>
              <a:rPr lang="en-US" sz="2400" dirty="0" smtClean="0">
                <a:solidFill>
                  <a:schemeClr val="bg1"/>
                </a:solidFill>
                <a:latin typeface="Times New Roman" pitchFamily="18" charset="0"/>
                <a:cs typeface="Times New Roman" pitchFamily="18" charset="0"/>
              </a:rPr>
              <a:t>What does FERPA require for colleges to be in Compliance?</a:t>
            </a:r>
            <a:endParaRPr lang="en-US" sz="2400"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762501"/>
          </a:xfrm>
        </p:spPr>
        <p:txBody>
          <a:bodyPr>
            <a:normAutofit/>
          </a:bodyPr>
          <a:lstStyle/>
          <a:p>
            <a:pPr>
              <a:buFont typeface="Wingdings" pitchFamily="2" charset="2"/>
              <a:buChar char="Ø"/>
            </a:pPr>
            <a:r>
              <a:rPr lang="en-US" sz="1600" dirty="0" smtClean="0">
                <a:solidFill>
                  <a:schemeClr val="bg1"/>
                </a:solidFill>
                <a:latin typeface="Times New Roman" pitchFamily="18" charset="0"/>
                <a:cs typeface="Times New Roman" pitchFamily="18" charset="0"/>
              </a:rPr>
              <a:t>FERPA rights belong to the student at a postsecondary institution regardless of age.</a:t>
            </a:r>
          </a:p>
          <a:p>
            <a:pPr>
              <a:buFont typeface="Wingdings" pitchFamily="2" charset="2"/>
              <a:buChar char="Ø"/>
            </a:pPr>
            <a:r>
              <a:rPr lang="en-US" sz="1600" i="1" dirty="0" smtClean="0">
                <a:solidFill>
                  <a:schemeClr val="bg1"/>
                </a:solidFill>
                <a:latin typeface="Times New Roman" pitchFamily="18" charset="0"/>
                <a:cs typeface="Times New Roman" pitchFamily="18" charset="0"/>
              </a:rPr>
              <a:t>Student </a:t>
            </a:r>
            <a:r>
              <a:rPr lang="en-US" sz="1600" dirty="0" smtClean="0">
                <a:solidFill>
                  <a:schemeClr val="bg1"/>
                </a:solidFill>
                <a:latin typeface="Times New Roman" pitchFamily="18" charset="0"/>
                <a:cs typeface="Times New Roman" pitchFamily="18" charset="0"/>
              </a:rPr>
              <a:t>applies to all students – including continuing education students, </a:t>
            </a:r>
            <a:r>
              <a:rPr lang="en-US" sz="1600" dirty="0" smtClean="0">
                <a:solidFill>
                  <a:schemeClr val="bg1"/>
                </a:solidFill>
                <a:latin typeface="Times New Roman" pitchFamily="18" charset="0"/>
                <a:cs typeface="Times New Roman" pitchFamily="18" charset="0"/>
              </a:rPr>
              <a:t>students </a:t>
            </a:r>
            <a:r>
              <a:rPr lang="en-US" sz="1600" dirty="0" smtClean="0">
                <a:solidFill>
                  <a:schemeClr val="bg1"/>
                </a:solidFill>
                <a:latin typeface="Times New Roman" pitchFamily="18" charset="0"/>
                <a:cs typeface="Times New Roman" pitchFamily="18" charset="0"/>
              </a:rPr>
              <a:t>auditing a class, distance education students, and former students.</a:t>
            </a:r>
          </a:p>
          <a:p>
            <a:pPr>
              <a:buFont typeface="Wingdings" pitchFamily="2" charset="2"/>
              <a:buChar char="Ø"/>
            </a:pPr>
            <a:r>
              <a:rPr lang="en-US" sz="1600" i="1" dirty="0" smtClean="0">
                <a:solidFill>
                  <a:schemeClr val="bg1"/>
                </a:solidFill>
                <a:latin typeface="Times New Roman" pitchFamily="18" charset="0"/>
                <a:cs typeface="Times New Roman" pitchFamily="18" charset="0"/>
              </a:rPr>
              <a:t>In attendance </a:t>
            </a:r>
            <a:r>
              <a:rPr lang="en-US" sz="1600" dirty="0" smtClean="0">
                <a:solidFill>
                  <a:schemeClr val="bg1"/>
                </a:solidFill>
                <a:latin typeface="Times New Roman" pitchFamily="18" charset="0"/>
                <a:cs typeface="Times New Roman" pitchFamily="18" charset="0"/>
              </a:rPr>
              <a:t>can be defined by the institution, but it cannot be later that the day that the student first attends a class at the institution.</a:t>
            </a:r>
            <a:endParaRPr lang="en-US" sz="1600" dirty="0">
              <a:solidFill>
                <a:schemeClr val="bg1"/>
              </a:solidFill>
              <a:latin typeface="Times New Roman" pitchFamily="18" charset="0"/>
              <a:cs typeface="Times New Roman" pitchFamily="18" charset="0"/>
            </a:endParaRPr>
          </a:p>
        </p:txBody>
      </p:sp>
      <p:pic>
        <p:nvPicPr>
          <p:cNvPr id="5" name="Content Placeholder 4" descr="Pic 2.png"/>
          <p:cNvPicPr>
            <a:picLocks noGrp="1" noChangeAspect="1"/>
          </p:cNvPicPr>
          <p:nvPr>
            <p:ph sz="half" idx="2"/>
          </p:nvPr>
        </p:nvPicPr>
        <p:blipFill>
          <a:blip r:embed="rId2" cstate="print"/>
          <a:stretch>
            <a:fillRect/>
          </a:stretch>
        </p:blipFill>
        <p:spPr>
          <a:xfrm>
            <a:off x="4684776" y="1889760"/>
            <a:ext cx="4038600" cy="3379055"/>
          </a:xfrm>
        </p:spPr>
      </p:pic>
      <p:sp>
        <p:nvSpPr>
          <p:cNvPr id="4" name="Title 3"/>
          <p:cNvSpPr>
            <a:spLocks noGrp="1"/>
          </p:cNvSpPr>
          <p:nvPr>
            <p:ph type="title"/>
          </p:nvPr>
        </p:nvSpPr>
        <p:spPr>
          <a:xfrm>
            <a:off x="457200" y="719328"/>
            <a:ext cx="8229600" cy="963168"/>
          </a:xfrm>
        </p:spPr>
        <p:txBody>
          <a:bodyPr>
            <a:normAutofit/>
          </a:bodyPr>
          <a:lstStyle/>
          <a:p>
            <a:r>
              <a:rPr lang="en-US" sz="2900" dirty="0" smtClean="0">
                <a:solidFill>
                  <a:schemeClr val="bg1"/>
                </a:solidFill>
                <a:latin typeface="Times New Roman" pitchFamily="18" charset="0"/>
                <a:cs typeface="Times New Roman" pitchFamily="18" charset="0"/>
              </a:rPr>
              <a:t>Who has FERPA rights at the postsecondary level?</a:t>
            </a:r>
            <a:endParaRPr lang="en-US" sz="2900"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buFont typeface="Wingdings" pitchFamily="2" charset="2"/>
              <a:buChar char="Ø"/>
            </a:pPr>
            <a:r>
              <a:rPr lang="en-US" sz="1600" dirty="0" smtClean="0">
                <a:solidFill>
                  <a:schemeClr val="bg1"/>
                </a:solidFill>
                <a:latin typeface="Times New Roman" pitchFamily="18" charset="0"/>
                <a:cs typeface="Times New Roman" pitchFamily="18" charset="0"/>
              </a:rPr>
              <a:t>The right to inspect and review their education records,</a:t>
            </a:r>
          </a:p>
          <a:p>
            <a:pPr>
              <a:buFont typeface="Wingdings" pitchFamily="2" charset="2"/>
              <a:buChar char="Ø"/>
            </a:pPr>
            <a:r>
              <a:rPr lang="en-US" sz="1600" dirty="0" smtClean="0">
                <a:solidFill>
                  <a:schemeClr val="bg1"/>
                </a:solidFill>
                <a:latin typeface="Times New Roman" pitchFamily="18" charset="0"/>
                <a:cs typeface="Times New Roman" pitchFamily="18" charset="0"/>
              </a:rPr>
              <a:t>The right to seek to amend incorrect education records, </a:t>
            </a:r>
          </a:p>
          <a:p>
            <a:pPr>
              <a:buFont typeface="Wingdings" pitchFamily="2" charset="2"/>
              <a:buChar char="Ø"/>
            </a:pPr>
            <a:r>
              <a:rPr lang="en-US" sz="1600" dirty="0" smtClean="0">
                <a:solidFill>
                  <a:schemeClr val="bg1"/>
                </a:solidFill>
                <a:latin typeface="Times New Roman" pitchFamily="18" charset="0"/>
                <a:cs typeface="Times New Roman" pitchFamily="18" charset="0"/>
              </a:rPr>
              <a:t>The right to have control over the release of information from their education records, and</a:t>
            </a:r>
          </a:p>
          <a:p>
            <a:pPr>
              <a:buFont typeface="Wingdings" pitchFamily="2" charset="2"/>
              <a:buChar char="Ø"/>
            </a:pPr>
            <a:r>
              <a:rPr lang="en-US" sz="1600" dirty="0" smtClean="0">
                <a:solidFill>
                  <a:schemeClr val="bg1"/>
                </a:solidFill>
                <a:latin typeface="Times New Roman" pitchFamily="18" charset="0"/>
                <a:cs typeface="Times New Roman" pitchFamily="18" charset="0"/>
              </a:rPr>
              <a:t>The right to file a complaint with the Department of Education </a:t>
            </a:r>
            <a:r>
              <a:rPr lang="en-US" sz="1600" dirty="0" smtClean="0">
                <a:solidFill>
                  <a:schemeClr val="bg1"/>
                </a:solidFill>
                <a:latin typeface="Times New Roman" pitchFamily="18" charset="0"/>
                <a:cs typeface="Times New Roman" pitchFamily="18" charset="0"/>
              </a:rPr>
              <a:t>concerning </a:t>
            </a:r>
            <a:r>
              <a:rPr lang="en-US" sz="1600" dirty="0" smtClean="0">
                <a:solidFill>
                  <a:schemeClr val="bg1"/>
                </a:solidFill>
                <a:latin typeface="Times New Roman" pitchFamily="18" charset="0"/>
                <a:cs typeface="Times New Roman" pitchFamily="18" charset="0"/>
              </a:rPr>
              <a:t>an alleged failure by the institution to comply with FERPA.</a:t>
            </a:r>
            <a:endParaRPr lang="en-US" sz="1600" dirty="0">
              <a:solidFill>
                <a:schemeClr val="bg1"/>
              </a:solidFill>
              <a:latin typeface="Times New Roman" pitchFamily="18" charset="0"/>
              <a:cs typeface="Times New Roman" pitchFamily="18" charset="0"/>
            </a:endParaRPr>
          </a:p>
        </p:txBody>
      </p:sp>
      <p:pic>
        <p:nvPicPr>
          <p:cNvPr id="5" name="Content Placeholder 4" descr="know-your-rights.jpg"/>
          <p:cNvPicPr>
            <a:picLocks noGrp="1" noChangeAspect="1"/>
          </p:cNvPicPr>
          <p:nvPr>
            <p:ph sz="half" idx="2"/>
          </p:nvPr>
        </p:nvPicPr>
        <p:blipFill>
          <a:blip r:embed="rId2" cstate="print"/>
          <a:stretch>
            <a:fillRect/>
          </a:stretch>
        </p:blipFill>
        <p:spPr>
          <a:xfrm>
            <a:off x="4672584" y="1865376"/>
            <a:ext cx="4038600" cy="3469631"/>
          </a:xfrm>
        </p:spPr>
      </p:pic>
      <p:sp>
        <p:nvSpPr>
          <p:cNvPr id="4" name="Title 3"/>
          <p:cNvSpPr>
            <a:spLocks noGrp="1"/>
          </p:cNvSpPr>
          <p:nvPr>
            <p:ph type="title"/>
          </p:nvPr>
        </p:nvSpPr>
        <p:spPr/>
        <p:txBody>
          <a:bodyPr>
            <a:normAutofit fontScale="90000"/>
          </a:bodyPr>
          <a:lstStyle/>
          <a:p>
            <a:r>
              <a:rPr lang="en-US" dirty="0" smtClean="0">
                <a:solidFill>
                  <a:schemeClr val="bg1"/>
                </a:solidFill>
                <a:latin typeface="Times New Roman" pitchFamily="18" charset="0"/>
                <a:cs typeface="Times New Roman" pitchFamily="18" charset="0"/>
              </a:rPr>
              <a:t>What FERPA rights are given to students?</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buFont typeface="Wingdings" pitchFamily="2" charset="2"/>
              <a:buChar char="Ø"/>
            </a:pPr>
            <a:r>
              <a:rPr lang="en-US" sz="1600" i="1" dirty="0" smtClean="0">
                <a:solidFill>
                  <a:schemeClr val="bg1"/>
                </a:solidFill>
                <a:latin typeface="Times New Roman" pitchFamily="18" charset="0"/>
                <a:cs typeface="Times New Roman" pitchFamily="18" charset="0"/>
              </a:rPr>
              <a:t>Education records </a:t>
            </a:r>
            <a:r>
              <a:rPr lang="en-US" sz="1600" dirty="0" smtClean="0">
                <a:solidFill>
                  <a:schemeClr val="bg1"/>
                </a:solidFill>
                <a:latin typeface="Times New Roman" pitchFamily="18" charset="0"/>
                <a:cs typeface="Times New Roman" pitchFamily="18" charset="0"/>
              </a:rPr>
              <a:t>are defined as records that are:</a:t>
            </a:r>
          </a:p>
          <a:p>
            <a:pPr lvl="1">
              <a:buFont typeface="Wingdings" pitchFamily="2" charset="2"/>
              <a:buChar char="§"/>
            </a:pPr>
            <a:r>
              <a:rPr lang="en-US" sz="1600" dirty="0" smtClean="0">
                <a:solidFill>
                  <a:schemeClr val="bg1"/>
                </a:solidFill>
                <a:latin typeface="Times New Roman" pitchFamily="18" charset="0"/>
                <a:cs typeface="Times New Roman" pitchFamily="18" charset="0"/>
              </a:rPr>
              <a:t>Directly related to a student, and </a:t>
            </a:r>
          </a:p>
          <a:p>
            <a:pPr lvl="1">
              <a:buFont typeface="Wingdings" pitchFamily="2" charset="2"/>
              <a:buChar char="§"/>
            </a:pPr>
            <a:r>
              <a:rPr lang="en-US" sz="1600" dirty="0" smtClean="0">
                <a:solidFill>
                  <a:schemeClr val="bg1"/>
                </a:solidFill>
                <a:latin typeface="Times New Roman" pitchFamily="18" charset="0"/>
                <a:cs typeface="Times New Roman" pitchFamily="18" charset="0"/>
              </a:rPr>
              <a:t>Maintained by an educational agency or institution or by a party acting for the agency or </a:t>
            </a:r>
            <a:r>
              <a:rPr lang="en-US" sz="1600" dirty="0" smtClean="0">
                <a:solidFill>
                  <a:schemeClr val="bg1"/>
                </a:solidFill>
                <a:latin typeface="Times New Roman" pitchFamily="18" charset="0"/>
                <a:cs typeface="Times New Roman" pitchFamily="18" charset="0"/>
              </a:rPr>
              <a:t>institution.</a:t>
            </a:r>
            <a:endParaRPr lang="en-US" sz="1600" dirty="0" smtClean="0">
              <a:solidFill>
                <a:schemeClr val="bg1"/>
              </a:solidFill>
              <a:latin typeface="Times New Roman" pitchFamily="18" charset="0"/>
              <a:cs typeface="Times New Roman" pitchFamily="18" charset="0"/>
            </a:endParaRPr>
          </a:p>
          <a:p>
            <a:pPr>
              <a:buFont typeface="Wingdings" pitchFamily="2" charset="2"/>
              <a:buChar char="Ø"/>
            </a:pPr>
            <a:r>
              <a:rPr lang="en-US" sz="1600" i="1" dirty="0" smtClean="0">
                <a:solidFill>
                  <a:schemeClr val="bg1"/>
                </a:solidFill>
                <a:latin typeface="Times New Roman" pitchFamily="18" charset="0"/>
                <a:cs typeface="Times New Roman" pitchFamily="18" charset="0"/>
              </a:rPr>
              <a:t>Education records </a:t>
            </a:r>
            <a:r>
              <a:rPr lang="en-US" sz="1600" dirty="0" smtClean="0">
                <a:solidFill>
                  <a:schemeClr val="bg1"/>
                </a:solidFill>
                <a:latin typeface="Times New Roman" pitchFamily="18" charset="0"/>
                <a:cs typeface="Times New Roman" pitchFamily="18" charset="0"/>
              </a:rPr>
              <a:t>are not: sole possession records, law enforcement records, employment records, medical records, or post-attendance records.</a:t>
            </a:r>
            <a:endParaRPr lang="en-US" sz="1600" dirty="0">
              <a:solidFill>
                <a:schemeClr val="bg1"/>
              </a:solidFill>
              <a:latin typeface="Times New Roman" pitchFamily="18" charset="0"/>
              <a:cs typeface="Times New Roman" pitchFamily="18" charset="0"/>
            </a:endParaRPr>
          </a:p>
        </p:txBody>
      </p:sp>
      <p:pic>
        <p:nvPicPr>
          <p:cNvPr id="5" name="Content Placeholder 4" descr="open-filing-cabinet-filled-with-files.jpg"/>
          <p:cNvPicPr>
            <a:picLocks noGrp="1" noChangeAspect="1"/>
          </p:cNvPicPr>
          <p:nvPr>
            <p:ph sz="half" idx="2"/>
          </p:nvPr>
        </p:nvPicPr>
        <p:blipFill>
          <a:blip r:embed="rId2" cstate="print"/>
          <a:stretch>
            <a:fillRect/>
          </a:stretch>
        </p:blipFill>
        <p:spPr>
          <a:xfrm>
            <a:off x="4648200" y="1926976"/>
            <a:ext cx="4038600" cy="3634286"/>
          </a:xfrm>
        </p:spPr>
      </p:pic>
      <p:sp>
        <p:nvSpPr>
          <p:cNvPr id="4" name="Title 3"/>
          <p:cNvSpPr>
            <a:spLocks noGrp="1"/>
          </p:cNvSpPr>
          <p:nvPr>
            <p:ph type="title"/>
          </p:nvPr>
        </p:nvSpPr>
        <p:spPr/>
        <p:txBody>
          <a:bodyPr>
            <a:normAutofit fontScale="90000"/>
          </a:bodyPr>
          <a:lstStyle/>
          <a:p>
            <a:r>
              <a:rPr lang="en-US" dirty="0" smtClean="0">
                <a:solidFill>
                  <a:schemeClr val="bg1"/>
                </a:solidFill>
                <a:latin typeface="Times New Roman" pitchFamily="18" charset="0"/>
                <a:cs typeface="Times New Roman" pitchFamily="18" charset="0"/>
              </a:rPr>
              <a:t>What are education records under FERPA?</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147</TotalTime>
  <Words>1091</Words>
  <Application>Microsoft Office PowerPoint</Application>
  <PresentationFormat>On-screen Show (4:3)</PresentationFormat>
  <Paragraphs>90</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MBUG 2015 </vt:lpstr>
      <vt:lpstr>Session Rules of Etiquette</vt:lpstr>
      <vt:lpstr>FERPA</vt:lpstr>
      <vt:lpstr>What does FERPA stand for?</vt:lpstr>
      <vt:lpstr>Who must comply with FERPA?</vt:lpstr>
      <vt:lpstr>What does FERPA require for colleges to be in Compliance?</vt:lpstr>
      <vt:lpstr>Who has FERPA rights at the postsecondary level?</vt:lpstr>
      <vt:lpstr>What FERPA rights are given to students?</vt:lpstr>
      <vt:lpstr>What are education records under FERPA?</vt:lpstr>
      <vt:lpstr>To whom, and under what conditions, can colleges disclose Personally Identifiable Information?</vt:lpstr>
      <vt:lpstr>To whom, and under what conditions, can colleges disclose Personally Identifiable Information?</vt:lpstr>
      <vt:lpstr>To whom, and under what conditions, can colleges disclose Personally Identifiable Information?</vt:lpstr>
      <vt:lpstr>To whom, and under what conditions, can colleges disclose Personally Identifiable Information?</vt:lpstr>
      <vt:lpstr>How does technology impact FERPA guidelines?</vt:lpstr>
      <vt:lpstr>What happens if a college does not comply with FERPA?</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Loggins</cp:lastModifiedBy>
  <cp:revision>16</cp:revision>
  <dcterms:created xsi:type="dcterms:W3CDTF">2013-01-30T03:13:35Z</dcterms:created>
  <dcterms:modified xsi:type="dcterms:W3CDTF">2015-09-15T04:30:31Z</dcterms:modified>
</cp:coreProperties>
</file>