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3" r:id="rId2"/>
    <p:sldId id="257" r:id="rId3"/>
    <p:sldId id="348" r:id="rId4"/>
    <p:sldId id="346" r:id="rId5"/>
    <p:sldId id="267" r:id="rId6"/>
    <p:sldId id="349" r:id="rId7"/>
    <p:sldId id="265" r:id="rId8"/>
    <p:sldId id="325" r:id="rId9"/>
    <p:sldId id="326" r:id="rId10"/>
    <p:sldId id="327" r:id="rId11"/>
    <p:sldId id="328" r:id="rId12"/>
    <p:sldId id="329" r:id="rId13"/>
    <p:sldId id="307" r:id="rId14"/>
    <p:sldId id="274" r:id="rId15"/>
    <p:sldId id="331" r:id="rId16"/>
    <p:sldId id="298" r:id="rId17"/>
    <p:sldId id="317" r:id="rId18"/>
    <p:sldId id="318" r:id="rId19"/>
    <p:sldId id="275" r:id="rId20"/>
    <p:sldId id="321" r:id="rId21"/>
    <p:sldId id="324" r:id="rId22"/>
    <p:sldId id="313" r:id="rId23"/>
    <p:sldId id="282" r:id="rId24"/>
    <p:sldId id="323" r:id="rId25"/>
    <p:sldId id="271" r:id="rId26"/>
    <p:sldId id="286" r:id="rId27"/>
    <p:sldId id="332" r:id="rId28"/>
    <p:sldId id="333" r:id="rId29"/>
    <p:sldId id="335" r:id="rId30"/>
    <p:sldId id="336" r:id="rId31"/>
    <p:sldId id="337" r:id="rId32"/>
    <p:sldId id="339" r:id="rId33"/>
    <p:sldId id="330" r:id="rId34"/>
    <p:sldId id="304" r:id="rId35"/>
    <p:sldId id="314" r:id="rId36"/>
    <p:sldId id="344" r:id="rId37"/>
    <p:sldId id="315" r:id="rId38"/>
    <p:sldId id="316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D27"/>
    <a:srgbClr val="D5FAFB"/>
    <a:srgbClr val="0D009B"/>
    <a:srgbClr val="4F0912"/>
    <a:srgbClr val="17193D"/>
    <a:srgbClr val="1A4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1" autoAdjust="0"/>
    <p:restoredTop sz="93493" autoAdjust="0"/>
  </p:normalViewPr>
  <p:slideViewPr>
    <p:cSldViewPr snapToGrid="0" snapToObjects="1">
      <p:cViewPr varScale="1">
        <p:scale>
          <a:sx n="87" d="100"/>
          <a:sy n="87" d="100"/>
        </p:scale>
        <p:origin x="-150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072" y="-101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B4122-EA91-411B-A65A-FFEA50151B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B698E8-C61C-4665-812D-19DD0B4D96A8}">
      <dgm:prSet phldrT="[Text]"/>
      <dgm:spPr>
        <a:xfrm>
          <a:off x="1137920" y="3781213"/>
          <a:ext cx="1893824" cy="1468120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Verifying</a:t>
          </a:r>
          <a:r>
            <a:rPr lang="en-CA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it is deliverable</a:t>
          </a:r>
          <a:endParaRPr lang="en-CA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gm:t>
    </dgm:pt>
    <dgm:pt modelId="{FAF84681-7A5F-4413-847A-CF91E010F6ED}" type="parTrans" cxnId="{2D410E86-B9D4-4E8D-B411-86786820924A}">
      <dgm:prSet/>
      <dgm:spPr/>
      <dgm:t>
        <a:bodyPr/>
        <a:lstStyle/>
        <a:p>
          <a:endParaRPr lang="en-CA"/>
        </a:p>
      </dgm:t>
    </dgm:pt>
    <dgm:pt modelId="{5AD21EA4-D692-4167-BBB5-FE90252D0614}" type="sibTrans" cxnId="{2D410E86-B9D4-4E8D-B411-86786820924A}">
      <dgm:prSet/>
      <dgm:spPr/>
      <dgm:t>
        <a:bodyPr/>
        <a:lstStyle/>
        <a:p>
          <a:endParaRPr lang="en-CA"/>
        </a:p>
      </dgm:t>
    </dgm:pt>
    <dgm:pt modelId="{A824FAF6-0AF6-42F5-99F4-83AF90B61AD8}">
      <dgm:prSet phldrT="[Text]"/>
      <dgm:spPr>
        <a:xfrm>
          <a:off x="3088640" y="2485813"/>
          <a:ext cx="1950720" cy="2763519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Correcting</a:t>
          </a:r>
          <a:r>
            <a:rPr lang="en-CA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it if necessary</a:t>
          </a:r>
          <a:endParaRPr lang="en-CA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gm:t>
    </dgm:pt>
    <dgm:pt modelId="{28C4257A-5779-4180-BBC1-8723D9015310}" type="parTrans" cxnId="{89B951E3-5672-49C9-8007-DC5B730BABC3}">
      <dgm:prSet/>
      <dgm:spPr/>
      <dgm:t>
        <a:bodyPr/>
        <a:lstStyle/>
        <a:p>
          <a:endParaRPr lang="en-CA"/>
        </a:p>
      </dgm:t>
    </dgm:pt>
    <dgm:pt modelId="{2CB561CA-7A6F-43D1-8AC5-6923C1D7DE48}" type="sibTrans" cxnId="{89B951E3-5672-49C9-8007-DC5B730BABC3}">
      <dgm:prSet/>
      <dgm:spPr/>
      <dgm:t>
        <a:bodyPr/>
        <a:lstStyle/>
        <a:p>
          <a:endParaRPr lang="en-CA"/>
        </a:p>
      </dgm:t>
    </dgm:pt>
    <dgm:pt modelId="{30CFD321-933B-4811-8ECB-BA84D884C1C7}">
      <dgm:prSet phldrT="[Text]"/>
      <dgm:spPr>
        <a:xfrm>
          <a:off x="5405120" y="1718733"/>
          <a:ext cx="1950720" cy="3530600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Standardizing</a:t>
          </a:r>
          <a:r>
            <a:rPr lang="en-CA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by returning a valid deliverable address in a consistent format</a:t>
          </a:r>
          <a:endParaRPr lang="en-CA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gm:t>
    </dgm:pt>
    <dgm:pt modelId="{68D3DABF-ACCF-4811-9B4D-FC81FEFE4F42}" type="parTrans" cxnId="{765FC544-DE78-4CB9-82F7-1F818154D507}">
      <dgm:prSet/>
      <dgm:spPr/>
      <dgm:t>
        <a:bodyPr/>
        <a:lstStyle/>
        <a:p>
          <a:endParaRPr lang="en-CA"/>
        </a:p>
      </dgm:t>
    </dgm:pt>
    <dgm:pt modelId="{1A9DC67D-9136-424C-8158-D70A5C95E420}" type="sibTrans" cxnId="{765FC544-DE78-4CB9-82F7-1F818154D507}">
      <dgm:prSet/>
      <dgm:spPr/>
      <dgm:t>
        <a:bodyPr/>
        <a:lstStyle/>
        <a:p>
          <a:endParaRPr lang="en-CA"/>
        </a:p>
      </dgm:t>
    </dgm:pt>
    <dgm:pt modelId="{E0BBEA5D-45B4-4FF9-8377-23003D784547}">
      <dgm:prSet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</a:rPr>
            <a:t>Or providing an address suggestion or error list to help the user provide better input</a:t>
          </a:r>
        </a:p>
      </dgm:t>
    </dgm:pt>
    <dgm:pt modelId="{DF253857-9248-4786-B9E9-72E254542182}" type="parTrans" cxnId="{14DC8DCF-37E3-42D2-A81F-1D1753CEF15E}">
      <dgm:prSet/>
      <dgm:spPr/>
      <dgm:t>
        <a:bodyPr/>
        <a:lstStyle/>
        <a:p>
          <a:endParaRPr lang="en-US"/>
        </a:p>
      </dgm:t>
    </dgm:pt>
    <dgm:pt modelId="{ABC93DD0-BA68-498B-9580-4DED6569D94F}" type="sibTrans" cxnId="{14DC8DCF-37E3-42D2-A81F-1D1753CEF15E}">
      <dgm:prSet/>
      <dgm:spPr/>
      <dgm:t>
        <a:bodyPr/>
        <a:lstStyle/>
        <a:p>
          <a:endParaRPr lang="en-US"/>
        </a:p>
      </dgm:t>
    </dgm:pt>
    <dgm:pt modelId="{7494B754-EA55-48A8-A052-33893261961B}" type="pres">
      <dgm:prSet presAssocID="{570B4122-EA91-411B-A65A-FFEA50151B2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CA32D-2804-410A-8626-5672CD71352E}" type="pres">
      <dgm:prSet presAssocID="{570B4122-EA91-411B-A65A-FFEA50151B2B}" presName="arrow" presStyleLbl="bgShp" presStyleIdx="0" presStyleCnt="1"/>
      <dgm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rgbClr val="006EC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134A27B-821B-4C31-9F84-01E0BA542F8A}" type="pres">
      <dgm:prSet presAssocID="{570B4122-EA91-411B-A65A-FFEA50151B2B}" presName="arrowDiagram4" presStyleCnt="0"/>
      <dgm:spPr/>
    </dgm:pt>
    <dgm:pt modelId="{B057E500-B6AC-4446-A5A9-41C614521787}" type="pres">
      <dgm:prSet presAssocID="{9BB698E8-C61C-4665-812D-19DD0B4D96A8}" presName="bullet4a" presStyleLbl="node1" presStyleIdx="0" presStyleCnt="4"/>
      <dgm:spPr/>
    </dgm:pt>
    <dgm:pt modelId="{AEBD01EE-3327-42E8-9B29-DB19706059DF}" type="pres">
      <dgm:prSet presAssocID="{9BB698E8-C61C-4665-812D-19DD0B4D96A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3DA6D-C239-41E7-873F-0CB94F83967C}" type="pres">
      <dgm:prSet presAssocID="{A824FAF6-0AF6-42F5-99F4-83AF90B61AD8}" presName="bullet4b" presStyleLbl="node1" presStyleIdx="1" presStyleCnt="4"/>
      <dgm:spPr/>
    </dgm:pt>
    <dgm:pt modelId="{6F29C489-0B2E-4C8D-BF01-86AF11651070}" type="pres">
      <dgm:prSet presAssocID="{A824FAF6-0AF6-42F5-99F4-83AF90B61AD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39491-54C0-4E81-8BD3-3F9BE3A978EE}" type="pres">
      <dgm:prSet presAssocID="{30CFD321-933B-4811-8ECB-BA84D884C1C7}" presName="bullet4c" presStyleLbl="node1" presStyleIdx="2" presStyleCnt="4"/>
      <dgm:spPr/>
    </dgm:pt>
    <dgm:pt modelId="{4A96A95C-F542-44B9-A199-83BD7CF1BECA}" type="pres">
      <dgm:prSet presAssocID="{30CFD321-933B-4811-8ECB-BA84D884C1C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60087-05BF-4432-934B-061F0E14863A}" type="pres">
      <dgm:prSet presAssocID="{E0BBEA5D-45B4-4FF9-8377-23003D784547}" presName="bullet4d" presStyleLbl="node1" presStyleIdx="3" presStyleCnt="4"/>
      <dgm:spPr/>
    </dgm:pt>
    <dgm:pt modelId="{45933743-657B-4DBF-9D8A-319F4D270535}" type="pres">
      <dgm:prSet presAssocID="{E0BBEA5D-45B4-4FF9-8377-23003D78454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8E819C-0DB5-4872-A7BB-F1EC7070637D}" type="presOf" srcId="{570B4122-EA91-411B-A65A-FFEA50151B2B}" destId="{7494B754-EA55-48A8-A052-33893261961B}" srcOrd="0" destOrd="0" presId="urn:microsoft.com/office/officeart/2005/8/layout/arrow2"/>
    <dgm:cxn modelId="{2D410E86-B9D4-4E8D-B411-86786820924A}" srcId="{570B4122-EA91-411B-A65A-FFEA50151B2B}" destId="{9BB698E8-C61C-4665-812D-19DD0B4D96A8}" srcOrd="0" destOrd="0" parTransId="{FAF84681-7A5F-4413-847A-CF91E010F6ED}" sibTransId="{5AD21EA4-D692-4167-BBB5-FE90252D0614}"/>
    <dgm:cxn modelId="{14DC8DCF-37E3-42D2-A81F-1D1753CEF15E}" srcId="{570B4122-EA91-411B-A65A-FFEA50151B2B}" destId="{E0BBEA5D-45B4-4FF9-8377-23003D784547}" srcOrd="3" destOrd="0" parTransId="{DF253857-9248-4786-B9E9-72E254542182}" sibTransId="{ABC93DD0-BA68-498B-9580-4DED6569D94F}"/>
    <dgm:cxn modelId="{1227C061-7952-4654-8217-63A92477AC5C}" type="presOf" srcId="{A824FAF6-0AF6-42F5-99F4-83AF90B61AD8}" destId="{6F29C489-0B2E-4C8D-BF01-86AF11651070}" srcOrd="0" destOrd="0" presId="urn:microsoft.com/office/officeart/2005/8/layout/arrow2"/>
    <dgm:cxn modelId="{DC133894-8C06-4EF4-A356-58015A17BC3C}" type="presOf" srcId="{30CFD321-933B-4811-8ECB-BA84D884C1C7}" destId="{4A96A95C-F542-44B9-A199-83BD7CF1BECA}" srcOrd="0" destOrd="0" presId="urn:microsoft.com/office/officeart/2005/8/layout/arrow2"/>
    <dgm:cxn modelId="{765FC544-DE78-4CB9-82F7-1F818154D507}" srcId="{570B4122-EA91-411B-A65A-FFEA50151B2B}" destId="{30CFD321-933B-4811-8ECB-BA84D884C1C7}" srcOrd="2" destOrd="0" parTransId="{68D3DABF-ACCF-4811-9B4D-FC81FEFE4F42}" sibTransId="{1A9DC67D-9136-424C-8158-D70A5C95E420}"/>
    <dgm:cxn modelId="{E4D7B270-D237-4D67-8526-78F1F14E1899}" type="presOf" srcId="{9BB698E8-C61C-4665-812D-19DD0B4D96A8}" destId="{AEBD01EE-3327-42E8-9B29-DB19706059DF}" srcOrd="0" destOrd="0" presId="urn:microsoft.com/office/officeart/2005/8/layout/arrow2"/>
    <dgm:cxn modelId="{89B951E3-5672-49C9-8007-DC5B730BABC3}" srcId="{570B4122-EA91-411B-A65A-FFEA50151B2B}" destId="{A824FAF6-0AF6-42F5-99F4-83AF90B61AD8}" srcOrd="1" destOrd="0" parTransId="{28C4257A-5779-4180-BBC1-8723D9015310}" sibTransId="{2CB561CA-7A6F-43D1-8AC5-6923C1D7DE48}"/>
    <dgm:cxn modelId="{D8729B63-CE3F-4225-949C-BEB8398B2586}" type="presOf" srcId="{E0BBEA5D-45B4-4FF9-8377-23003D784547}" destId="{45933743-657B-4DBF-9D8A-319F4D270535}" srcOrd="0" destOrd="0" presId="urn:microsoft.com/office/officeart/2005/8/layout/arrow2"/>
    <dgm:cxn modelId="{B560FE1C-F114-44AD-A3D0-BE966FFCEC00}" type="presParOf" srcId="{7494B754-EA55-48A8-A052-33893261961B}" destId="{2F5CA32D-2804-410A-8626-5672CD71352E}" srcOrd="0" destOrd="0" presId="urn:microsoft.com/office/officeart/2005/8/layout/arrow2"/>
    <dgm:cxn modelId="{A24A5FAB-1131-44FE-9A04-EEC0D4FC235D}" type="presParOf" srcId="{7494B754-EA55-48A8-A052-33893261961B}" destId="{1134A27B-821B-4C31-9F84-01E0BA542F8A}" srcOrd="1" destOrd="0" presId="urn:microsoft.com/office/officeart/2005/8/layout/arrow2"/>
    <dgm:cxn modelId="{61814647-55E7-4C1C-AF83-FA9838E15E18}" type="presParOf" srcId="{1134A27B-821B-4C31-9F84-01E0BA542F8A}" destId="{B057E500-B6AC-4446-A5A9-41C614521787}" srcOrd="0" destOrd="0" presId="urn:microsoft.com/office/officeart/2005/8/layout/arrow2"/>
    <dgm:cxn modelId="{FB26487B-C63B-47B6-846F-670322F55671}" type="presParOf" srcId="{1134A27B-821B-4C31-9F84-01E0BA542F8A}" destId="{AEBD01EE-3327-42E8-9B29-DB19706059DF}" srcOrd="1" destOrd="0" presId="urn:microsoft.com/office/officeart/2005/8/layout/arrow2"/>
    <dgm:cxn modelId="{879C5898-D4AD-4798-9E55-D6BD280E46F9}" type="presParOf" srcId="{1134A27B-821B-4C31-9F84-01E0BA542F8A}" destId="{1C53DA6D-C239-41E7-873F-0CB94F83967C}" srcOrd="2" destOrd="0" presId="urn:microsoft.com/office/officeart/2005/8/layout/arrow2"/>
    <dgm:cxn modelId="{64DE16C8-48FB-4E5F-BF9A-C25E031626B4}" type="presParOf" srcId="{1134A27B-821B-4C31-9F84-01E0BA542F8A}" destId="{6F29C489-0B2E-4C8D-BF01-86AF11651070}" srcOrd="3" destOrd="0" presId="urn:microsoft.com/office/officeart/2005/8/layout/arrow2"/>
    <dgm:cxn modelId="{836E0F58-E9E0-4193-A651-8010A41862A1}" type="presParOf" srcId="{1134A27B-821B-4C31-9F84-01E0BA542F8A}" destId="{E4039491-54C0-4E81-8BD3-3F9BE3A978EE}" srcOrd="4" destOrd="0" presId="urn:microsoft.com/office/officeart/2005/8/layout/arrow2"/>
    <dgm:cxn modelId="{3302FEA6-2F85-4A45-B6B2-7BE476EABD25}" type="presParOf" srcId="{1134A27B-821B-4C31-9F84-01E0BA542F8A}" destId="{4A96A95C-F542-44B9-A199-83BD7CF1BECA}" srcOrd="5" destOrd="0" presId="urn:microsoft.com/office/officeart/2005/8/layout/arrow2"/>
    <dgm:cxn modelId="{6B0EC676-6C0C-44FB-A5EF-4AD99B081E55}" type="presParOf" srcId="{1134A27B-821B-4C31-9F84-01E0BA542F8A}" destId="{23460087-05BF-4432-934B-061F0E14863A}" srcOrd="6" destOrd="0" presId="urn:microsoft.com/office/officeart/2005/8/layout/arrow2"/>
    <dgm:cxn modelId="{B4EBAADB-85FA-4D61-9EF5-FC919BF0BF87}" type="presParOf" srcId="{1134A27B-821B-4C31-9F84-01E0BA542F8A}" destId="{45933743-657B-4DBF-9D8A-319F4D27053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7C283-B79E-4905-A2F1-ABC66D7EC8B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1F6591A-FE82-4544-BC6D-3E32C0CAE6F4}">
      <dgm:prSet phldrT="[Text]"/>
      <dgm:spPr/>
      <dgm:t>
        <a:bodyPr/>
        <a:lstStyle/>
        <a:p>
          <a:r>
            <a:rPr lang="en-CA" dirty="0" smtClean="0"/>
            <a:t>Street Choices</a:t>
          </a:r>
          <a:endParaRPr lang="en-CA" dirty="0"/>
        </a:p>
      </dgm:t>
    </dgm:pt>
    <dgm:pt modelId="{FDEF8ED5-E654-4DBA-ABBA-CB629A5E12CC}" type="parTrans" cxnId="{3EC6666D-3DF9-4F67-AB6F-6571CB1CD3E2}">
      <dgm:prSet/>
      <dgm:spPr/>
      <dgm:t>
        <a:bodyPr/>
        <a:lstStyle/>
        <a:p>
          <a:endParaRPr lang="en-CA"/>
        </a:p>
      </dgm:t>
    </dgm:pt>
    <dgm:pt modelId="{35E7F703-7815-4C6C-AB6D-7CE4F6788E70}" type="sibTrans" cxnId="{3EC6666D-3DF9-4F67-AB6F-6571CB1CD3E2}">
      <dgm:prSet/>
      <dgm:spPr/>
      <dgm:t>
        <a:bodyPr/>
        <a:lstStyle/>
        <a:p>
          <a:endParaRPr lang="en-CA"/>
        </a:p>
      </dgm:t>
    </dgm:pt>
    <dgm:pt modelId="{2CAE1CDC-07E0-4490-8017-B510E3C353F1}">
      <dgm:prSet phldrT="[Text]"/>
      <dgm:spPr/>
      <dgm:t>
        <a:bodyPr/>
        <a:lstStyle/>
        <a:p>
          <a:r>
            <a:rPr lang="en-CA" dirty="0" smtClean="0"/>
            <a:t>1515 N Maine St unit 305</a:t>
          </a:r>
          <a:endParaRPr lang="en-CA" dirty="0"/>
        </a:p>
      </dgm:t>
    </dgm:pt>
    <dgm:pt modelId="{558B5FA4-5EF3-4E78-8474-C3479E869331}" type="parTrans" cxnId="{41AD93D0-4FB3-44D5-8ADC-FBE49B6604DE}">
      <dgm:prSet/>
      <dgm:spPr/>
      <dgm:t>
        <a:bodyPr/>
        <a:lstStyle/>
        <a:p>
          <a:endParaRPr lang="en-CA"/>
        </a:p>
      </dgm:t>
    </dgm:pt>
    <dgm:pt modelId="{F37BF2E6-9FB9-4FB4-A19B-0D91842DF6D7}" type="sibTrans" cxnId="{41AD93D0-4FB3-44D5-8ADC-FBE49B6604DE}">
      <dgm:prSet/>
      <dgm:spPr/>
      <dgm:t>
        <a:bodyPr/>
        <a:lstStyle/>
        <a:p>
          <a:endParaRPr lang="en-CA"/>
        </a:p>
      </dgm:t>
    </dgm:pt>
    <dgm:pt modelId="{43EFAA6F-E327-4B53-971C-74CC7B10D00F}">
      <dgm:prSet phldrT="[Text]"/>
      <dgm:spPr/>
      <dgm:t>
        <a:bodyPr/>
        <a:lstStyle/>
        <a:p>
          <a:r>
            <a:rPr lang="en-CA" dirty="0" smtClean="0"/>
            <a:t>City/Post Choices</a:t>
          </a:r>
          <a:endParaRPr lang="en-CA" dirty="0"/>
        </a:p>
      </dgm:t>
    </dgm:pt>
    <dgm:pt modelId="{4923BFE5-1A7F-4D09-A677-7BF5FD37A4E5}" type="parTrans" cxnId="{937DF388-2907-4738-ACDA-01879EDE827A}">
      <dgm:prSet/>
      <dgm:spPr/>
      <dgm:t>
        <a:bodyPr/>
        <a:lstStyle/>
        <a:p>
          <a:endParaRPr lang="en-CA"/>
        </a:p>
      </dgm:t>
    </dgm:pt>
    <dgm:pt modelId="{C4B2DF10-A876-4124-979E-2AB736B3ACD2}" type="sibTrans" cxnId="{937DF388-2907-4738-ACDA-01879EDE827A}">
      <dgm:prSet/>
      <dgm:spPr/>
      <dgm:t>
        <a:bodyPr/>
        <a:lstStyle/>
        <a:p>
          <a:endParaRPr lang="en-CA"/>
        </a:p>
      </dgm:t>
    </dgm:pt>
    <dgm:pt modelId="{EE40662A-A4DF-44B1-9594-09F8676B06A3}">
      <dgm:prSet phldrT="[Text]"/>
      <dgm:spPr/>
      <dgm:t>
        <a:bodyPr/>
        <a:lstStyle/>
        <a:p>
          <a:r>
            <a:rPr lang="en-CA" smtClean="0"/>
            <a:t>Jackson, MS 32901</a:t>
          </a:r>
          <a:endParaRPr lang="en-CA" dirty="0"/>
        </a:p>
      </dgm:t>
    </dgm:pt>
    <dgm:pt modelId="{06B88593-7969-46DE-98DA-A06ECB43C2C6}" type="parTrans" cxnId="{06CA60EA-142A-4DA4-BB04-011290C49D07}">
      <dgm:prSet/>
      <dgm:spPr/>
      <dgm:t>
        <a:bodyPr/>
        <a:lstStyle/>
        <a:p>
          <a:endParaRPr lang="en-CA"/>
        </a:p>
      </dgm:t>
    </dgm:pt>
    <dgm:pt modelId="{E371D7C5-6B03-4D4C-8A77-8A7A4811534A}" type="sibTrans" cxnId="{06CA60EA-142A-4DA4-BB04-011290C49D07}">
      <dgm:prSet/>
      <dgm:spPr/>
      <dgm:t>
        <a:bodyPr/>
        <a:lstStyle/>
        <a:p>
          <a:endParaRPr lang="en-CA"/>
        </a:p>
      </dgm:t>
    </dgm:pt>
    <dgm:pt modelId="{A7173C97-A396-489A-BE6B-7DC798EFD18C}">
      <dgm:prSet/>
      <dgm:spPr/>
      <dgm:t>
        <a:bodyPr/>
        <a:lstStyle/>
        <a:p>
          <a:r>
            <a:rPr lang="en-CA" dirty="0" smtClean="0"/>
            <a:t>1515 Main </a:t>
          </a:r>
          <a:r>
            <a:rPr lang="en-CA" dirty="0" err="1" smtClean="0"/>
            <a:t>Stret</a:t>
          </a:r>
          <a:r>
            <a:rPr lang="en-CA" dirty="0" smtClean="0"/>
            <a:t> Apt 305</a:t>
          </a:r>
          <a:endParaRPr lang="en-CA" dirty="0"/>
        </a:p>
      </dgm:t>
    </dgm:pt>
    <dgm:pt modelId="{252E021D-2F35-42EC-9542-72F08941D7E5}" type="parTrans" cxnId="{680B9FCF-7D96-4F32-8280-FF36BCB2A313}">
      <dgm:prSet/>
      <dgm:spPr/>
      <dgm:t>
        <a:bodyPr/>
        <a:lstStyle/>
        <a:p>
          <a:endParaRPr lang="en-CA"/>
        </a:p>
      </dgm:t>
    </dgm:pt>
    <dgm:pt modelId="{A777CE04-FCF4-4C3B-A94D-FDC8C00F20BF}" type="sibTrans" cxnId="{680B9FCF-7D96-4F32-8280-FF36BCB2A313}">
      <dgm:prSet/>
      <dgm:spPr/>
      <dgm:t>
        <a:bodyPr/>
        <a:lstStyle/>
        <a:p>
          <a:endParaRPr lang="en-CA"/>
        </a:p>
      </dgm:t>
    </dgm:pt>
    <dgm:pt modelId="{8124EEEC-A356-4C33-8BFB-FBC649DCB508}">
      <dgm:prSet/>
      <dgm:spPr/>
      <dgm:t>
        <a:bodyPr/>
        <a:lstStyle/>
        <a:p>
          <a:r>
            <a:rPr lang="en-CA" dirty="0" smtClean="0"/>
            <a:t>1515 S Main Street 305</a:t>
          </a:r>
          <a:endParaRPr lang="en-CA" dirty="0"/>
        </a:p>
      </dgm:t>
    </dgm:pt>
    <dgm:pt modelId="{2EDDDA43-9C45-489B-8A70-22CE8C6F6846}" type="parTrans" cxnId="{B6C1661B-8824-470D-A9FA-474844FC358F}">
      <dgm:prSet/>
      <dgm:spPr/>
      <dgm:t>
        <a:bodyPr/>
        <a:lstStyle/>
        <a:p>
          <a:endParaRPr lang="en-CA"/>
        </a:p>
      </dgm:t>
    </dgm:pt>
    <dgm:pt modelId="{687F1590-602B-459C-8454-6A54F39F46D4}" type="sibTrans" cxnId="{B6C1661B-8824-470D-A9FA-474844FC358F}">
      <dgm:prSet/>
      <dgm:spPr/>
      <dgm:t>
        <a:bodyPr/>
        <a:lstStyle/>
        <a:p>
          <a:endParaRPr lang="en-CA"/>
        </a:p>
      </dgm:t>
    </dgm:pt>
    <dgm:pt modelId="{ECB7A306-0AC7-4CB3-949F-06CA60789E09}">
      <dgm:prSet phldrT="[Text]"/>
      <dgm:spPr/>
      <dgm:t>
        <a:bodyPr/>
        <a:lstStyle/>
        <a:p>
          <a:r>
            <a:rPr lang="en-CA" dirty="0" smtClean="0"/>
            <a:t>1515 Main St #305</a:t>
          </a:r>
          <a:endParaRPr lang="en-CA" dirty="0"/>
        </a:p>
      </dgm:t>
    </dgm:pt>
    <dgm:pt modelId="{2FB66061-0DAF-4227-ADBE-5ADA52BAD167}" type="parTrans" cxnId="{72D3C8A4-0E53-428A-BB40-734293F1B4D5}">
      <dgm:prSet/>
      <dgm:spPr/>
      <dgm:t>
        <a:bodyPr/>
        <a:lstStyle/>
        <a:p>
          <a:endParaRPr lang="en-CA"/>
        </a:p>
      </dgm:t>
    </dgm:pt>
    <dgm:pt modelId="{FA54BC90-3A7A-4EB0-AAF9-2BA11E454F22}" type="sibTrans" cxnId="{72D3C8A4-0E53-428A-BB40-734293F1B4D5}">
      <dgm:prSet/>
      <dgm:spPr/>
      <dgm:t>
        <a:bodyPr/>
        <a:lstStyle/>
        <a:p>
          <a:endParaRPr lang="en-CA"/>
        </a:p>
      </dgm:t>
    </dgm:pt>
    <dgm:pt modelId="{6A07F56F-E51E-46E3-8003-B5772C6C0AD8}">
      <dgm:prSet/>
      <dgm:spPr/>
      <dgm:t>
        <a:bodyPr/>
        <a:lstStyle/>
        <a:p>
          <a:r>
            <a:rPr lang="en-CA" smtClean="0"/>
            <a:t>jacksan, MS 32902</a:t>
          </a:r>
          <a:endParaRPr lang="en-CA" dirty="0"/>
        </a:p>
      </dgm:t>
    </dgm:pt>
    <dgm:pt modelId="{2E3975BC-7C9A-4CC9-B8B6-62096CE61CF6}" type="parTrans" cxnId="{382D2F8A-10EB-44C6-AC70-78DD9EDC22CB}">
      <dgm:prSet/>
      <dgm:spPr/>
      <dgm:t>
        <a:bodyPr/>
        <a:lstStyle/>
        <a:p>
          <a:endParaRPr lang="en-US"/>
        </a:p>
      </dgm:t>
    </dgm:pt>
    <dgm:pt modelId="{BF0B54A2-86BC-41CC-B19D-500C03A21C44}" type="sibTrans" cxnId="{382D2F8A-10EB-44C6-AC70-78DD9EDC22CB}">
      <dgm:prSet/>
      <dgm:spPr/>
      <dgm:t>
        <a:bodyPr/>
        <a:lstStyle/>
        <a:p>
          <a:endParaRPr lang="en-US"/>
        </a:p>
      </dgm:t>
    </dgm:pt>
    <dgm:pt modelId="{C6DCC9F6-8F7A-42B7-B88C-0BD0AB1C70F1}">
      <dgm:prSet/>
      <dgm:spPr/>
      <dgm:t>
        <a:bodyPr/>
        <a:lstStyle/>
        <a:p>
          <a:r>
            <a:rPr lang="en-CA" smtClean="0"/>
            <a:t>jakson, MS 32903</a:t>
          </a:r>
          <a:endParaRPr lang="en-CA" dirty="0"/>
        </a:p>
      </dgm:t>
    </dgm:pt>
    <dgm:pt modelId="{4BF309DD-43E4-4884-99BE-B72376AB4E34}" type="parTrans" cxnId="{51E0A3EE-7BB5-43B7-BE8E-155B5B9F30DF}">
      <dgm:prSet/>
      <dgm:spPr/>
      <dgm:t>
        <a:bodyPr/>
        <a:lstStyle/>
        <a:p>
          <a:endParaRPr lang="en-US"/>
        </a:p>
      </dgm:t>
    </dgm:pt>
    <dgm:pt modelId="{F6E072DC-02E9-4257-AE36-2F9323BEB180}" type="sibTrans" cxnId="{51E0A3EE-7BB5-43B7-BE8E-155B5B9F30DF}">
      <dgm:prSet/>
      <dgm:spPr/>
      <dgm:t>
        <a:bodyPr/>
        <a:lstStyle/>
        <a:p>
          <a:endParaRPr lang="en-US"/>
        </a:p>
      </dgm:t>
    </dgm:pt>
    <dgm:pt modelId="{55DA91F6-877F-440B-B956-C5245B330B2C}">
      <dgm:prSet/>
      <dgm:spPr/>
      <dgm:t>
        <a:bodyPr/>
        <a:lstStyle/>
        <a:p>
          <a:r>
            <a:rPr lang="en-CA" dirty="0" err="1" smtClean="0"/>
            <a:t>Jaakson</a:t>
          </a:r>
          <a:r>
            <a:rPr lang="en-CA" dirty="0" smtClean="0"/>
            <a:t>, MS 32904</a:t>
          </a:r>
          <a:endParaRPr lang="en-CA" dirty="0"/>
        </a:p>
      </dgm:t>
    </dgm:pt>
    <dgm:pt modelId="{264F86EA-8D7E-413A-A0CF-DB215DDDA703}" type="parTrans" cxnId="{C04AC0CF-E386-4B78-9CF7-805FACF40E24}">
      <dgm:prSet/>
      <dgm:spPr/>
      <dgm:t>
        <a:bodyPr/>
        <a:lstStyle/>
        <a:p>
          <a:endParaRPr lang="en-US"/>
        </a:p>
      </dgm:t>
    </dgm:pt>
    <dgm:pt modelId="{0DF89DB1-4530-497F-A76D-93AED9413B4D}" type="sibTrans" cxnId="{C04AC0CF-E386-4B78-9CF7-805FACF40E24}">
      <dgm:prSet/>
      <dgm:spPr/>
      <dgm:t>
        <a:bodyPr/>
        <a:lstStyle/>
        <a:p>
          <a:endParaRPr lang="en-US"/>
        </a:p>
      </dgm:t>
    </dgm:pt>
    <dgm:pt modelId="{E8CECA81-FD6B-4E30-9AD1-959C40D7AF06}" type="pres">
      <dgm:prSet presAssocID="{DCF7C283-B79E-4905-A2F1-ABC66D7EC8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7E41F242-DB6A-4AE8-B187-57CDF9AD3020}" type="pres">
      <dgm:prSet presAssocID="{F1F6591A-FE82-4544-BC6D-3E32C0CAE6F4}" presName="linNode" presStyleCnt="0"/>
      <dgm:spPr/>
    </dgm:pt>
    <dgm:pt modelId="{4857B346-383C-44A0-98EE-9BD3DA7A6ACF}" type="pres">
      <dgm:prSet presAssocID="{F1F6591A-FE82-4544-BC6D-3E32C0CAE6F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16B375-0F09-4487-9346-1FCA46FE0182}" type="pres">
      <dgm:prSet presAssocID="{F1F6591A-FE82-4544-BC6D-3E32C0CAE6F4}" presName="childShp" presStyleLbl="bgAccFollowNode1" presStyleIdx="0" presStyleCnt="2" custLinFactNeighborX="3935" custLinFactNeighborY="-273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E705B0-A7DF-46F6-B985-6FE48FDC3CE7}" type="pres">
      <dgm:prSet presAssocID="{35E7F703-7815-4C6C-AB6D-7CE4F6788E70}" presName="spacing" presStyleCnt="0"/>
      <dgm:spPr/>
    </dgm:pt>
    <dgm:pt modelId="{783271E0-DE99-4315-9454-49F44759FAE8}" type="pres">
      <dgm:prSet presAssocID="{43EFAA6F-E327-4B53-971C-74CC7B10D00F}" presName="linNode" presStyleCnt="0"/>
      <dgm:spPr/>
    </dgm:pt>
    <dgm:pt modelId="{68FA6C5A-9193-48DA-9A19-0DF6E5CDD245}" type="pres">
      <dgm:prSet presAssocID="{43EFAA6F-E327-4B53-971C-74CC7B10D00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EF29D2-20E9-4653-B2A1-1528E55AFB79}" type="pres">
      <dgm:prSet presAssocID="{43EFAA6F-E327-4B53-971C-74CC7B10D00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1E0A3EE-7BB5-43B7-BE8E-155B5B9F30DF}" srcId="{43EFAA6F-E327-4B53-971C-74CC7B10D00F}" destId="{C6DCC9F6-8F7A-42B7-B88C-0BD0AB1C70F1}" srcOrd="2" destOrd="0" parTransId="{4BF309DD-43E4-4884-99BE-B72376AB4E34}" sibTransId="{F6E072DC-02E9-4257-AE36-2F9323BEB180}"/>
    <dgm:cxn modelId="{382D2F8A-10EB-44C6-AC70-78DD9EDC22CB}" srcId="{43EFAA6F-E327-4B53-971C-74CC7B10D00F}" destId="{6A07F56F-E51E-46E3-8003-B5772C6C0AD8}" srcOrd="1" destOrd="0" parTransId="{2E3975BC-7C9A-4CC9-B8B6-62096CE61CF6}" sibTransId="{BF0B54A2-86BC-41CC-B19D-500C03A21C44}"/>
    <dgm:cxn modelId="{5B1E35D4-1BC8-46FF-B87B-AB83B3A336B5}" type="presOf" srcId="{A7173C97-A396-489A-BE6B-7DC798EFD18C}" destId="{3316B375-0F09-4487-9346-1FCA46FE0182}" srcOrd="0" destOrd="2" presId="urn:microsoft.com/office/officeart/2005/8/layout/vList6"/>
    <dgm:cxn modelId="{EDC1837D-BA3E-417D-A3F0-506507D4613B}" type="presOf" srcId="{DCF7C283-B79E-4905-A2F1-ABC66D7EC8BE}" destId="{E8CECA81-FD6B-4E30-9AD1-959C40D7AF06}" srcOrd="0" destOrd="0" presId="urn:microsoft.com/office/officeart/2005/8/layout/vList6"/>
    <dgm:cxn modelId="{680B9FCF-7D96-4F32-8280-FF36BCB2A313}" srcId="{F1F6591A-FE82-4544-BC6D-3E32C0CAE6F4}" destId="{A7173C97-A396-489A-BE6B-7DC798EFD18C}" srcOrd="2" destOrd="0" parTransId="{252E021D-2F35-42EC-9542-72F08941D7E5}" sibTransId="{A777CE04-FCF4-4C3B-A94D-FDC8C00F20BF}"/>
    <dgm:cxn modelId="{13F8C3C3-22BA-4809-8B1C-010EEA34FF44}" type="presOf" srcId="{C6DCC9F6-8F7A-42B7-B88C-0BD0AB1C70F1}" destId="{36EF29D2-20E9-4653-B2A1-1528E55AFB79}" srcOrd="0" destOrd="2" presId="urn:microsoft.com/office/officeart/2005/8/layout/vList6"/>
    <dgm:cxn modelId="{06CA60EA-142A-4DA4-BB04-011290C49D07}" srcId="{43EFAA6F-E327-4B53-971C-74CC7B10D00F}" destId="{EE40662A-A4DF-44B1-9594-09F8676B06A3}" srcOrd="0" destOrd="0" parTransId="{06B88593-7969-46DE-98DA-A06ECB43C2C6}" sibTransId="{E371D7C5-6B03-4D4C-8A77-8A7A4811534A}"/>
    <dgm:cxn modelId="{41AD93D0-4FB3-44D5-8ADC-FBE49B6604DE}" srcId="{F1F6591A-FE82-4544-BC6D-3E32C0CAE6F4}" destId="{2CAE1CDC-07E0-4490-8017-B510E3C353F1}" srcOrd="1" destOrd="0" parTransId="{558B5FA4-5EF3-4E78-8474-C3479E869331}" sibTransId="{F37BF2E6-9FB9-4FB4-A19B-0D91842DF6D7}"/>
    <dgm:cxn modelId="{B12F1557-2BC5-41C4-8B91-A938416FFE8B}" type="presOf" srcId="{F1F6591A-FE82-4544-BC6D-3E32C0CAE6F4}" destId="{4857B346-383C-44A0-98EE-9BD3DA7A6ACF}" srcOrd="0" destOrd="0" presId="urn:microsoft.com/office/officeart/2005/8/layout/vList6"/>
    <dgm:cxn modelId="{937DF388-2907-4738-ACDA-01879EDE827A}" srcId="{DCF7C283-B79E-4905-A2F1-ABC66D7EC8BE}" destId="{43EFAA6F-E327-4B53-971C-74CC7B10D00F}" srcOrd="1" destOrd="0" parTransId="{4923BFE5-1A7F-4D09-A677-7BF5FD37A4E5}" sibTransId="{C4B2DF10-A876-4124-979E-2AB736B3ACD2}"/>
    <dgm:cxn modelId="{D0C822BD-0F05-4CC5-9D04-E40B0ADEC143}" type="presOf" srcId="{8124EEEC-A356-4C33-8BFB-FBC649DCB508}" destId="{3316B375-0F09-4487-9346-1FCA46FE0182}" srcOrd="0" destOrd="3" presId="urn:microsoft.com/office/officeart/2005/8/layout/vList6"/>
    <dgm:cxn modelId="{C04AC0CF-E386-4B78-9CF7-805FACF40E24}" srcId="{43EFAA6F-E327-4B53-971C-74CC7B10D00F}" destId="{55DA91F6-877F-440B-B956-C5245B330B2C}" srcOrd="3" destOrd="0" parTransId="{264F86EA-8D7E-413A-A0CF-DB215DDDA703}" sibTransId="{0DF89DB1-4530-497F-A76D-93AED9413B4D}"/>
    <dgm:cxn modelId="{FCD4CE8D-3B0A-4364-8457-0CD82F4C33E8}" type="presOf" srcId="{43EFAA6F-E327-4B53-971C-74CC7B10D00F}" destId="{68FA6C5A-9193-48DA-9A19-0DF6E5CDD245}" srcOrd="0" destOrd="0" presId="urn:microsoft.com/office/officeart/2005/8/layout/vList6"/>
    <dgm:cxn modelId="{3EC6666D-3DF9-4F67-AB6F-6571CB1CD3E2}" srcId="{DCF7C283-B79E-4905-A2F1-ABC66D7EC8BE}" destId="{F1F6591A-FE82-4544-BC6D-3E32C0CAE6F4}" srcOrd="0" destOrd="0" parTransId="{FDEF8ED5-E654-4DBA-ABBA-CB629A5E12CC}" sibTransId="{35E7F703-7815-4C6C-AB6D-7CE4F6788E70}"/>
    <dgm:cxn modelId="{72D3C8A4-0E53-428A-BB40-734293F1B4D5}" srcId="{F1F6591A-FE82-4544-BC6D-3E32C0CAE6F4}" destId="{ECB7A306-0AC7-4CB3-949F-06CA60789E09}" srcOrd="0" destOrd="0" parTransId="{2FB66061-0DAF-4227-ADBE-5ADA52BAD167}" sibTransId="{FA54BC90-3A7A-4EB0-AAF9-2BA11E454F22}"/>
    <dgm:cxn modelId="{A61DFB44-9705-4D2D-A548-AC3F3F99F9D9}" type="presOf" srcId="{6A07F56F-E51E-46E3-8003-B5772C6C0AD8}" destId="{36EF29D2-20E9-4653-B2A1-1528E55AFB79}" srcOrd="0" destOrd="1" presId="urn:microsoft.com/office/officeart/2005/8/layout/vList6"/>
    <dgm:cxn modelId="{01D96460-131F-4187-9EF4-FDC0F462D7AB}" type="presOf" srcId="{55DA91F6-877F-440B-B956-C5245B330B2C}" destId="{36EF29D2-20E9-4653-B2A1-1528E55AFB79}" srcOrd="0" destOrd="3" presId="urn:microsoft.com/office/officeart/2005/8/layout/vList6"/>
    <dgm:cxn modelId="{B6C1661B-8824-470D-A9FA-474844FC358F}" srcId="{F1F6591A-FE82-4544-BC6D-3E32C0CAE6F4}" destId="{8124EEEC-A356-4C33-8BFB-FBC649DCB508}" srcOrd="3" destOrd="0" parTransId="{2EDDDA43-9C45-489B-8A70-22CE8C6F6846}" sibTransId="{687F1590-602B-459C-8454-6A54F39F46D4}"/>
    <dgm:cxn modelId="{9BA52A91-CA38-4A83-95FF-900BF98F1CF7}" type="presOf" srcId="{EE40662A-A4DF-44B1-9594-09F8676B06A3}" destId="{36EF29D2-20E9-4653-B2A1-1528E55AFB79}" srcOrd="0" destOrd="0" presId="urn:microsoft.com/office/officeart/2005/8/layout/vList6"/>
    <dgm:cxn modelId="{A7CEE143-A6E9-49A7-B359-A75F730C2994}" type="presOf" srcId="{2CAE1CDC-07E0-4490-8017-B510E3C353F1}" destId="{3316B375-0F09-4487-9346-1FCA46FE0182}" srcOrd="0" destOrd="1" presId="urn:microsoft.com/office/officeart/2005/8/layout/vList6"/>
    <dgm:cxn modelId="{40BF4D7B-C6B0-4315-98EA-6E12A26A58B4}" type="presOf" srcId="{ECB7A306-0AC7-4CB3-949F-06CA60789E09}" destId="{3316B375-0F09-4487-9346-1FCA46FE0182}" srcOrd="0" destOrd="0" presId="urn:microsoft.com/office/officeart/2005/8/layout/vList6"/>
    <dgm:cxn modelId="{F432AB1E-618D-4737-BCA9-45C7DC0D44E9}" type="presParOf" srcId="{E8CECA81-FD6B-4E30-9AD1-959C40D7AF06}" destId="{7E41F242-DB6A-4AE8-B187-57CDF9AD3020}" srcOrd="0" destOrd="0" presId="urn:microsoft.com/office/officeart/2005/8/layout/vList6"/>
    <dgm:cxn modelId="{E4411A11-4162-4E45-9D0C-EED1E2BD4D30}" type="presParOf" srcId="{7E41F242-DB6A-4AE8-B187-57CDF9AD3020}" destId="{4857B346-383C-44A0-98EE-9BD3DA7A6ACF}" srcOrd="0" destOrd="0" presId="urn:microsoft.com/office/officeart/2005/8/layout/vList6"/>
    <dgm:cxn modelId="{3FDD0EDE-CCD0-4566-ABE4-32A33BC3596F}" type="presParOf" srcId="{7E41F242-DB6A-4AE8-B187-57CDF9AD3020}" destId="{3316B375-0F09-4487-9346-1FCA46FE0182}" srcOrd="1" destOrd="0" presId="urn:microsoft.com/office/officeart/2005/8/layout/vList6"/>
    <dgm:cxn modelId="{D725A42F-D771-4ADD-A8EC-1A75C2349B13}" type="presParOf" srcId="{E8CECA81-FD6B-4E30-9AD1-959C40D7AF06}" destId="{27E705B0-A7DF-46F6-B985-6FE48FDC3CE7}" srcOrd="1" destOrd="0" presId="urn:microsoft.com/office/officeart/2005/8/layout/vList6"/>
    <dgm:cxn modelId="{AC084E79-1F5B-4005-A7FF-34CA24ACAB9A}" type="presParOf" srcId="{E8CECA81-FD6B-4E30-9AD1-959C40D7AF06}" destId="{783271E0-DE99-4315-9454-49F44759FAE8}" srcOrd="2" destOrd="0" presId="urn:microsoft.com/office/officeart/2005/8/layout/vList6"/>
    <dgm:cxn modelId="{281AF1A5-C772-42D0-B6A8-8B1B80EA8CC0}" type="presParOf" srcId="{783271E0-DE99-4315-9454-49F44759FAE8}" destId="{68FA6C5A-9193-48DA-9A19-0DF6E5CDD245}" srcOrd="0" destOrd="0" presId="urn:microsoft.com/office/officeart/2005/8/layout/vList6"/>
    <dgm:cxn modelId="{9843FCA9-1A10-4639-88A7-8BE6134DE654}" type="presParOf" srcId="{783271E0-DE99-4315-9454-49F44759FAE8}" destId="{36EF29D2-20E9-4653-B2A1-1528E55AFB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CA32D-2804-410A-8626-5672CD71352E}">
      <dsp:nvSpPr>
        <dsp:cNvPr id="0" name=""/>
        <dsp:cNvSpPr/>
      </dsp:nvSpPr>
      <dsp:spPr>
        <a:xfrm>
          <a:off x="468094" y="0"/>
          <a:ext cx="6571488" cy="4107180"/>
        </a:xfrm>
        <a:prstGeom prst="swooshArrow">
          <a:avLst>
            <a:gd name="adj1" fmla="val 25000"/>
            <a:gd name="adj2" fmla="val 25000"/>
          </a:avLst>
        </a:prstGeom>
        <a:solidFill>
          <a:srgbClr val="006EC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7E500-B6AC-4446-A5A9-41C614521787}">
      <dsp:nvSpPr>
        <dsp:cNvPr id="0" name=""/>
        <dsp:cNvSpPr/>
      </dsp:nvSpPr>
      <dsp:spPr>
        <a:xfrm>
          <a:off x="1115386" y="3054099"/>
          <a:ext cx="151144" cy="15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D01EE-3327-42E8-9B29-DB19706059DF}">
      <dsp:nvSpPr>
        <dsp:cNvPr id="0" name=""/>
        <dsp:cNvSpPr/>
      </dsp:nvSpPr>
      <dsp:spPr>
        <a:xfrm>
          <a:off x="1190958" y="3129671"/>
          <a:ext cx="1123724" cy="977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Verifying</a:t>
          </a:r>
          <a:r>
            <a:rPr lang="en-CA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sz="1500" kern="1200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it is deliverable</a:t>
          </a:r>
          <a:endParaRPr lang="en-CA" sz="1500" kern="1200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sp:txBody>
      <dsp:txXfrm>
        <a:off x="1190958" y="3129671"/>
        <a:ext cx="1123724" cy="977508"/>
      </dsp:txXfrm>
    </dsp:sp>
    <dsp:sp modelId="{1C53DA6D-C239-41E7-873F-0CB94F83967C}">
      <dsp:nvSpPr>
        <dsp:cNvPr id="0" name=""/>
        <dsp:cNvSpPr/>
      </dsp:nvSpPr>
      <dsp:spPr>
        <a:xfrm>
          <a:off x="2183253" y="2098768"/>
          <a:ext cx="262859" cy="262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9C489-0B2E-4C8D-BF01-86AF11651070}">
      <dsp:nvSpPr>
        <dsp:cNvPr id="0" name=""/>
        <dsp:cNvSpPr/>
      </dsp:nvSpPr>
      <dsp:spPr>
        <a:xfrm>
          <a:off x="2314683" y="2230198"/>
          <a:ext cx="1380012" cy="187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Correcting</a:t>
          </a:r>
          <a:r>
            <a:rPr lang="en-CA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sz="1500" kern="1200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it if necessary</a:t>
          </a:r>
          <a:endParaRPr lang="en-CA" sz="1500" kern="1200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sp:txBody>
      <dsp:txXfrm>
        <a:off x="2314683" y="2230198"/>
        <a:ext cx="1380012" cy="1876981"/>
      </dsp:txXfrm>
    </dsp:sp>
    <dsp:sp modelId="{E4039491-54C0-4E81-8BD3-3F9BE3A978EE}">
      <dsp:nvSpPr>
        <dsp:cNvPr id="0" name=""/>
        <dsp:cNvSpPr/>
      </dsp:nvSpPr>
      <dsp:spPr>
        <a:xfrm>
          <a:off x="3546837" y="1394798"/>
          <a:ext cx="348288" cy="34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6A95C-F542-44B9-A199-83BD7CF1BECA}">
      <dsp:nvSpPr>
        <dsp:cNvPr id="0" name=""/>
        <dsp:cNvSpPr/>
      </dsp:nvSpPr>
      <dsp:spPr>
        <a:xfrm>
          <a:off x="3720981" y="1568942"/>
          <a:ext cx="1380012" cy="253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5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>
              <a:solidFill>
                <a:srgbClr val="C00000"/>
              </a:solidFill>
              <a:latin typeface="Trebuchet MS"/>
              <a:ea typeface="+mn-ea"/>
              <a:cs typeface="+mn-cs"/>
            </a:rPr>
            <a:t>Standardizing</a:t>
          </a:r>
          <a:r>
            <a:rPr lang="en-CA" sz="15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n-CA" sz="1500" kern="1200" dirty="0" smtClean="0">
              <a:solidFill>
                <a:srgbClr val="006EC0">
                  <a:lumMod val="50000"/>
                </a:srgbClr>
              </a:solidFill>
              <a:latin typeface="Trebuchet MS"/>
              <a:ea typeface="+mn-ea"/>
              <a:cs typeface="+mn-cs"/>
            </a:rPr>
            <a:t>by returning a valid deliverable address in a consistent format</a:t>
          </a:r>
          <a:endParaRPr lang="en-CA" sz="1500" kern="1200" dirty="0">
            <a:solidFill>
              <a:srgbClr val="006EC0">
                <a:lumMod val="50000"/>
              </a:srgbClr>
            </a:solidFill>
            <a:latin typeface="Trebuchet MS"/>
            <a:ea typeface="+mn-ea"/>
            <a:cs typeface="+mn-cs"/>
          </a:endParaRPr>
        </a:p>
      </dsp:txBody>
      <dsp:txXfrm>
        <a:off x="3720981" y="1568942"/>
        <a:ext cx="1380012" cy="2538237"/>
      </dsp:txXfrm>
    </dsp:sp>
    <dsp:sp modelId="{23460087-05BF-4432-934B-061F0E14863A}">
      <dsp:nvSpPr>
        <dsp:cNvPr id="0" name=""/>
        <dsp:cNvSpPr/>
      </dsp:nvSpPr>
      <dsp:spPr>
        <a:xfrm>
          <a:off x="5031993" y="929044"/>
          <a:ext cx="466575" cy="466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33743-657B-4DBF-9D8A-319F4D270535}">
      <dsp:nvSpPr>
        <dsp:cNvPr id="0" name=""/>
        <dsp:cNvSpPr/>
      </dsp:nvSpPr>
      <dsp:spPr>
        <a:xfrm>
          <a:off x="5265281" y="1162331"/>
          <a:ext cx="1380012" cy="29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0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</a:rPr>
            <a:t>Or providing an address suggestion or error list to help the user provide better input</a:t>
          </a:r>
        </a:p>
      </dsp:txBody>
      <dsp:txXfrm>
        <a:off x="5265281" y="1162331"/>
        <a:ext cx="1380012" cy="2944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6B375-0F09-4487-9346-1FCA46FE0182}">
      <dsp:nvSpPr>
        <dsp:cNvPr id="0" name=""/>
        <dsp:cNvSpPr/>
      </dsp:nvSpPr>
      <dsp:spPr>
        <a:xfrm>
          <a:off x="3291839" y="0"/>
          <a:ext cx="4937760" cy="1979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1515 Main St #305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1515 N Maine St unit 305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1515 Main </a:t>
          </a:r>
          <a:r>
            <a:rPr lang="en-CA" sz="2300" kern="1200" dirty="0" err="1" smtClean="0"/>
            <a:t>Stret</a:t>
          </a:r>
          <a:r>
            <a:rPr lang="en-CA" sz="2300" kern="1200" dirty="0" smtClean="0"/>
            <a:t> Apt 305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1515 S Main Street 305</a:t>
          </a:r>
          <a:endParaRPr lang="en-CA" sz="2300" kern="1200" dirty="0"/>
        </a:p>
      </dsp:txBody>
      <dsp:txXfrm>
        <a:off x="3291839" y="247441"/>
        <a:ext cx="4195437" cy="1484647"/>
      </dsp:txXfrm>
    </dsp:sp>
    <dsp:sp modelId="{4857B346-383C-44A0-98EE-9BD3DA7A6ACF}">
      <dsp:nvSpPr>
        <dsp:cNvPr id="0" name=""/>
        <dsp:cNvSpPr/>
      </dsp:nvSpPr>
      <dsp:spPr>
        <a:xfrm>
          <a:off x="0" y="507"/>
          <a:ext cx="3291840" cy="1979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400" kern="1200" dirty="0" smtClean="0"/>
            <a:t>Street Choices</a:t>
          </a:r>
          <a:endParaRPr lang="en-CA" sz="5400" kern="1200" dirty="0"/>
        </a:p>
      </dsp:txBody>
      <dsp:txXfrm>
        <a:off x="96633" y="97140"/>
        <a:ext cx="3098574" cy="1786263"/>
      </dsp:txXfrm>
    </dsp:sp>
    <dsp:sp modelId="{36EF29D2-20E9-4653-B2A1-1528E55AFB79}">
      <dsp:nvSpPr>
        <dsp:cNvPr id="0" name=""/>
        <dsp:cNvSpPr/>
      </dsp:nvSpPr>
      <dsp:spPr>
        <a:xfrm>
          <a:off x="3291839" y="2177989"/>
          <a:ext cx="4937760" cy="1979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smtClean="0"/>
            <a:t>Jackson, MS 32901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smtClean="0"/>
            <a:t>jacksan, MS 32902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smtClean="0"/>
            <a:t>jakson, MS 32903</a:t>
          </a:r>
          <a:endParaRPr lang="en-C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err="1" smtClean="0"/>
            <a:t>Jaakson</a:t>
          </a:r>
          <a:r>
            <a:rPr lang="en-CA" sz="2300" kern="1200" dirty="0" smtClean="0"/>
            <a:t>, MS 32904</a:t>
          </a:r>
          <a:endParaRPr lang="en-CA" sz="2300" kern="1200" dirty="0"/>
        </a:p>
      </dsp:txBody>
      <dsp:txXfrm>
        <a:off x="3291839" y="2425430"/>
        <a:ext cx="4195437" cy="1484647"/>
      </dsp:txXfrm>
    </dsp:sp>
    <dsp:sp modelId="{68FA6C5A-9193-48DA-9A19-0DF6E5CDD245}">
      <dsp:nvSpPr>
        <dsp:cNvPr id="0" name=""/>
        <dsp:cNvSpPr/>
      </dsp:nvSpPr>
      <dsp:spPr>
        <a:xfrm>
          <a:off x="0" y="2177989"/>
          <a:ext cx="3291840" cy="1979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400" kern="1200" dirty="0" smtClean="0"/>
            <a:t>City/Post Choices</a:t>
          </a:r>
          <a:endParaRPr lang="en-CA" sz="5400" kern="1200" dirty="0"/>
        </a:p>
      </dsp:txBody>
      <dsp:txXfrm>
        <a:off x="96633" y="2274622"/>
        <a:ext cx="3098574" cy="178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52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7FC42FA-5D05-481E-B31C-9FC56E1B2944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2649D2C-F0D2-4CE4-9BF4-019CE911B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09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6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9D2C-F0D2-4CE4-9BF4-019CE911BCB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0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0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ctr" anchorCtr="0">
            <a:noAutofit/>
          </a:bodyPr>
          <a:lstStyle/>
          <a:p>
            <a:endParaRPr dirty="0"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48" tIns="93148" rIns="93148" bIns="93148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324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itchFamily="34" charset="0"/>
              </a:defRPr>
            </a:lvl1pPr>
            <a:lvl2pPr marL="755376" indent="-290408">
              <a:defRPr sz="1100">
                <a:solidFill>
                  <a:schemeClr val="tx1"/>
                </a:solidFill>
                <a:latin typeface="Tahoma" pitchFamily="34" charset="0"/>
              </a:defRPr>
            </a:lvl2pPr>
            <a:lvl3pPr marL="1163214" indent="-231692">
              <a:defRPr sz="1100">
                <a:solidFill>
                  <a:schemeClr val="tx1"/>
                </a:solidFill>
                <a:latin typeface="Tahoma" pitchFamily="34" charset="0"/>
              </a:defRPr>
            </a:lvl3pPr>
            <a:lvl4pPr marL="1629771" indent="-231692">
              <a:defRPr sz="1100">
                <a:solidFill>
                  <a:schemeClr val="tx1"/>
                </a:solidFill>
                <a:latin typeface="Tahoma" pitchFamily="34" charset="0"/>
              </a:defRPr>
            </a:lvl4pPr>
            <a:lvl5pPr marL="2094739" indent="-231692">
              <a:defRPr sz="1100">
                <a:solidFill>
                  <a:schemeClr val="tx1"/>
                </a:solidFill>
                <a:latin typeface="Tahoma" pitchFamily="34" charset="0"/>
              </a:defRPr>
            </a:lvl5pPr>
            <a:lvl6pPr marL="2551774" indent="-2316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6pPr>
            <a:lvl7pPr marL="3008807" indent="-2316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7pPr>
            <a:lvl8pPr marL="3465839" indent="-2316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8pPr>
            <a:lvl9pPr marL="3922874" indent="-2316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DFE37F-E81C-4556-849F-9E309F28285F}" type="slidenum">
              <a:rPr lang="en-US" altLang="en-US" sz="1300"/>
              <a:pPr/>
              <a:t>28</a:t>
            </a:fld>
            <a:endParaRPr lang="en-US" altLang="en-US" sz="13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FD25-B71F-49B4-A320-A61899FF68EC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2BDE-E30F-49CC-9EDF-0691CDEB8022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F0CE-D240-4367-B95E-ED2037FE2204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9E66-6EA7-4416-98A0-0B9E91C552C4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>
            <a:spLocks/>
          </p:cNvSpPr>
          <p:nvPr userDrawn="1"/>
        </p:nvSpPr>
        <p:spPr>
          <a:xfrm>
            <a:off x="8096398" y="859330"/>
            <a:ext cx="432000" cy="431487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8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041-4026-4289-90FE-07D929971B10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3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5AA1-13DE-4CA8-B38A-927B1C4CF3D6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9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70C-9DE1-4B73-8F16-79703B503972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9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024-57C8-44E8-B6FB-206F6D9BD064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9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D905-1C5E-4E93-8799-64C5E552C28F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7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E24F-0CA0-4B32-AB98-2AAEF7A5CAC5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F1B8-BCDF-43BE-9DC8-EE73A50E2F9F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0">
              <a:srgbClr val="85C2FF"/>
            </a:gs>
            <a:gs pos="0">
              <a:srgbClr val="C4D6EB"/>
            </a:gs>
            <a:gs pos="0">
              <a:schemeClr val="bg1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ED31-5BBD-47C3-BF68-ACE448F4F7C2}" type="datetime1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2F24-F12A-754B-87E1-8075136E0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2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.emf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emf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4.pn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31" Type="http://schemas.openxmlformats.org/officeDocument/2006/relationships/image" Target="../media/image5.e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hyperlink" Target="http://www.google.com/url?sa=i&amp;rct=j&amp;q=&amp;esrc=s&amp;source=images&amp;cd=&amp;cad=rja&amp;uact=8&amp;ved=0CAcQjRxqFQoTCL3xxsPut8cCFQNpPgodayoExA&amp;url=http://www.ntdesign.co.uk/if.html&amp;ei=GOPVVb2FE4PS-QHr1JCgDA&amp;bvm=bv.99804247,d.cWw&amp;psig=AFQjCNG8zWIAPOtDpjvVdVrXJv6AXwJ9Kw&amp;ust=14401669874321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78480"/>
            <a:ext cx="9144000" cy="3779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"/>
            <a:ext cx="9144000" cy="256794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869950" dir="11280000" sy="-23000" kx="800400" algn="b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7620" y="4760110"/>
            <a:ext cx="69287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3200" dirty="0" smtClean="0">
              <a:solidFill>
                <a:srgbClr val="1A498A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5" y="321309"/>
            <a:ext cx="5145087" cy="15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44828" y="2567940"/>
            <a:ext cx="8092440" cy="195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lvl="0" algn="ctr" defTabSz="914400"/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</a:br>
            <a:r>
              <a:rPr lang="en-US" altLang="en-US" sz="2800" b="1" kern="0" dirty="0" smtClean="0">
                <a:solidFill>
                  <a:srgbClr val="FF0000"/>
                </a:solidFill>
                <a:latin typeface="Arial Unicode MS"/>
              </a:rPr>
              <a:t>Welcome MS Colleges and Universities!</a:t>
            </a:r>
          </a:p>
          <a:p>
            <a:pPr lvl="0" algn="ctr" defTabSz="914400"/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</a:br>
            <a:r>
              <a:rPr lang="en-US" altLang="en-US" sz="2800" kern="0" noProof="0" dirty="0" smtClean="0">
                <a:solidFill>
                  <a:srgbClr val="FF0000"/>
                </a:solidFill>
                <a:latin typeface="Arial Unicode MS"/>
              </a:rPr>
              <a:t>Streamline Processes and Cut Costs</a:t>
            </a:r>
            <a:r>
              <a:rPr kumimoji="0" lang="en-US" alt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</a:rPr>
              <a:t> with CLEAN_Address</a:t>
            </a:r>
            <a:r>
              <a:rPr lang="en-US" altLang="en-US" sz="2800" kern="0" baseline="30000" dirty="0" smtClean="0">
                <a:solidFill>
                  <a:srgbClr val="FF0000"/>
                </a:solidFill>
                <a:latin typeface="Arial Unicode MS"/>
              </a:rPr>
              <a:t>®</a:t>
            </a:r>
            <a:r>
              <a:rPr kumimoji="0" lang="en-US" alt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</a:rPr>
              <a:t> for </a:t>
            </a:r>
            <a:r>
              <a:rPr lang="en-US" altLang="en-US" sz="2800" kern="0" dirty="0" smtClean="0">
                <a:solidFill>
                  <a:srgbClr val="FF0000"/>
                </a:solidFill>
                <a:latin typeface="Arial Unicode MS"/>
              </a:rPr>
              <a:t>Banner</a:t>
            </a:r>
            <a:r>
              <a:rPr lang="en-US" altLang="en-US" sz="2800" kern="0" baseline="30000" dirty="0" smtClean="0">
                <a:solidFill>
                  <a:srgbClr val="FF0000"/>
                </a:solidFill>
                <a:latin typeface="Arial Unicode MS"/>
              </a:rPr>
              <a:t>®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/>
            </a:r>
            <a:b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1" y="4587620"/>
            <a:ext cx="1168081" cy="15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420" y="4532423"/>
            <a:ext cx="1447800" cy="16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3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4" y="1083114"/>
            <a:ext cx="871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Why is Mail Non-Deliverable?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995488"/>
            <a:ext cx="77724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is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components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has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Invalid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components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is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Misspelldd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 has moved over a year ago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2590800"/>
            <a:ext cx="15240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B1BAE7">
                <a:satMod val="175000"/>
                <a:alpha val="40000"/>
              </a:srgbClr>
            </a:glow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Apartment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Apt 4D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33600" y="2590800"/>
            <a:ext cx="14478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B1BAE7">
                <a:satMod val="175000"/>
                <a:alpha val="40000"/>
              </a:srgbClr>
            </a:glow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Directional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NW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86200" y="2590800"/>
            <a:ext cx="16764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B1BAE7">
                <a:satMod val="175000"/>
                <a:alpha val="40000"/>
              </a:srgbClr>
            </a:glow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Street Suffix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Blvd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4137660"/>
            <a:ext cx="32766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B1BAE7">
                <a:satMod val="175000"/>
                <a:alpha val="40000"/>
              </a:srgbClr>
            </a:glow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123 Main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      123 Main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Blvd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0" y="5143500"/>
            <a:ext cx="19812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rgbClr val="B1BAE7">
                <a:satMod val="175000"/>
                <a:alpha val="40000"/>
              </a:srgbClr>
            </a:glow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</a:rPr>
              <a:t>123 Univrsty Way</a:t>
            </a:r>
          </a:p>
        </p:txBody>
      </p:sp>
      <p:sp>
        <p:nvSpPr>
          <p:cNvPr id="19" name="Right Arrow 1"/>
          <p:cNvSpPr>
            <a:spLocks noChangeArrowheads="1"/>
          </p:cNvSpPr>
          <p:nvPr/>
        </p:nvSpPr>
        <p:spPr bwMode="auto">
          <a:xfrm>
            <a:off x="2185989" y="4083606"/>
            <a:ext cx="214313" cy="48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668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26575" y="1043939"/>
            <a:ext cx="10111316" cy="104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solidFill>
                  <a:schemeClr val="tx2"/>
                </a:solidFill>
              </a:rPr>
              <a:t>Address Verification: What is it?</a:t>
            </a:r>
            <a:endParaRPr lang="en-CA" sz="4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69" y="2088330"/>
            <a:ext cx="5531555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It is a process that starts by taking an address, as it’s entered …</a:t>
            </a:r>
            <a:endParaRPr lang="en-CA" sz="2400" dirty="0">
              <a:solidFill>
                <a:srgbClr val="C00000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37203853"/>
              </p:ext>
            </p:extLst>
          </p:nvPr>
        </p:nvGraphicFramePr>
        <p:xfrm>
          <a:off x="866703" y="1828801"/>
          <a:ext cx="7507678" cy="410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13" y="1828800"/>
            <a:ext cx="15367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5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It’s challenging to know </a:t>
            </a:r>
            <a:r>
              <a:rPr lang="en-CA" dirty="0" smtClean="0"/>
              <a:t>if that letter or package will reach its destination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65174"/>
              </p:ext>
            </p:extLst>
          </p:nvPr>
        </p:nvGraphicFramePr>
        <p:xfrm>
          <a:off x="457200" y="2456905"/>
          <a:ext cx="8229600" cy="415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986" y="1706882"/>
            <a:ext cx="73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What if you find various combinations of these addresses in your student records? Which combination will get delivered?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60453" y="2614386"/>
            <a:ext cx="5983549" cy="1668149"/>
          </a:xfrm>
          <a:prstGeom prst="rect">
            <a:avLst/>
          </a:prstGeom>
          <a:solidFill>
            <a:srgbClr val="0085E8">
              <a:lumMod val="20000"/>
              <a:lumOff val="80000"/>
              <a:alpha val="95000"/>
            </a:srgbClr>
          </a:solidFill>
          <a:ln w="25400" cap="flat" cmpd="sng" algn="ctr">
            <a:solidFill>
              <a:srgbClr val="A0A8D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1515 N Main Street </a:t>
            </a:r>
          </a:p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Suite 305</a:t>
            </a:r>
            <a:br>
              <a:rPr lang="en-US" sz="3200" kern="0" dirty="0">
                <a:solidFill>
                  <a:srgbClr val="000000"/>
                </a:solidFill>
                <a:latin typeface="Arial Unicode MS"/>
              </a:rPr>
            </a:b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Jackson, MS 32901-1953</a:t>
            </a:r>
            <a:endParaRPr lang="en-US" altLang="en-US" sz="32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2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727" y="1013460"/>
            <a:ext cx="874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What’s your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 Address Standard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2665" y="2011680"/>
            <a:ext cx="4991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 Federal Hwy Ste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33432-1953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 Federal Hwy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33432-1953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 FEDERAL HWY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33432-1953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North Federal Highway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Suite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North Federal Hwy Ste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33432-1953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1515 North Federal Highway Suite 305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Boca Raton, FL 33432-1953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2000" y="2286000"/>
            <a:ext cx="4191000" cy="2438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Each 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Institution or Dept. can </a:t>
            </a:r>
            <a:r>
              <a:rPr lang="en-US" sz="2000" dirty="0" smtClean="0">
                <a:solidFill>
                  <a:srgbClr val="FF0000"/>
                </a:solidFill>
                <a:latin typeface="Arial Unicode MS" pitchFamily="34" charset="-128"/>
              </a:rPr>
              <a:t>customize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it’s own Standards:</a:t>
            </a:r>
            <a:endParaRPr lang="en-US" sz="4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4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Spell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out street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suffix?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Abbreviate directional?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Where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does Apt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go?</a:t>
            </a:r>
          </a:p>
          <a:p>
            <a:pPr marL="742950" lvl="1" indent="-285750" algn="ctr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Same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Line, Above, Below</a:t>
            </a:r>
          </a:p>
        </p:txBody>
      </p:sp>
    </p:spTree>
    <p:extLst>
      <p:ext uri="{BB962C8B-B14F-4D97-AF65-F5344CB8AC3E}">
        <p14:creationId xmlns:p14="http://schemas.microsoft.com/office/powerpoint/2010/main" val="39853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78" y="101346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kern="0" dirty="0" smtClean="0">
                <a:solidFill>
                  <a:srgbClr val="003399"/>
                </a:solidFill>
                <a:latin typeface="Arial Unicode MS"/>
              </a:rPr>
              <a:t>Complete Data </a:t>
            </a:r>
            <a:r>
              <a:rPr lang="en-US" altLang="en-US" sz="3600" b="1" kern="0" dirty="0">
                <a:solidFill>
                  <a:srgbClr val="003399"/>
                </a:solidFill>
                <a:latin typeface="Arial Unicode MS"/>
              </a:rPr>
              <a:t>Quality </a:t>
            </a:r>
            <a:r>
              <a:rPr lang="en-US" altLang="en-US" sz="3600" b="1" kern="0" dirty="0" smtClean="0">
                <a:solidFill>
                  <a:srgbClr val="003399"/>
                </a:solidFill>
                <a:latin typeface="Arial Unicode MS"/>
              </a:rPr>
              <a:t>Suite: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3 Components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Seamless 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Real-Time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verification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Integrated 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Batch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processing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Change of Address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processing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738296"/>
            <a:ext cx="1554480" cy="11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2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150622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3399"/>
                </a:solidFill>
                <a:latin typeface="Arial Unicode MS"/>
              </a:rPr>
              <a:t>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</a:rPr>
              <a:t>eal-Time Verification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3076" y="2292987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Real-Time Integration: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Corrects and validates addresses at point of entry (as you type the address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into the address fields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Seamless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Integration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Address verification is done automatically without   </a:t>
            </a: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user intervention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User is notified real-time 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only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if address is </a:t>
            </a: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 non-deliverable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No training is 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668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1154397"/>
            <a:ext cx="1554480" cy="11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68" y="4401352"/>
            <a:ext cx="1453832" cy="19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150620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003399"/>
                </a:solidFill>
                <a:latin typeface="Arial Unicode MS"/>
              </a:rPr>
              <a:t>Email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</a:rPr>
              <a:t>Validation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41" y="2537195"/>
            <a:ext cx="1858717" cy="122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2666" y="2201545"/>
            <a:ext cx="6477000" cy="39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Checks email address for valid syntax (x@y.z)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Formats email to lowercase or UPPERCASE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Performs DNS lookup on domain name for a valid MX record (Mail Exchange)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Email append is a data enhancement service option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676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150620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3399"/>
                </a:solidFill>
                <a:latin typeface="Arial Unicode MS"/>
              </a:rPr>
              <a:t>Name Parsing &amp; Checking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2201544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Parses name components into correct fields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First, Middle, Last, Prefix, Suffix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Capitalizes name components correctly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Override checkbox to force specific capitalization or parsing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Identifies misspellings in first name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Informational Warnings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Customize functionality by Name Type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036320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3399"/>
                </a:solidFill>
                <a:latin typeface="Arial Unicode MS"/>
              </a:rPr>
              <a:t>Telephone Checking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972628"/>
            <a:ext cx="83058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Checks for a valid Area Code and Prefix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NPA NXX - first 6 digits of telephone number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Inserts missing area codes based on ZIP Code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Updates based on Area Code splits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Warns about distance if phone number exceeds a certain distance from Postal Code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Suggests alternative Area Code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Warns if phone number is too long or too short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Works for US and Canada telephone exchanges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Customize functionality by Telephone Type</a:t>
            </a:r>
          </a:p>
        </p:txBody>
      </p:sp>
    </p:spTree>
    <p:extLst>
      <p:ext uri="{BB962C8B-B14F-4D97-AF65-F5344CB8AC3E}">
        <p14:creationId xmlns:p14="http://schemas.microsoft.com/office/powerpoint/2010/main" val="2410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33843"/>
            <a:ext cx="2895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8740" y="3962400"/>
            <a:ext cx="874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844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8680" y="2448949"/>
            <a:ext cx="0" cy="2620227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0486" y="1619508"/>
            <a:ext cx="5796280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Agenda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About RunnerTech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Overview of Address Verification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Demo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CLEAN_Address Benefits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Data Enhancement Options</a:t>
            </a:r>
          </a:p>
          <a:p>
            <a:pPr marL="342900" indent="-342900">
              <a:buFont typeface="Arial"/>
              <a:buChar char="•"/>
            </a:pPr>
            <a:r>
              <a:rPr lang="en-US" sz="2800" smtClean="0">
                <a:latin typeface="Arial"/>
                <a:cs typeface="Arial"/>
              </a:rPr>
              <a:t>Technical </a:t>
            </a:r>
            <a:r>
              <a:rPr lang="en-US" sz="2800" dirty="0" smtClean="0">
                <a:latin typeface="Arial"/>
                <a:cs typeface="Arial"/>
              </a:rPr>
              <a:t>Overview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15570"/>
            <a:ext cx="3150160" cy="96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2776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Copyright RunnerTech 2000-2015  All Rights Reserved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8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749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Banner Forms / INB Support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50428" y="1768409"/>
            <a:ext cx="732282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 Unicode MS"/>
              </a:rPr>
              <a:t>Support for all address related forms in Banner INB (21 forms total):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endParaRPr lang="en-US" sz="7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 Unicode MS"/>
              </a:rPr>
              <a:t>  </a:t>
            </a: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GOQCLIB	-- Address Form Reference Library supporting: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SPAIDEN 	-- General Person for Student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PPAIDEN 	-- General Person for HR / Personnel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APAIDEN 	-- General Person for Alumni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FOAIDEN 	-- General Person for Finance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FTMVEND 	-- Vendor Maintenance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FTMAGCY 	-- Agency for Finance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FTMCUST 	-- Customer Maintenance Form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FTMFMGR 	-- Financial Manager Detail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SPAEMRG 	-- Emergency Contact Form 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SAAQUIK 	-- Quick Admissions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SRAQUIK 	-- Quick Recruit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APAEHIS 	-- Employment History Form</a:t>
            </a:r>
          </a:p>
          <a:p>
            <a:pPr marL="990600" lvl="1" indent="-5334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- GOAEMAL	-- Email Maintenance Form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APAERVW 	-- Employer Review Form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PEA1PAY		-- One-Time Payment and Quick hire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SAAETBL 	-- Admissions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SHADIPL 		-- Diploma Address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SHARQTC 	-- Transcript Request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GOAMTCH 	-- Address Matching Form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SOASBGI 	-- High School / College Code Address</a:t>
            </a:r>
          </a:p>
          <a:p>
            <a:pPr marL="609600" indent="-609600" defTabSz="914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 GOAADDR	-- Address Review and Verification Form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29" y="2694470"/>
            <a:ext cx="1453832" cy="19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271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Banner Self-Service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0012" y="1772055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CLEAN_Address supports </a:t>
            </a:r>
            <a:r>
              <a:rPr lang="en-US" altLang="en-US" sz="2000" kern="0" noProof="0" dirty="0" smtClean="0">
                <a:solidFill>
                  <a:srgbClr val="000000"/>
                </a:solidFill>
                <a:latin typeface="Arial Unicode MS"/>
              </a:rPr>
              <a:t>all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Banner Self-Service interfaces.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defTabSz="914400" eaLnBrk="1" hangingPunct="1">
              <a:lnSpc>
                <a:spcPct val="80000"/>
              </a:lnSpc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 Unicode MS"/>
              </a:rPr>
              <a:t>Banner Flexible Registration:</a:t>
            </a:r>
          </a:p>
          <a:p>
            <a:pPr lvl="1" defTabSz="914400" eaLnBrk="1" hangingPunct="1">
              <a:lnSpc>
                <a:spcPct val="80000"/>
              </a:lnSpc>
              <a:defRPr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Online Student Registration</a:t>
            </a:r>
            <a:endParaRPr lang="en-US" altLang="en-US" sz="20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Web Self-Service Modules: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Admissions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Student and Parent Address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Prospect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Student, Parent, High School, College Addresses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Student / HR  / Finance / Alumni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Emergency Contact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Transcript Request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29" y="2549692"/>
            <a:ext cx="1453832" cy="19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3238" y="1052195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 Batch Verification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52308" y="1966529"/>
            <a:ext cx="7719060" cy="47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PL/SQL Procedures for Batch updates existing address records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Addresses are updated “in-place” in the database without exporting or importing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11 Banner tables are supported: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SPRADDR	-- Student / HR / Finance / Alumni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SARADDR	-- Electronics Admission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SPREMRG	-- Emergency Contact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SHTTRAN	-- Transcript Request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SHBDIPL	-- Diploma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SPTADDR	-- Temporary SPRADDR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ROTADDR	-- Financial Aid Temporary SPRADDR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SRTADDR   	-- Electronic Prospect Address Table loaded from search and test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                     	   score tapes, or entered on Web for Prospects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SOBSBGI    	-- College Code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SRTHSCH   	-- High School Address Table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  	SRTPCOL   	-- Prior College Address Table</a:t>
            </a:r>
          </a:p>
        </p:txBody>
      </p:sp>
    </p:spTree>
    <p:extLst>
      <p:ext uri="{BB962C8B-B14F-4D97-AF65-F5344CB8AC3E}">
        <p14:creationId xmlns:p14="http://schemas.microsoft.com/office/powerpoint/2010/main" val="22249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3238" y="1052195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 Batch Reporting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986" y="1843716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Several standard reports are supplied with CLEAN_Address: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Address Error Summary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shows a summary of all address errors in the address table(s)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Address Error Detail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shows the detail of all addresses with deliverability errors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Duplicate Addresses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shows duplicate addresses after all records have been standardized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Compare Address Changes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shows before and after addresses after a batch verification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Radius Search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shows all </a:t>
            </a:r>
            <a:r>
              <a:rPr lang="en-US" altLang="en-US" sz="1600" kern="0" dirty="0" smtClean="0">
                <a:solidFill>
                  <a:srgbClr val="000000"/>
                </a:solidFill>
              </a:rPr>
              <a:t>addresses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within a specified radius of the institution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-286595" y="1135379"/>
            <a:ext cx="10111316" cy="1044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70C0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Keep your data at home while it’s verified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153" y="2047550"/>
            <a:ext cx="2936588" cy="2062103"/>
          </a:xfrm>
          <a:prstGeom prst="rect">
            <a:avLst/>
          </a:prstGeom>
          <a:solidFill>
            <a:srgbClr val="FFFFFF">
              <a:lumMod val="95000"/>
              <a:alpha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Verify and update directly in the database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6103" y="2033426"/>
            <a:ext cx="2485920" cy="2062103"/>
          </a:xfrm>
          <a:prstGeom prst="rect">
            <a:avLst/>
          </a:prstGeom>
          <a:solidFill>
            <a:srgbClr val="FFFFFF">
              <a:lumMod val="95000"/>
              <a:alpha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No exporting or importing cycle with batch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2047550"/>
            <a:ext cx="2445452" cy="2062103"/>
          </a:xfrm>
          <a:prstGeom prst="rect">
            <a:avLst/>
          </a:prstGeom>
          <a:solidFill>
            <a:srgbClr val="FFFFFF">
              <a:lumMod val="95000"/>
              <a:alpha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Identify all bad records with delivery code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48" y="4351021"/>
            <a:ext cx="1943630" cy="19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13440" y="1882527"/>
            <a:ext cx="1358054" cy="1341120"/>
          </a:xfrm>
          <a:prstGeom prst="ellipse">
            <a:avLst/>
          </a:prstGeom>
          <a:gradFill flip="none" rotWithShape="1">
            <a:gsLst>
              <a:gs pos="97000">
                <a:srgbClr val="000082"/>
              </a:gs>
              <a:gs pos="94000">
                <a:srgbClr val="0047FF"/>
              </a:gs>
              <a:gs pos="88000">
                <a:srgbClr val="000082"/>
              </a:gs>
              <a:gs pos="61000">
                <a:srgbClr val="0047FF">
                  <a:alpha val="84000"/>
                </a:srgbClr>
              </a:gs>
              <a:gs pos="95000">
                <a:srgbClr val="000082"/>
              </a:gs>
              <a:gs pos="72000">
                <a:srgbClr val="0047FF"/>
              </a:gs>
              <a:gs pos="81000">
                <a:srgbClr val="000082"/>
              </a:gs>
              <a:gs pos="100000">
                <a:srgbClr val="0047FF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SAT/ACT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28894" y="1882527"/>
            <a:ext cx="1360170" cy="1379220"/>
          </a:xfrm>
          <a:prstGeom prst="ellipse">
            <a:avLst/>
          </a:prstGeom>
          <a:gradFill flip="none" rotWithShape="1">
            <a:gsLst>
              <a:gs pos="97000">
                <a:srgbClr val="000082"/>
              </a:gs>
              <a:gs pos="94000">
                <a:srgbClr val="0047FF"/>
              </a:gs>
              <a:gs pos="88000">
                <a:srgbClr val="000082"/>
              </a:gs>
              <a:gs pos="61000">
                <a:srgbClr val="0047FF">
                  <a:alpha val="84000"/>
                </a:srgbClr>
              </a:gs>
              <a:gs pos="95000">
                <a:srgbClr val="000082"/>
              </a:gs>
              <a:gs pos="72000">
                <a:srgbClr val="0047FF"/>
              </a:gs>
              <a:gs pos="81000">
                <a:srgbClr val="000082"/>
              </a:gs>
              <a:gs pos="100000">
                <a:srgbClr val="0047FF"/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NRCCUA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8153" y="3223647"/>
            <a:ext cx="2057400" cy="1386840"/>
          </a:xfrm>
          <a:prstGeom prst="rect">
            <a:avLst/>
          </a:prstGeom>
          <a:solidFill>
            <a:srgbClr val="D5FAF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CLEAN_File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8272" y="4656207"/>
            <a:ext cx="1360170" cy="1379220"/>
          </a:xfrm>
          <a:prstGeom prst="ellipse">
            <a:avLst/>
          </a:prstGeom>
          <a:gradFill flip="none" rotWithShape="1">
            <a:gsLst>
              <a:gs pos="97000">
                <a:srgbClr val="000082"/>
              </a:gs>
              <a:gs pos="94000">
                <a:srgbClr val="0047FF"/>
              </a:gs>
              <a:gs pos="88000">
                <a:srgbClr val="000082"/>
              </a:gs>
              <a:gs pos="61000">
                <a:srgbClr val="0047FF">
                  <a:alpha val="84000"/>
                </a:srgbClr>
              </a:gs>
              <a:gs pos="95000">
                <a:srgbClr val="000082"/>
              </a:gs>
              <a:gs pos="72000">
                <a:srgbClr val="0047FF"/>
              </a:gs>
              <a:gs pos="81000">
                <a:srgbClr val="000082"/>
              </a:gs>
              <a:gs pos="100000">
                <a:srgbClr val="0047FF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Third Party</a:t>
            </a:r>
          </a:p>
          <a:p>
            <a:pPr algn="ctr"/>
            <a:r>
              <a:rPr lang="en-US" sz="1200" b="1" dirty="0" smtClean="0"/>
              <a:t>Lists</a:t>
            </a: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528893" y="4656207"/>
            <a:ext cx="1360170" cy="1379220"/>
          </a:xfrm>
          <a:prstGeom prst="ellipse">
            <a:avLst/>
          </a:prstGeom>
          <a:gradFill flip="none" rotWithShape="1">
            <a:gsLst>
              <a:gs pos="97000">
                <a:srgbClr val="000082"/>
              </a:gs>
              <a:gs pos="94000">
                <a:srgbClr val="0047FF"/>
              </a:gs>
              <a:gs pos="88000">
                <a:srgbClr val="000082"/>
              </a:gs>
              <a:gs pos="61000">
                <a:srgbClr val="0047FF">
                  <a:alpha val="84000"/>
                </a:srgbClr>
              </a:gs>
              <a:gs pos="95000">
                <a:srgbClr val="000082"/>
              </a:gs>
              <a:gs pos="72000">
                <a:srgbClr val="0047FF"/>
              </a:gs>
              <a:gs pos="81000">
                <a:srgbClr val="000082"/>
              </a:gs>
              <a:gs pos="100000">
                <a:srgbClr val="0047FF"/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Alumni</a:t>
            </a:r>
          </a:p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725825">
            <a:off x="2976915" y="3006978"/>
            <a:ext cx="850448" cy="3089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7912019">
            <a:off x="5107435" y="3037044"/>
            <a:ext cx="890371" cy="3089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9147348">
            <a:off x="2974332" y="4553640"/>
            <a:ext cx="848012" cy="30892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3521034">
            <a:off x="5079437" y="4564811"/>
            <a:ext cx="851512" cy="3089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3" y="3261748"/>
            <a:ext cx="1097280" cy="8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-498899" y="1029147"/>
            <a:ext cx="10111316" cy="1044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70C0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Process all your address related source files with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CLEAN_File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before you load them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63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1052194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Address Verification Benefits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26646"/>
              </p:ext>
            </p:extLst>
          </p:nvPr>
        </p:nvGraphicFramePr>
        <p:xfrm>
          <a:off x="508278" y="1874521"/>
          <a:ext cx="8001000" cy="4530727"/>
        </p:xfrm>
        <a:graphic>
          <a:graphicData uri="http://schemas.openxmlformats.org/drawingml/2006/table">
            <a:tbl>
              <a:tblPr firstRow="1" bandRow="1"/>
              <a:tblGrid>
                <a:gridCol w="4000500"/>
                <a:gridCol w="4000500"/>
              </a:tblGrid>
              <a:tr h="4089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Who?</a:t>
                      </a:r>
                      <a:endParaRPr lang="en-US" sz="1600" dirty="0"/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Usage</a:t>
                      </a:r>
                      <a:endParaRPr lang="en-US" sz="1600" dirty="0"/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</a:tr>
              <a:tr h="638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Recruitment / Admissions</a:t>
                      </a:r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Applicant, Parent, High School, College, ACT</a:t>
                      </a:r>
                      <a:r>
                        <a:rPr lang="en-US" sz="1600" baseline="0" dirty="0" smtClean="0"/>
                        <a:t> / SAT Test Scores load</a:t>
                      </a:r>
                      <a:endParaRPr lang="en-US" sz="1600" dirty="0" smtClean="0"/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</a:tr>
              <a:tr h="638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Student Records</a:t>
                      </a:r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Current address,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Emergency Contact,</a:t>
                      </a:r>
                      <a:r>
                        <a:rPr lang="en-US" sz="1600" baseline="0" dirty="0" smtClean="0"/>
                        <a:t> Transcript, Diploma, Address Changes</a:t>
                      </a:r>
                      <a:endParaRPr lang="en-US" sz="1600" dirty="0" smtClean="0"/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9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Advancement / Foundation</a:t>
                      </a:r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en-US" sz="1600" dirty="0" smtClean="0"/>
                        <a:t>Alumni, Donors, Constituents,</a:t>
                      </a:r>
                    </a:p>
                    <a:p>
                      <a:r>
                        <a:rPr lang="en-US" sz="1600" dirty="0" smtClean="0"/>
                        <a:t>Fund Raising</a:t>
                      </a:r>
                      <a:endParaRPr lang="en-US" sz="1600" dirty="0"/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</a:tr>
              <a:tr h="638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Human Resources</a:t>
                      </a:r>
                      <a:r>
                        <a:rPr lang="en-US" sz="1900" baseline="0" dirty="0" smtClean="0"/>
                        <a:t> / Payroll</a:t>
                      </a:r>
                      <a:endParaRPr lang="en-US" sz="1900" dirty="0" smtClean="0"/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en-US" sz="1600" dirty="0" smtClean="0"/>
                        <a:t>Employee Payroll / Benefits Mailings / W2’s, Job Applicants</a:t>
                      </a:r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91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Accounts Receivable</a:t>
                      </a:r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Credit card transactions, Bill To</a:t>
                      </a:r>
                      <a:r>
                        <a:rPr lang="en-US" sz="1600" baseline="0" dirty="0" smtClean="0"/>
                        <a:t>, Collections</a:t>
                      </a:r>
                      <a:endParaRPr lang="en-US" sz="1600" dirty="0" smtClean="0"/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</a:tr>
              <a:tr h="4089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Accounts Payable</a:t>
                      </a:r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Vendor addresses, Financial Aid Checks</a:t>
                      </a:r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386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en-US" sz="1900" dirty="0" smtClean="0"/>
                        <a:t>Infrastructure</a:t>
                      </a:r>
                      <a:endParaRPr lang="en-US" sz="1900" dirty="0"/>
                    </a:p>
                  </a:txBody>
                  <a:tcPr marT="45715" marB="45715" anchor="ctr">
                    <a:lnL w="12700" cmpd="sng">
                      <a:solidFill>
                        <a:srgbClr val="003399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</a:defRPr>
                      </a:lvl9pPr>
                    </a:lstStyle>
                    <a:p>
                      <a:r>
                        <a:rPr lang="en-US" sz="1600" dirty="0" smtClean="0"/>
                        <a:t>Parking Permits, Health Clinic, Housing, Security, Gym</a:t>
                      </a:r>
                    </a:p>
                  </a:txBody>
                  <a:tcPr marT="45715" marB="45715" anchor="ctr">
                    <a:lnL>
                      <a:noFill/>
                    </a:lnL>
                    <a:lnR w="12700" cmpd="sng">
                      <a:solidFill>
                        <a:srgbClr val="003399"/>
                      </a:solidFill>
                    </a:lnR>
                    <a:lnT w="12700" cmpd="sng">
                      <a:solidFill>
                        <a:srgbClr val="003399"/>
                      </a:solidFill>
                    </a:lnT>
                    <a:lnB w="12700" cmpd="sng">
                      <a:solidFill>
                        <a:srgbClr val="0033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3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78" y="101346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kern="0" dirty="0" smtClean="0">
                <a:solidFill>
                  <a:srgbClr val="003399"/>
                </a:solidFill>
                <a:latin typeface="Arial Unicode MS"/>
              </a:rPr>
              <a:t>The Value of Data Enhancement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Arial Unicode MS"/>
              </a:rPr>
              <a:t>Do</a:t>
            </a:r>
            <a:r>
              <a:rPr kumimoji="0" lang="en-US" sz="240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Unicode MS"/>
                <a:ea typeface="+mn-ea"/>
                <a:cs typeface="+mn-cs"/>
              </a:rPr>
              <a:t> More With Your Data!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solidFill>
                  <a:srgbClr val="FF0000"/>
                </a:solidFill>
                <a:latin typeface="Arial Unicode MS"/>
              </a:rPr>
              <a:t>	</a:t>
            </a:r>
            <a:r>
              <a:rPr lang="en-US" sz="2400" kern="0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of Address Processing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baseline="0" dirty="0" smtClean="0">
              <a:solidFill>
                <a:srgbClr val="FF0000"/>
              </a:solidFill>
              <a:latin typeface="Arial Unicode M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 Unicode MS"/>
              </a:rPr>
              <a:t>	</a:t>
            </a:r>
            <a:r>
              <a:rPr lang="en-US" sz="24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Append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FF0000"/>
              </a:solidFill>
              <a:latin typeface="Arial Unicode MS"/>
            </a:endParaRPr>
          </a:p>
          <a:p>
            <a:pPr marL="400050" lvl="1" indent="0" defTabSz="914400">
              <a:buFontTx/>
              <a:buNone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 Unicode MS"/>
              </a:rPr>
              <a:t>	</a:t>
            </a:r>
            <a:r>
              <a:rPr lang="en-US" sz="2400" kern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Phone Append</a:t>
            </a:r>
          </a:p>
          <a:p>
            <a:pPr marL="400050" lvl="1" indent="0" defTabSz="914400">
              <a:buFontTx/>
              <a:buNone/>
              <a:defRPr/>
            </a:pPr>
            <a:endParaRPr lang="en-US" sz="2000" kern="0" dirty="0" smtClean="0">
              <a:solidFill>
                <a:srgbClr val="FF0000"/>
              </a:solidFill>
              <a:latin typeface="Arial Unicode M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 Unicode MS"/>
              </a:rPr>
              <a:t>	</a:t>
            </a:r>
            <a:r>
              <a:rPr lang="en-US" sz="24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GeoCoding</a:t>
            </a:r>
            <a:endParaRPr lang="en-US" sz="2400" kern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>
              <a:latin typeface="Arial Unicode M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3652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6" y="4375072"/>
            <a:ext cx="745568" cy="7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6" y="3521875"/>
            <a:ext cx="805455" cy="8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1" y="5314953"/>
            <a:ext cx="459583" cy="45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40901" y="5189815"/>
            <a:ext cx="728005" cy="70985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5" y="352116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2" y="434209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2738" y="1127759"/>
            <a:ext cx="8458200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defTabSz="914400" eaLnBrk="1" hangingPunct="1">
              <a:lnSpc>
                <a:spcPct val="80000"/>
              </a:lnSpc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b="1" kern="0" dirty="0" smtClean="0">
                <a:solidFill>
                  <a:srgbClr val="003399"/>
                </a:solidFill>
                <a:latin typeface="Arial Unicode MS"/>
              </a:rPr>
              <a:t>Change of Address Processing</a:t>
            </a:r>
          </a:p>
          <a:p>
            <a:pPr lvl="2" defTabSz="914400" eaLnBrk="1" hangingPunct="1">
              <a:lnSpc>
                <a:spcPct val="80000"/>
              </a:lnSpc>
              <a:buNone/>
              <a:defRPr/>
            </a:pPr>
            <a:r>
              <a:rPr lang="en-US" sz="1400" kern="0" dirty="0" smtClean="0">
                <a:solidFill>
                  <a:srgbClr val="C00000"/>
                </a:solidFill>
                <a:latin typeface="Arial Unicode MS"/>
              </a:rPr>
              <a:t>Addressing the Problem of Mailing to a Moving Target</a:t>
            </a:r>
            <a:endParaRPr lang="en-US" sz="700" kern="0" dirty="0">
              <a:solidFill>
                <a:srgbClr val="C00000"/>
              </a:solidFill>
              <a:latin typeface="Arial Unicode M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NCOA</a:t>
            </a:r>
            <a:r>
              <a:rPr kumimoji="0" lang="en-US" sz="14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Link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–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ational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hange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f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ddress</a:t>
            </a:r>
            <a:endParaRPr kumimoji="0" lang="en-US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</a:endParaRPr>
          </a:p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USPS change of address processing for residential and business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Pre-built interfaces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for exporting / importing / reporting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400" b="1" u="sng" kern="0" dirty="0">
                <a:solidFill>
                  <a:srgbClr val="000000"/>
                </a:solidFill>
                <a:latin typeface="Arial Unicode MS"/>
              </a:rPr>
              <a:t>m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COA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 – </a:t>
            </a:r>
            <a:r>
              <a:rPr lang="en-US" sz="1400" b="1" u="sng" kern="0" dirty="0">
                <a:solidFill>
                  <a:srgbClr val="000000"/>
                </a:solidFill>
                <a:latin typeface="Arial Unicode MS"/>
              </a:rPr>
              <a:t>m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ulti-Source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hange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f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ddress</a:t>
            </a:r>
          </a:p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Covers the past </a:t>
            </a:r>
            <a:r>
              <a:rPr lang="en-US" sz="1400" kern="0" dirty="0">
                <a:solidFill>
                  <a:srgbClr val="000000"/>
                </a:solidFill>
              </a:rPr>
              <a:t>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years and includes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 database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Collection of address changes compiled from several sources: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credit card companies, banks, magazine subscriptions, catalog houses, insurance groups, and utility companies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Arial Unicode MS"/>
            </a:endParaRPr>
          </a:p>
          <a:p>
            <a:pPr marL="0" lvl="0" indent="0" defTabSz="914400" eaLnBrk="1" hangingPunct="1">
              <a:lnSpc>
                <a:spcPct val="80000"/>
              </a:lnSpc>
              <a:buNone/>
              <a:defRPr/>
            </a:pPr>
            <a:r>
              <a:rPr lang="en-US" sz="1400" b="1" u="sng" kern="0" dirty="0" smtClean="0">
                <a:solidFill>
                  <a:srgbClr val="000000"/>
                </a:solidFill>
                <a:latin typeface="Arial Unicode MS"/>
              </a:rPr>
              <a:t>pCOA</a:t>
            </a: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1400" b="1" kern="0" dirty="0">
                <a:solidFill>
                  <a:srgbClr val="000000"/>
                </a:solidFill>
                <a:latin typeface="Arial Unicode MS"/>
              </a:rPr>
              <a:t>– </a:t>
            </a:r>
            <a:r>
              <a:rPr lang="en-US" sz="1400" b="1" u="sng" kern="0" dirty="0" smtClean="0">
                <a:solidFill>
                  <a:srgbClr val="000000"/>
                </a:solidFill>
                <a:latin typeface="Arial Unicode MS"/>
              </a:rPr>
              <a:t>proprietary </a:t>
            </a: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1400" b="1" u="sng" kern="0" dirty="0">
                <a:solidFill>
                  <a:srgbClr val="000000"/>
                </a:solidFill>
                <a:latin typeface="Arial Unicode MS"/>
              </a:rPr>
              <a:t>C</a:t>
            </a:r>
            <a:r>
              <a:rPr lang="en-US" sz="1400" b="1" kern="0" dirty="0">
                <a:solidFill>
                  <a:srgbClr val="000000"/>
                </a:solidFill>
                <a:latin typeface="Arial Unicode MS"/>
              </a:rPr>
              <a:t>hange </a:t>
            </a:r>
            <a:r>
              <a:rPr lang="en-US" sz="1400" b="1" u="sng" kern="0" dirty="0">
                <a:solidFill>
                  <a:srgbClr val="000000"/>
                </a:solidFill>
                <a:latin typeface="Arial Unicode MS"/>
              </a:rPr>
              <a:t>O</a:t>
            </a:r>
            <a:r>
              <a:rPr lang="en-US" sz="1400" b="1" kern="0" dirty="0">
                <a:solidFill>
                  <a:srgbClr val="000000"/>
                </a:solidFill>
                <a:latin typeface="Arial Unicode MS"/>
              </a:rPr>
              <a:t>f </a:t>
            </a:r>
            <a:r>
              <a:rPr lang="en-US" sz="1400" b="1" u="sng" kern="0" dirty="0" smtClean="0">
                <a:solidFill>
                  <a:srgbClr val="000000"/>
                </a:solidFill>
                <a:latin typeface="Arial Unicode MS"/>
              </a:rPr>
              <a:t>A</a:t>
            </a:r>
            <a:r>
              <a:rPr lang="en-US" sz="1400" b="1" kern="0" dirty="0" smtClean="0">
                <a:solidFill>
                  <a:srgbClr val="000000"/>
                </a:solidFill>
                <a:latin typeface="Arial Unicode MS"/>
              </a:rPr>
              <a:t>ddress</a:t>
            </a:r>
          </a:p>
          <a:p>
            <a:pPr lvl="1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Covers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past </a:t>
            </a:r>
            <a:r>
              <a:rPr lang="en-US" sz="14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en-US" sz="1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and includes a database </a:t>
            </a:r>
            <a:r>
              <a:rPr lang="en-US" sz="14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“lost addresses”</a:t>
            </a:r>
          </a:p>
          <a:p>
            <a:pPr lvl="1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Deceased Append service</a:t>
            </a:r>
          </a:p>
          <a:p>
            <a:pPr lvl="1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</a:rPr>
              <a:t>Collection of address changes compiled from several sources:</a:t>
            </a:r>
          </a:p>
          <a:p>
            <a:pPr marL="457200" lvl="1" indent="0" defTabSz="914400" eaLnBrk="1" hangingPunct="1">
              <a:lnSpc>
                <a:spcPct val="80000"/>
              </a:lnSpc>
              <a:buNone/>
              <a:defRPr/>
            </a:pPr>
            <a:endParaRPr lang="en-US" sz="100" kern="0" dirty="0">
              <a:solidFill>
                <a:srgbClr val="000000"/>
              </a:solidFill>
            </a:endParaRPr>
          </a:p>
          <a:p>
            <a:pPr lvl="2" defTabSz="9144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</a:rPr>
              <a:t>credit card companies, banks, magazine subscriptions, catalog houses, insurance groups, and utility </a:t>
            </a:r>
            <a:r>
              <a:rPr lang="en-US" sz="1200" kern="0" dirty="0" smtClean="0">
                <a:solidFill>
                  <a:srgbClr val="000000"/>
                </a:solidFill>
              </a:rPr>
              <a:t>companies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CCOA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–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anadian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hange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f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ddress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</a:p>
          <a:p>
            <a:pPr lvl="1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Covers the past </a:t>
            </a:r>
            <a:r>
              <a:rPr lang="en-US" sz="14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years for families and companies that have filed change of address through</a:t>
            </a:r>
            <a:r>
              <a:rPr lang="en-US" sz="14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Canada Post</a:t>
            </a:r>
            <a:endParaRPr kumimoji="0" lang="en-US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" y="1348741"/>
            <a:ext cx="710354" cy="7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94" y="2059095"/>
            <a:ext cx="2500044" cy="16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" y="1222374"/>
            <a:ext cx="746126" cy="7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1059180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	</a:t>
            </a:r>
            <a:r>
              <a:rPr lang="en-US" sz="2800" b="1" kern="0" dirty="0" smtClean="0">
                <a:solidFill>
                  <a:srgbClr val="003399"/>
                </a:solidFill>
                <a:latin typeface="Arial Unicode MS"/>
              </a:rPr>
              <a:t>Email</a:t>
            </a: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 </a:t>
            </a:r>
            <a:r>
              <a:rPr lang="en-US" sz="2800" b="1" kern="0" dirty="0" smtClean="0">
                <a:solidFill>
                  <a:srgbClr val="003399"/>
                </a:solidFill>
                <a:latin typeface="Arial Unicode MS"/>
              </a:rPr>
              <a:t>Append</a:t>
            </a: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 </a:t>
            </a:r>
            <a:endParaRPr lang="en-US" sz="1050" b="1" kern="0" dirty="0" smtClean="0">
              <a:solidFill>
                <a:srgbClr val="003399"/>
              </a:solidFill>
              <a:latin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</a:rPr>
              <a:t>	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/>
              </a:rPr>
              <a:t>Adding Intelligence to Your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/>
              </a:rPr>
              <a:t> List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7886" y="1919916"/>
            <a:ext cx="838312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b="1" u="sng" kern="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Adds corporate or residential email addresses to your records.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600" kern="0" dirty="0">
              <a:solidFill>
                <a:srgbClr val="000000"/>
              </a:solidFill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Provides the Email address associated with the name and street address from your list.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Updates your CRM data with contact Email information.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Enhances your Email marketing capabilities.</a:t>
            </a:r>
          </a:p>
          <a:p>
            <a:pPr lvl="2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" y="1171575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1" y="3669929"/>
            <a:ext cx="3611880" cy="274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8" y="4348671"/>
            <a:ext cx="3234373" cy="14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3811515" y="4814003"/>
            <a:ext cx="1809394" cy="420940"/>
          </a:xfrm>
          <a:prstGeom prst="leftRightArrow">
            <a:avLst/>
          </a:prstGeom>
          <a:noFill/>
          <a:ln w="28575">
            <a:solidFill>
              <a:srgbClr val="202A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Copyright RunnerTech 2000-2015  All Rights Reserved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27762"/>
            <a:ext cx="9144000" cy="4955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Curre</a:t>
            </a:r>
            <a:r>
              <a:rPr lang="en-US" sz="3600" b="1" dirty="0" smtClean="0"/>
              <a:t>Current Mississippi Customers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8275" y="1759898"/>
            <a:ext cx="8763000" cy="46092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 descr="C:\Users\Chris\Desktop\university-of-mississip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7" y="1866577"/>
            <a:ext cx="1830281" cy="18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Desktop\MSST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21" y="1989977"/>
            <a:ext cx="266223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\Desktop\MS COLLE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" y="4353560"/>
            <a:ext cx="4316255" cy="1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ris\Desktop\University_of_Southern_Mississippi_Seal_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23" y="1591157"/>
            <a:ext cx="2560539" cy="25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ris\Desktop\pers of m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04" y="4291641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" y="1222374"/>
            <a:ext cx="746126" cy="7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1059180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	</a:t>
            </a:r>
            <a:r>
              <a:rPr lang="en-US" sz="2800" b="1" kern="0" dirty="0" smtClean="0">
                <a:solidFill>
                  <a:srgbClr val="003399"/>
                </a:solidFill>
                <a:latin typeface="Arial Unicode MS"/>
              </a:rPr>
              <a:t>Telephone</a:t>
            </a: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 </a:t>
            </a:r>
            <a:r>
              <a:rPr lang="en-US" sz="2800" b="1" kern="0" dirty="0" smtClean="0">
                <a:solidFill>
                  <a:srgbClr val="003399"/>
                </a:solidFill>
                <a:latin typeface="Arial Unicode MS"/>
              </a:rPr>
              <a:t>Append</a:t>
            </a: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 </a:t>
            </a:r>
            <a:endParaRPr lang="en-US" sz="1050" b="1" kern="0" dirty="0" smtClean="0">
              <a:solidFill>
                <a:srgbClr val="003399"/>
              </a:solidFill>
              <a:latin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</a:rPr>
              <a:t>	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/>
              </a:rPr>
              <a:t>Adding Intelligence to Your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/>
              </a:rPr>
              <a:t> List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7889" y="1919916"/>
            <a:ext cx="8474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b="1" u="sng" kern="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Adds corporate or residential phone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numbers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to your records.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600" kern="0" dirty="0">
              <a:solidFill>
                <a:srgbClr val="000000"/>
              </a:solidFill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Provides the phone number associated with the name and street address from your list.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Updates your CRM data with contact phone information.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</a:rPr>
              <a:t>Enhances your contact data.</a:t>
            </a:r>
          </a:p>
          <a:p>
            <a:pPr lvl="2" defTabSz="9144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" y="1171575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9" y="4401679"/>
            <a:ext cx="3118842" cy="14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3657989" y="4814003"/>
            <a:ext cx="1809394" cy="420940"/>
          </a:xfrm>
          <a:prstGeom prst="leftRightArrow">
            <a:avLst/>
          </a:prstGeom>
          <a:noFill/>
          <a:ln w="28575">
            <a:solidFill>
              <a:srgbClr val="202A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3927678"/>
            <a:ext cx="221742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968375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lvl="0" defTabSz="914400" eaLnBrk="1" hangingPunct="1"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	</a:t>
            </a:r>
            <a:r>
              <a:rPr lang="en-US" sz="2800" b="1" kern="0" dirty="0" smtClean="0">
                <a:solidFill>
                  <a:srgbClr val="003399"/>
                </a:solidFill>
                <a:latin typeface="Arial Unicode MS"/>
              </a:rPr>
              <a:t>GeoCoding</a:t>
            </a:r>
            <a:r>
              <a:rPr lang="en-US" sz="3200" b="1" kern="0" dirty="0" smtClean="0">
                <a:solidFill>
                  <a:srgbClr val="003399"/>
                </a:solidFill>
                <a:latin typeface="Arial Unicode MS"/>
                <a:ea typeface="+mn-ea"/>
                <a:cs typeface="+mn-cs"/>
              </a:rPr>
              <a:t> </a:t>
            </a:r>
            <a:endParaRPr lang="en-US" sz="1050" b="1" kern="0" dirty="0">
              <a:solidFill>
                <a:srgbClr val="003399"/>
              </a:solidFill>
              <a:latin typeface="Arial Unicode MS"/>
              <a:ea typeface="+mn-ea"/>
              <a:cs typeface="+mn-cs"/>
            </a:endParaRPr>
          </a:p>
          <a:p>
            <a:pPr lvl="0" defTabSz="914400" eaLnBrk="1" hangingPunct="1">
              <a:defRPr/>
            </a:pPr>
            <a:r>
              <a:rPr lang="en-US" sz="1050" kern="0" dirty="0">
                <a:solidFill>
                  <a:srgbClr val="003399"/>
                </a:solidFill>
                <a:latin typeface="Arial Unicode MS"/>
                <a:ea typeface="+mn-ea"/>
                <a:cs typeface="+mn-cs"/>
              </a:rPr>
              <a:t>	</a:t>
            </a:r>
            <a:r>
              <a:rPr lang="en-US" sz="1400" kern="0" dirty="0">
                <a:solidFill>
                  <a:srgbClr val="C00000"/>
                </a:solidFill>
                <a:latin typeface="Arial Unicode MS"/>
                <a:ea typeface="+mn-ea"/>
                <a:cs typeface="+mn-cs"/>
              </a:rPr>
              <a:t>L</a:t>
            </a:r>
            <a:r>
              <a:rPr lang="en-US" sz="1400" kern="0" dirty="0" smtClean="0">
                <a:solidFill>
                  <a:srgbClr val="C00000"/>
                </a:solidFill>
                <a:latin typeface="Arial Unicode MS"/>
                <a:ea typeface="+mn-ea"/>
                <a:cs typeface="+mn-cs"/>
              </a:rPr>
              <a:t>ocate Your Target Audience to Market More Effectively</a:t>
            </a:r>
            <a:endParaRPr lang="en-US" sz="2800" kern="0" dirty="0" smtClean="0">
              <a:solidFill>
                <a:srgbClr val="C0000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2666" y="2118359"/>
            <a:ext cx="7475220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Identifies the </a:t>
            </a: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Latitude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Longitude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coordinates for an address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compute distance, direction, and perform radial searches for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following purposes:</a:t>
            </a:r>
          </a:p>
          <a:p>
            <a:pPr lvl="1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marketing campaigns</a:t>
            </a:r>
          </a:p>
          <a:p>
            <a:pPr lvl="1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Enrollment strategies</a:t>
            </a:r>
          </a:p>
          <a:p>
            <a:pPr lvl="1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&amp; employee housing </a:t>
            </a:r>
            <a:r>
              <a:rPr lang="en-US" altLang="en-US" sz="18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</a:t>
            </a:r>
          </a:p>
          <a:p>
            <a:pPr lvl="1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kern="0" baseline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 pooling</a:t>
            </a:r>
          </a:p>
          <a:p>
            <a:pPr lvl="1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 influence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How many students applying</a:t>
            </a:r>
            <a:r>
              <a:rPr kumimoji="0" lang="en-US" alt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live</a:t>
            </a:r>
            <a:r>
              <a:rPr kumimoji="0" lang="en-US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within 5 miles, 10 miles of the university have a 1300 SAT score?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How many alumni live within 50 miles of an event?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2" y="1102676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" y="1290162"/>
            <a:ext cx="407350" cy="40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68" y="3299459"/>
            <a:ext cx="2474595" cy="17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8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2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968376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GeoCoding Benefits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483" y="179832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Show all students</a:t>
            </a:r>
            <a:r>
              <a:rPr kumimoji="0" lang="en-US" alt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or alumni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in Google Earth Pro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- Color-code locations based on data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pic>
        <p:nvPicPr>
          <p:cNvPr id="9" name="Picture 2" descr="C:\Users\krunner\Desktop\ELLUCIAN LIVE 2013\Google Earth Data\Customers_No_Label_North_Ame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2484121"/>
            <a:ext cx="533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22938" y="3192463"/>
            <a:ext cx="3276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</a:rPr>
              <a:t>Click on icon to show detailed information</a:t>
            </a:r>
          </a:p>
        </p:txBody>
      </p:sp>
      <p:pic>
        <p:nvPicPr>
          <p:cNvPr id="15" name="Picture 3" descr="C:\Users\krunner\Desktop\ELLUCIAN LIVE 2013\Google Earth Data\Customer_Zoom_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1" y="3878580"/>
            <a:ext cx="3015303" cy="23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7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8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2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968376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User Exit Options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807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A User Exit package is supplied to support customizations of business rules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Provides PRE and POST transaction triggers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Enables customization of address standards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Create rules in PL/SQL or Transact-SQL</a:t>
            </a:r>
          </a:p>
        </p:txBody>
      </p:sp>
    </p:spTree>
    <p:extLst>
      <p:ext uri="{BB962C8B-B14F-4D97-AF65-F5344CB8AC3E}">
        <p14:creationId xmlns:p14="http://schemas.microsoft.com/office/powerpoint/2010/main" val="1643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5" y="930276"/>
            <a:ext cx="8745537" cy="822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Enterprise Architecture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648200" y="3657600"/>
            <a:ext cx="2133600" cy="1676400"/>
          </a:xfrm>
          <a:prstGeom prst="cube">
            <a:avLst>
              <a:gd name="adj" fmla="val 109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00000"/>
                </a:solidFill>
                <a:latin typeface="Tahoma" pitchFamily="34" charset="0"/>
              </a:rPr>
              <a:t>CLEAN_Address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00000"/>
                </a:solidFill>
                <a:latin typeface="Tahoma" pitchFamily="34" charset="0"/>
              </a:rPr>
              <a:t>Server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676400" y="4815259"/>
            <a:ext cx="3200400" cy="16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Seamless Fail-over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Redundancy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Load Balancing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Scalability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100% Availability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352800" y="22860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latin typeface="Tahoma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352800" y="38862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latin typeface="Tahoma" pitchFamily="34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864561" y="1981201"/>
            <a:ext cx="2057400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O/S Platforms: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Windows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Linux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Solaris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AIX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HP-UX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953002" y="4495801"/>
            <a:ext cx="1393825" cy="712788"/>
          </a:xfrm>
          <a:prstGeom prst="can">
            <a:avLst>
              <a:gd name="adj" fmla="val 1645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Embedded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USPS / CAN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Database (2GB)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648200" y="1828800"/>
            <a:ext cx="2133600" cy="1676400"/>
          </a:xfrm>
          <a:prstGeom prst="cube">
            <a:avLst>
              <a:gd name="adj" fmla="val 109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00000"/>
                </a:solidFill>
                <a:latin typeface="Tahoma" pitchFamily="34" charset="0"/>
              </a:rPr>
              <a:t>CLEAN_Address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00000"/>
                </a:solidFill>
                <a:latin typeface="Tahoma" pitchFamily="34" charset="0"/>
              </a:rPr>
              <a:t>Server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953002" y="2667001"/>
            <a:ext cx="1393825" cy="712788"/>
          </a:xfrm>
          <a:prstGeom prst="can">
            <a:avLst>
              <a:gd name="adj" fmla="val 1645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Embedded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USPS / CAN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66"/>
                </a:solidFill>
                <a:latin typeface="Tahoma" pitchFamily="34" charset="0"/>
              </a:rPr>
              <a:t>Database (2GB)</a:t>
            </a:r>
          </a:p>
        </p:txBody>
      </p:sp>
      <p:sp>
        <p:nvSpPr>
          <p:cNvPr id="38924" name="Cloud"/>
          <p:cNvSpPr>
            <a:spLocks noChangeAspect="1" noEditPoints="1" noChangeArrowheads="1"/>
          </p:cNvSpPr>
          <p:nvPr/>
        </p:nvSpPr>
        <p:spPr bwMode="auto">
          <a:xfrm>
            <a:off x="7056438" y="5208589"/>
            <a:ext cx="1524000" cy="887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3300"/>
                </a:solidFill>
                <a:latin typeface="Arial" charset="0"/>
                <a:cs typeface="Arial" charset="0"/>
              </a:rPr>
              <a:t>Verify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3300"/>
                </a:solidFill>
                <a:latin typeface="Arial" charset="0"/>
                <a:cs typeface="Arial" charset="0"/>
              </a:rPr>
              <a:t>International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3300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38925" name="AutoShape 35"/>
          <p:cNvSpPr>
            <a:spLocks noChangeArrowheads="1"/>
          </p:cNvSpPr>
          <p:nvPr/>
        </p:nvSpPr>
        <p:spPr bwMode="auto">
          <a:xfrm rot="7992605">
            <a:off x="6954839" y="4346577"/>
            <a:ext cx="122237" cy="1154113"/>
          </a:xfrm>
          <a:prstGeom prst="upDownArrow">
            <a:avLst>
              <a:gd name="adj1" fmla="val 50000"/>
              <a:gd name="adj2" fmla="val 116971"/>
            </a:avLst>
          </a:prstGeom>
          <a:solidFill>
            <a:srgbClr val="C0C0C0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latin typeface="Tahoma" pitchFamily="34" charset="0"/>
            </a:endParaRPr>
          </a:p>
        </p:txBody>
      </p:sp>
      <p:pic>
        <p:nvPicPr>
          <p:cNvPr id="14" name="Picture 13" descr="Untitled-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367088" y="1902025"/>
            <a:ext cx="1204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Web Svc call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352800" y="3578425"/>
            <a:ext cx="1204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</a:rPr>
              <a:t>Web Svc call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1371600" y="1905000"/>
            <a:ext cx="1981200" cy="2895600"/>
          </a:xfrm>
          <a:prstGeom prst="can">
            <a:avLst>
              <a:gd name="adj" fmla="val 3653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</a:rPr>
              <a:t>Database</a:t>
            </a:r>
          </a:p>
          <a:p>
            <a:pPr marL="0" marR="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</a:rPr>
              <a:t>  - Unidata</a:t>
            </a:r>
          </a:p>
          <a:p>
            <a:pPr marL="0" marR="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</a:rPr>
              <a:t>   - SQL Svr </a:t>
            </a:r>
          </a:p>
          <a:p>
            <a:pPr marL="0" marR="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</a:rPr>
              <a:t>- Oracle</a:t>
            </a:r>
          </a:p>
          <a:p>
            <a:pPr marL="285750" marR="0" lvl="0" indent="-28575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200400" y="2133600"/>
            <a:ext cx="2514600" cy="2743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" y="838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Service Oriented Architecture (SOA)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2057400"/>
            <a:ext cx="1371600" cy="1676400"/>
          </a:xfrm>
          <a:prstGeom prst="can">
            <a:avLst>
              <a:gd name="adj" fmla="val 3055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000066"/>
                </a:solidFill>
                <a:effectLst/>
              </a:rPr>
              <a:t>Database</a:t>
            </a:r>
            <a:endParaRPr lang="en-US" sz="1800" dirty="0">
              <a:solidFill>
                <a:srgbClr val="000066"/>
              </a:solidFill>
              <a:effectLst/>
            </a:endParaRPr>
          </a:p>
          <a:p>
            <a:pPr algn="ctr"/>
            <a:r>
              <a:rPr lang="en-US" sz="1800" dirty="0">
                <a:solidFill>
                  <a:srgbClr val="000066"/>
                </a:solidFill>
                <a:effectLst/>
              </a:rPr>
              <a:t>-</a:t>
            </a:r>
          </a:p>
          <a:p>
            <a:pPr algn="ctr"/>
            <a:r>
              <a:rPr lang="en-US" sz="1800" dirty="0">
                <a:solidFill>
                  <a:srgbClr val="000066"/>
                </a:solidFill>
                <a:effectLst/>
              </a:rPr>
              <a:t>Development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429000" y="3657600"/>
            <a:ext cx="2057400" cy="9144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800000"/>
                </a:solidFill>
                <a:effectLst/>
              </a:rPr>
              <a:t>CLEAN_Address</a:t>
            </a:r>
          </a:p>
          <a:p>
            <a:pPr algn="ctr"/>
            <a:r>
              <a:rPr lang="en-US" sz="1800" dirty="0">
                <a:solidFill>
                  <a:srgbClr val="800000"/>
                </a:solidFill>
                <a:effectLst/>
              </a:rPr>
              <a:t>Server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905000" y="4899661"/>
            <a:ext cx="4953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databases can be supported from one CLEAN_Address server installation</a:t>
            </a:r>
          </a:p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effectLst/>
              </a:rPr>
              <a:t> Address Verification Servers supply a service to any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database </a:t>
            </a:r>
            <a:r>
              <a:rPr lang="en-US" sz="1600" dirty="0">
                <a:solidFill>
                  <a:schemeClr val="tx1"/>
                </a:solidFill>
                <a:effectLst/>
              </a:rPr>
              <a:t>that needs them</a:t>
            </a:r>
          </a:p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effectLst/>
              </a:rPr>
              <a:t> USPS data is updated centrally on the CLEAN_Address server every 2 months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1905000" y="26670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1905000" y="42672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33400" y="3962400"/>
            <a:ext cx="1371600" cy="1676400"/>
          </a:xfrm>
          <a:prstGeom prst="can">
            <a:avLst>
              <a:gd name="adj" fmla="val 3055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66"/>
                </a:solidFill>
              </a:rPr>
              <a:t>ERP</a:t>
            </a:r>
            <a:endParaRPr lang="en-US" sz="1800" dirty="0">
              <a:solidFill>
                <a:srgbClr val="000066"/>
              </a:solidFill>
              <a:effectLst/>
            </a:endParaRPr>
          </a:p>
          <a:p>
            <a:pPr algn="ctr"/>
            <a:r>
              <a:rPr lang="en-US" sz="1800" dirty="0">
                <a:solidFill>
                  <a:srgbClr val="000066"/>
                </a:solidFill>
                <a:effectLst/>
              </a:rPr>
              <a:t>-</a:t>
            </a:r>
          </a:p>
          <a:p>
            <a:pPr algn="ctr"/>
            <a:r>
              <a:rPr lang="en-US" dirty="0" smtClean="0">
                <a:solidFill>
                  <a:srgbClr val="000066"/>
                </a:solidFill>
              </a:rPr>
              <a:t>Production</a:t>
            </a:r>
            <a:endParaRPr lang="en-US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7010400" y="1981200"/>
            <a:ext cx="1371600" cy="1676400"/>
          </a:xfrm>
          <a:prstGeom prst="can">
            <a:avLst>
              <a:gd name="adj" fmla="val 3055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solidFill>
                <a:srgbClr val="000066"/>
              </a:solidFill>
              <a:effectLst/>
            </a:endParaRPr>
          </a:p>
          <a:p>
            <a:pPr algn="ctr"/>
            <a:r>
              <a:rPr lang="en-US" sz="1800" dirty="0" smtClean="0">
                <a:solidFill>
                  <a:srgbClr val="000066"/>
                </a:solidFill>
                <a:effectLst/>
              </a:rPr>
              <a:t>Database</a:t>
            </a:r>
          </a:p>
          <a:p>
            <a:pPr algn="ctr"/>
            <a:r>
              <a:rPr lang="en-US" sz="1800" dirty="0" smtClean="0">
                <a:solidFill>
                  <a:srgbClr val="000066"/>
                </a:solidFill>
                <a:effectLst/>
              </a:rPr>
              <a:t>-</a:t>
            </a:r>
            <a:endParaRPr lang="en-US" sz="1800" dirty="0">
              <a:solidFill>
                <a:srgbClr val="000066"/>
              </a:solidFill>
              <a:effectLst/>
            </a:endParaRPr>
          </a:p>
          <a:p>
            <a:pPr algn="ctr"/>
            <a:r>
              <a:rPr lang="en-US" dirty="0" smtClean="0">
                <a:solidFill>
                  <a:srgbClr val="000066"/>
                </a:solidFill>
              </a:rPr>
              <a:t>Test</a:t>
            </a:r>
            <a:r>
              <a:rPr lang="en-US" sz="1800" dirty="0" smtClean="0">
                <a:solidFill>
                  <a:srgbClr val="000066"/>
                </a:solidFill>
                <a:effectLst/>
              </a:rPr>
              <a:t> </a:t>
            </a:r>
            <a:endParaRPr lang="en-US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3429000" y="2514600"/>
            <a:ext cx="2057400" cy="9144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800000"/>
                </a:solidFill>
                <a:effectLst/>
              </a:rPr>
              <a:t>CLEAN_Address</a:t>
            </a:r>
          </a:p>
          <a:p>
            <a:pPr algn="ctr"/>
            <a:r>
              <a:rPr lang="en-US" sz="1800" dirty="0">
                <a:solidFill>
                  <a:srgbClr val="800000"/>
                </a:solidFill>
                <a:effectLst/>
              </a:rPr>
              <a:t>Server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5715000" y="26670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7010400" y="3886200"/>
            <a:ext cx="1371600" cy="1676400"/>
          </a:xfrm>
          <a:prstGeom prst="can">
            <a:avLst>
              <a:gd name="adj" fmla="val 30556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000066"/>
                </a:solidFill>
                <a:effectLst/>
              </a:rPr>
              <a:t>Database</a:t>
            </a:r>
            <a:endParaRPr lang="en-US" sz="1800" dirty="0">
              <a:solidFill>
                <a:srgbClr val="000066"/>
              </a:solidFill>
              <a:effectLst/>
            </a:endParaRPr>
          </a:p>
          <a:p>
            <a:pPr algn="ctr"/>
            <a:r>
              <a:rPr lang="en-US" sz="1800" dirty="0">
                <a:solidFill>
                  <a:srgbClr val="000066"/>
                </a:solidFill>
                <a:effectLst/>
              </a:rPr>
              <a:t>-</a:t>
            </a:r>
          </a:p>
          <a:p>
            <a:pPr algn="ctr"/>
            <a:r>
              <a:rPr lang="en-US" dirty="0" smtClean="0">
                <a:solidFill>
                  <a:srgbClr val="000066"/>
                </a:solidFill>
              </a:rPr>
              <a:t>Alumni</a:t>
            </a:r>
            <a:endParaRPr lang="en-US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5715000" y="4267200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5" name="Picture 14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8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2" y="105918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2078" y="832908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Summary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2078" y="1627296"/>
            <a:ext cx="7848600" cy="55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CLEAN_Address will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Save money by reducing or eliminating undeliverable mail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Improve the quality of your database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Save time by reducing administrative effort to deal with data quality issues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CLEAN_Address provides 100% seamless real-time and batch address verification for Banner and Advance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lvl="0" defTabSz="914400" eaLnBrk="1" hangingPunct="1"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 end-user </a:t>
            </a:r>
            <a:r>
              <a:rPr lang="en-US" sz="2000" u="sng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self-service updates</a:t>
            </a:r>
            <a:r>
              <a:rPr lang="en-US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on the Web</a:t>
            </a:r>
          </a:p>
          <a:p>
            <a:pPr lvl="2" defTabSz="914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Reduce centralized data </a:t>
            </a:r>
            <a:r>
              <a:rPr lang="en-US" sz="20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entry</a:t>
            </a:r>
          </a:p>
          <a:p>
            <a:pPr lvl="2" defTabSz="9144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0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Affordable pricing for every institution size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5" y="5258765"/>
            <a:ext cx="1593426" cy="104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7" y="1358370"/>
            <a:ext cx="1047967" cy="1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059181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2078" y="968372"/>
            <a:ext cx="8077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Arial Unicode MS"/>
              </a:rPr>
              <a:t>Contact Information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Unicode M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2666" y="164592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RunnerTech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6530 West Rogers Cir, Ste 31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Boca Raton, FL 33487-2753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None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Chris@RunnerTech.com</a:t>
            </a: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www.RunnerTech.com</a:t>
            </a: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561-910-7804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2577783"/>
            <a:ext cx="2895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04" y="419101"/>
            <a:ext cx="2573767" cy="7543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" y="1249681"/>
            <a:ext cx="8718550" cy="43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7886" y="12306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Thank you for attending our presentation on CLEAN_Address.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520" y="3849504"/>
            <a:ext cx="1447800" cy="161389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41" y="3904702"/>
            <a:ext cx="1168081" cy="15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2" name="Picture 2" descr="C:\Users\Chris\Pictures\Clems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1" y="1143001"/>
            <a:ext cx="1159281" cy="11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hris\Pictures\Cornell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70" y="1143803"/>
            <a:ext cx="1544637" cy="11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\Pictures\nea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07" y="1143804"/>
            <a:ext cx="2348548" cy="6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ris\Pictures\princeton university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8" y="2438401"/>
            <a:ext cx="2039747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Chris\Pictures\unc-ram-logo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5" y="3352800"/>
            <a:ext cx="1257627" cy="10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Chris\Pictures\University-of-Alabam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95" y="1063023"/>
            <a:ext cx="990600" cy="11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ris\Pictures\1024px-FSU_seal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6" y="3268300"/>
            <a:ext cx="1196005" cy="11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hris\Pictures\University-of-Texas-Online-MB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01" y="1109665"/>
            <a:ext cx="1060767" cy="1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Chris\Pictures\univcal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2" y="4464306"/>
            <a:ext cx="1176716" cy="11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Chris\Pictures\umich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60" y="1109663"/>
            <a:ext cx="926317" cy="9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ris\Pictures\tb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5084928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hris\Pictures\ND 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80" y="2268141"/>
            <a:ext cx="1109786" cy="1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\Pictures\CUNY-logo-0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89" y="5208366"/>
            <a:ext cx="1752441" cy="10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ris\Pictures\FIT LOG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0" y="2185333"/>
            <a:ext cx="2299331" cy="7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ris\Pictures\LOYOL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931513"/>
            <a:ext cx="1871133" cy="11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ris\Pictures\OREGO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762" y="3401684"/>
            <a:ext cx="1038164" cy="13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hris\Pictures\OKLAHOMO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706669"/>
            <a:ext cx="800100" cy="11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hris\Pictures\SC 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97" y="2910713"/>
            <a:ext cx="1030463" cy="9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hris\Pictures\x9vje1guowo1m0zle3vu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3" y="5735210"/>
            <a:ext cx="1269142" cy="7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Chris\Pictures\UPEN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7" y="3268300"/>
            <a:ext cx="2184401" cy="6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Chris\Pictures\AR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021338"/>
            <a:ext cx="1074142" cy="10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Chris\Pictures\HAWAII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87" y="4171423"/>
            <a:ext cx="1224492" cy="12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Chris\Pictures\Wisconsin Club Tennis Team Logo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44" y="4105789"/>
            <a:ext cx="1150988" cy="9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Chris\Pictures\COLUMBIA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2" y="3983965"/>
            <a:ext cx="1158874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Chris\Pictures\Wellesley_Logo_280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44" y="5548690"/>
            <a:ext cx="1456601" cy="9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Chris\Pictures\Baylor-logo-phjc0n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41" y="5426594"/>
            <a:ext cx="1361545" cy="11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ris\Desktop\2000px-AuburnTigers_sv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22" y="3046357"/>
            <a:ext cx="1118023" cy="9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2" y="191546"/>
            <a:ext cx="873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        Over 600 Higher Education Customers</a:t>
            </a:r>
            <a:endParaRPr lang="en-US" sz="3200" dirty="0"/>
          </a:p>
        </p:txBody>
      </p:sp>
      <p:pic>
        <p:nvPicPr>
          <p:cNvPr id="33" name="Picture 32" descr="Untitled-3.eps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" y="191545"/>
            <a:ext cx="1348316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78" y="101346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FF0000"/>
                </a:solidFill>
              </a:rPr>
              <a:t>As an Institution this is what you’re facing…</a:t>
            </a:r>
          </a:p>
          <a:p>
            <a:r>
              <a:rPr lang="en-US" altLang="en-US" sz="3600" dirty="0" smtClean="0">
                <a:solidFill>
                  <a:srgbClr val="FF0000"/>
                </a:solidFill>
              </a:rPr>
              <a:t>These are the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FACTS</a:t>
            </a:r>
            <a:r>
              <a:rPr lang="en-US" altLang="en-US" sz="36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31521" y="2293621"/>
            <a:ext cx="8199754" cy="398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USPS Survey - 5% of all mail was Undeliverable As Addressed</a:t>
            </a:r>
          </a:p>
          <a:p>
            <a:pPr lvl="0" defTabSz="914400" eaLnBrk="1" hangingPunct="1">
              <a:buNone/>
              <a:defRPr/>
            </a:pPr>
            <a:endParaRPr lang="en-US" altLang="en-US" sz="1800" b="1" kern="0" dirty="0">
              <a:solidFill>
                <a:srgbClr val="000099"/>
              </a:solidFill>
              <a:latin typeface="Arial Unicode MS"/>
            </a:endParaRPr>
          </a:p>
          <a:p>
            <a:pPr lvl="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USPS </a:t>
            </a:r>
            <a:r>
              <a:rPr lang="en-US" altLang="en-US" sz="1800" b="1" kern="0" dirty="0" smtClean="0">
                <a:solidFill>
                  <a:srgbClr val="000099"/>
                </a:solidFill>
                <a:latin typeface="Arial Unicode MS"/>
              </a:rPr>
              <a:t>- Over </a:t>
            </a: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70% of all returned mail is undeliverable </a:t>
            </a:r>
          </a:p>
          <a:p>
            <a:pPr lvl="0" defTabSz="914400" eaLnBrk="1" hangingPunct="1">
              <a:buNone/>
              <a:defRPr/>
            </a:pPr>
            <a:endParaRPr lang="en-US" altLang="en-US" sz="1800" b="1" kern="0" dirty="0">
              <a:solidFill>
                <a:srgbClr val="000099"/>
              </a:solidFill>
              <a:latin typeface="Arial Unicode MS"/>
            </a:endParaRPr>
          </a:p>
          <a:p>
            <a:pPr lvl="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b="1" kern="0" dirty="0" smtClean="0">
                <a:solidFill>
                  <a:srgbClr val="000099"/>
                </a:solidFill>
                <a:latin typeface="Arial Unicode MS"/>
              </a:rPr>
              <a:t>Gartner </a:t>
            </a: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study found - 14-22% </a:t>
            </a:r>
            <a:r>
              <a:rPr lang="en-US" altLang="en-US" sz="1800" b="1" kern="0" dirty="0" smtClean="0">
                <a:solidFill>
                  <a:srgbClr val="000099"/>
                </a:solidFill>
                <a:latin typeface="Arial Unicode MS"/>
              </a:rPr>
              <a:t>undeliverable </a:t>
            </a: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addresses</a:t>
            </a:r>
          </a:p>
          <a:p>
            <a:pPr lvl="0" defTabSz="914400" eaLnBrk="1" hangingPunct="1">
              <a:buNone/>
              <a:defRPr/>
            </a:pPr>
            <a:endParaRPr lang="en-US" altLang="en-US" sz="1800" b="1" kern="0" dirty="0">
              <a:solidFill>
                <a:srgbClr val="000099"/>
              </a:solidFill>
              <a:latin typeface="Arial Unicode MS"/>
            </a:endParaRPr>
          </a:p>
          <a:p>
            <a:pPr lvl="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Gartner study  found </a:t>
            </a:r>
            <a:r>
              <a:rPr lang="en-US" altLang="en-US" sz="1800" b="1" kern="0" dirty="0" smtClean="0">
                <a:solidFill>
                  <a:srgbClr val="000099"/>
                </a:solidFill>
                <a:latin typeface="Arial Unicode MS"/>
              </a:rPr>
              <a:t>-18% </a:t>
            </a:r>
            <a:r>
              <a:rPr lang="en-US" altLang="en-US" sz="1800" b="1" kern="0" dirty="0">
                <a:solidFill>
                  <a:srgbClr val="000099"/>
                </a:solidFill>
                <a:latin typeface="Arial Unicode MS"/>
              </a:rPr>
              <a:t>data entry errors are due to human error</a:t>
            </a:r>
          </a:p>
          <a:p>
            <a:pPr lvl="0" defTabSz="9144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b="1" kern="0" dirty="0">
              <a:solidFill>
                <a:srgbClr val="000099"/>
              </a:solidFill>
              <a:latin typeface="Arial Unicode MS"/>
            </a:endParaRPr>
          </a:p>
          <a:p>
            <a:pPr lvl="0" algn="ctr" defTabSz="914400" eaLnBrk="1" hangingPunct="1">
              <a:buNone/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latin typeface="Arial Unicode MS"/>
              </a:rPr>
              <a:t>RunnerTech’s  CLEAN_Address solves </a:t>
            </a:r>
            <a:r>
              <a:rPr lang="en-US" altLang="en-US" sz="2400" b="1" kern="0" dirty="0">
                <a:solidFill>
                  <a:srgbClr val="FF0000"/>
                </a:solidFill>
                <a:latin typeface="Arial Unicode MS"/>
              </a:rPr>
              <a:t>these issues! </a:t>
            </a:r>
          </a:p>
          <a:p>
            <a:pPr lvl="0" defTabSz="914400" eaLnBrk="1" hangingPunct="1">
              <a:buNone/>
              <a:defRPr/>
            </a:pPr>
            <a:endParaRPr lang="en-US" altLang="en-US" sz="2400" kern="0" dirty="0">
              <a:solidFill>
                <a:srgbClr val="000099"/>
              </a:solidFill>
              <a:latin typeface="Arial Unicode M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Copyright RunnerTech 2000-2015  All Rights Reserved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27761"/>
            <a:ext cx="9144000" cy="52014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About RunnerTech: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lvl="2"/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2725" y="1866578"/>
            <a:ext cx="8763000" cy="46092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Address Verification &amp; Higher Education Experts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18+ Years in Data Quality / Address Verification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Over 700 customers using CLEAN_Address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en-US" kern="0" dirty="0" smtClean="0"/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Proven – No Risk – High Value return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®, </a:t>
            </a:r>
            <a:r>
              <a:rPr kumimoji="0" lang="en-US" sz="2000" i="0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      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Ellucian® Advance®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, Oracle’s 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PeopleSoft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, Oracle E-Business Suite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4848783"/>
            <a:ext cx="1801709" cy="133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15" y="4869819"/>
            <a:ext cx="1748231" cy="125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68" y="4848783"/>
            <a:ext cx="1194752" cy="15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2" y="4846567"/>
            <a:ext cx="1821288" cy="127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1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2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6065" y="930275"/>
            <a:ext cx="874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Unicode MS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Unicode MS"/>
                <a:ea typeface="+mj-ea"/>
                <a:cs typeface="+mj-cs"/>
              </a:rPr>
              <a:t>Why RunnerTech &amp; CLEAN_Address?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949768"/>
            <a:ext cx="8839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defTabSz="914400"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Directly integrated into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latin typeface="Arial Unicode MS"/>
              </a:rPr>
              <a:t>Banner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</a:rPr>
              <a:t>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Real-Time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Batch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Change of Address processing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Up to 99% Reduction of Returned Mail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Save Time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and Money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Enforce YOUR data standards across the Enterprise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2400" kern="0" noProof="0" dirty="0" smtClean="0">
                <a:solidFill>
                  <a:srgbClr val="000000"/>
                </a:solidFill>
                <a:latin typeface="Arial Unicode MS"/>
              </a:rPr>
              <a:t>Maximize Staff Productivity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93" y="2614644"/>
            <a:ext cx="2212029" cy="16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2667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08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273"/>
          <p:cNvSpPr txBox="1">
            <a:spLocks noGrp="1"/>
          </p:cNvSpPr>
          <p:nvPr>
            <p:ph type="title"/>
          </p:nvPr>
        </p:nvSpPr>
        <p:spPr>
          <a:xfrm>
            <a:off x="480136" y="365047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>
              <a:buSzPct val="25000"/>
            </a:pPr>
            <a:r>
              <a:rPr lang="en" sz="4000" b="1" dirty="0" smtClean="0">
                <a:solidFill>
                  <a:schemeClr val="dk2"/>
                </a:solidFill>
              </a:rPr>
              <a:t>Typical Institution Mail Process</a:t>
            </a:r>
            <a:endParaRPr lang="en" sz="4000" b="1" dirty="0">
              <a:solidFill>
                <a:schemeClr val="dk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839" y="2378339"/>
            <a:ext cx="1137328" cy="1109323"/>
            <a:chOff x="4024243" y="1787721"/>
            <a:chExt cx="1137328" cy="11093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243" y="1787721"/>
              <a:ext cx="578640" cy="57864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045" y="2318404"/>
              <a:ext cx="578640" cy="57864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931" y="1792232"/>
              <a:ext cx="578640" cy="57864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99" y="4696376"/>
            <a:ext cx="1172328" cy="9319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5" y="5054829"/>
            <a:ext cx="591939" cy="5919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66" y="4211392"/>
            <a:ext cx="575796" cy="658053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flipV="1">
            <a:off x="1295240" y="2664070"/>
            <a:ext cx="985823" cy="1"/>
          </a:xfrm>
          <a:prstGeom prst="bentConnector3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2" idx="3"/>
            <a:endCxn id="65" idx="1"/>
          </p:cNvCxnSpPr>
          <p:nvPr/>
        </p:nvCxnSpPr>
        <p:spPr>
          <a:xfrm flipV="1">
            <a:off x="6472167" y="2664067"/>
            <a:ext cx="879598" cy="810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4281023" y="2664062"/>
            <a:ext cx="1053816" cy="359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65" idx="2"/>
          </p:cNvCxnSpPr>
          <p:nvPr/>
        </p:nvCxnSpPr>
        <p:spPr>
          <a:xfrm>
            <a:off x="7752331" y="3064627"/>
            <a:ext cx="1" cy="172743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20" idx="3"/>
          </p:cNvCxnSpPr>
          <p:nvPr/>
        </p:nvCxnSpPr>
        <p:spPr>
          <a:xfrm flipH="1" flipV="1">
            <a:off x="5622229" y="5162331"/>
            <a:ext cx="1289739" cy="1365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0" idx="1"/>
          </p:cNvCxnSpPr>
          <p:nvPr/>
        </p:nvCxnSpPr>
        <p:spPr>
          <a:xfrm flipH="1">
            <a:off x="3187653" y="5162327"/>
            <a:ext cx="1262251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rot="10800000" flipV="1">
            <a:off x="1637706" y="5175982"/>
            <a:ext cx="676509" cy="188471"/>
          </a:xfrm>
          <a:prstGeom prst="bentConnector3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lbow Connector 277"/>
          <p:cNvCxnSpPr>
            <a:stCxn id="70" idx="1"/>
            <a:endCxn id="22" idx="3"/>
          </p:cNvCxnSpPr>
          <p:nvPr/>
        </p:nvCxnSpPr>
        <p:spPr>
          <a:xfrm rot="10800000">
            <a:off x="1706171" y="4540419"/>
            <a:ext cx="594399" cy="621908"/>
          </a:xfrm>
          <a:prstGeom prst="bentConnector3">
            <a:avLst>
              <a:gd name="adj1" fmla="val 54592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280"/>
          <p:cNvCxnSpPr>
            <a:endCxn id="20" idx="0"/>
          </p:cNvCxnSpPr>
          <p:nvPr/>
        </p:nvCxnSpPr>
        <p:spPr>
          <a:xfrm>
            <a:off x="1828807" y="4392027"/>
            <a:ext cx="3207263" cy="30435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/>
          <p:cNvCxnSpPr/>
          <p:nvPr/>
        </p:nvCxnSpPr>
        <p:spPr>
          <a:xfrm rot="5400000" flipH="1" flipV="1">
            <a:off x="5714027" y="2762329"/>
            <a:ext cx="1463040" cy="2286000"/>
          </a:xfrm>
          <a:prstGeom prst="bentConnector3">
            <a:avLst>
              <a:gd name="adj1" fmla="val 1828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 flipH="1">
            <a:off x="6442241" y="2862259"/>
            <a:ext cx="9095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28225" y="2089649"/>
            <a:ext cx="1037956" cy="1456608"/>
            <a:chOff x="428223" y="1232397"/>
            <a:chExt cx="1037955" cy="14566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23" y="1232397"/>
              <a:ext cx="771476" cy="114882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4629" y="2381226"/>
              <a:ext cx="821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User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00564" y="4587921"/>
            <a:ext cx="1026470" cy="1442015"/>
            <a:chOff x="2300559" y="3730661"/>
            <a:chExt cx="1026471" cy="144201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559" y="3730661"/>
              <a:ext cx="771476" cy="1148829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2411584" y="4864897"/>
              <a:ext cx="915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Recipient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94924" y="1712012"/>
            <a:ext cx="1914815" cy="1352619"/>
            <a:chOff x="6794917" y="854755"/>
            <a:chExt cx="1914814" cy="135261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760" y="1406248"/>
              <a:ext cx="801126" cy="801126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794917" y="854755"/>
              <a:ext cx="19148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dirty="0" smtClean="0">
                  <a:sym typeface="Calibri"/>
                </a:rPr>
                <a:t>Campus Postal </a:t>
              </a:r>
              <a:r>
                <a:rPr lang="en" sz="1400" dirty="0">
                  <a:sym typeface="Calibri"/>
                </a:rPr>
                <a:t>Services Department 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794924" y="5794872"/>
            <a:ext cx="20575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" sz="1400" dirty="0">
                <a:sym typeface="Calibri"/>
              </a:rPr>
              <a:t>Thirdparty  Provider</a:t>
            </a:r>
          </a:p>
        </p:txBody>
      </p:sp>
      <p:pic>
        <p:nvPicPr>
          <p:cNvPr id="3075" name="Picture 3" descr="C:\Users\epaillet\Pictures\Servers P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18" y="2112086"/>
            <a:ext cx="1474032" cy="11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ntdesign.co.uk/IFmailroom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85" y="4802456"/>
            <a:ext cx="1221090" cy="10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880109" y="1855117"/>
            <a:ext cx="191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dirty="0" smtClean="0">
                <a:sym typeface="Calibri"/>
              </a:rPr>
              <a:t>Campus</a:t>
            </a:r>
            <a:endParaRPr lang="en" sz="1400" dirty="0">
              <a:sym typeface="Calibri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3835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66702"/>
            <a:ext cx="2209800" cy="6477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13463"/>
            <a:ext cx="8718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78" y="101346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FF0000"/>
                </a:solidFill>
              </a:rPr>
              <a:t>What if you can’t deliver?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2666" y="1996440"/>
            <a:ext cx="556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Recruitment Brochures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Acceptance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Letters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baseline="0" dirty="0" smtClean="0">
                <a:solidFill>
                  <a:srgbClr val="000099"/>
                </a:solidFill>
                <a:latin typeface="Arial Unicode MS"/>
              </a:rPr>
              <a:t>Financial</a:t>
            </a: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 Aid Forms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Diplomas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Transcripts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W2s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1098’s &amp; 1099’s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Benefits Packages</a:t>
            </a:r>
            <a:endParaRPr lang="en-US" altLang="en-US" sz="2400" kern="0" dirty="0">
              <a:solidFill>
                <a:srgbClr val="000099"/>
              </a:solidFill>
              <a:latin typeface="Arial Unicode M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rgbClr val="000099"/>
                </a:solidFill>
                <a:latin typeface="Arial Unicode MS"/>
              </a:rPr>
              <a:t>Alumni Correspondences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400" kern="0" dirty="0" smtClean="0">
              <a:solidFill>
                <a:srgbClr val="000099"/>
              </a:solidFill>
              <a:latin typeface="Arial Unicode M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69" y="6475783"/>
            <a:ext cx="8238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Copyright RunnerTech 2000-2015  All Rights Reserved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42" y="2712721"/>
            <a:ext cx="3358213" cy="22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1598</Words>
  <Application>Microsoft Office PowerPoint</Application>
  <PresentationFormat>On-screen Show (4:3)</PresentationFormat>
  <Paragraphs>489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Institution Mail Process</vt:lpstr>
      <vt:lpstr>PowerPoint Presentation</vt:lpstr>
      <vt:lpstr>PowerPoint Presentation</vt:lpstr>
      <vt:lpstr>PowerPoint Presentation</vt:lpstr>
      <vt:lpstr>It’s challenging to know if that letter or package will reach its destination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Banner Forms / INB Support</vt:lpstr>
      <vt:lpstr>Banner Self-Service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Enterprise Architecture</vt:lpstr>
      <vt:lpstr>Service Oriented Architecture (SOA)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Dante Pietrafesa</dc:creator>
  <cp:lastModifiedBy>Chris Eaton</cp:lastModifiedBy>
  <cp:revision>144</cp:revision>
  <cp:lastPrinted>2015-09-10T17:05:29Z</cp:lastPrinted>
  <dcterms:created xsi:type="dcterms:W3CDTF">2014-09-23T13:34:08Z</dcterms:created>
  <dcterms:modified xsi:type="dcterms:W3CDTF">2015-09-14T20:51:47Z</dcterms:modified>
</cp:coreProperties>
</file>