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56" r:id="rId2"/>
    <p:sldId id="257" r:id="rId3"/>
    <p:sldId id="273" r:id="rId4"/>
    <p:sldId id="274" r:id="rId5"/>
    <p:sldId id="284" r:id="rId6"/>
    <p:sldId id="283" r:id="rId7"/>
    <p:sldId id="272" r:id="rId8"/>
    <p:sldId id="275" r:id="rId9"/>
    <p:sldId id="276" r:id="rId10"/>
    <p:sldId id="259" r:id="rId11"/>
    <p:sldId id="260" r:id="rId12"/>
    <p:sldId id="258" r:id="rId13"/>
    <p:sldId id="261" r:id="rId14"/>
    <p:sldId id="262" r:id="rId15"/>
    <p:sldId id="263" r:id="rId16"/>
    <p:sldId id="264" r:id="rId17"/>
    <p:sldId id="265" r:id="rId18"/>
    <p:sldId id="289" r:id="rId19"/>
    <p:sldId id="312" r:id="rId20"/>
    <p:sldId id="310" r:id="rId21"/>
    <p:sldId id="311" r:id="rId22"/>
    <p:sldId id="291" r:id="rId23"/>
    <p:sldId id="266" r:id="rId24"/>
    <p:sldId id="267" r:id="rId25"/>
    <p:sldId id="268" r:id="rId26"/>
    <p:sldId id="269" r:id="rId27"/>
    <p:sldId id="270" r:id="rId28"/>
    <p:sldId id="271" r:id="rId29"/>
    <p:sldId id="282" r:id="rId30"/>
    <p:sldId id="277" r:id="rId31"/>
    <p:sldId id="279" r:id="rId32"/>
    <p:sldId id="280" r:id="rId33"/>
    <p:sldId id="281" r:id="rId34"/>
    <p:sldId id="293" r:id="rId35"/>
    <p:sldId id="298" r:id="rId36"/>
    <p:sldId id="299" r:id="rId37"/>
    <p:sldId id="300" r:id="rId38"/>
    <p:sldId id="301" r:id="rId39"/>
    <p:sldId id="302" r:id="rId40"/>
    <p:sldId id="303" r:id="rId41"/>
    <p:sldId id="304" r:id="rId42"/>
    <p:sldId id="305" r:id="rId43"/>
    <p:sldId id="306" r:id="rId44"/>
    <p:sldId id="307" r:id="rId45"/>
    <p:sldId id="292" r:id="rId46"/>
    <p:sldId id="308" r:id="rId47"/>
    <p:sldId id="309" r:id="rId48"/>
    <p:sldId id="286" r:id="rId49"/>
    <p:sldId id="287" r:id="rId50"/>
    <p:sldId id="288" r:id="rId51"/>
    <p:sldId id="285" r:id="rId5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FAB59741-C6F0-40D8-8E8A-56094DB5A582}" type="datetimeFigureOut">
              <a:rPr lang="en-US" smtClean="0"/>
              <a:t>10/1/2015</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1C87AF63-CBC3-477E-B812-E371EC9C249B}" type="slidenum">
              <a:rPr lang="en-US" smtClean="0"/>
              <a:t>‹#›</a:t>
            </a:fld>
            <a:endParaRPr lang="en-US"/>
          </a:p>
        </p:txBody>
      </p:sp>
    </p:spTree>
    <p:extLst>
      <p:ext uri="{BB962C8B-B14F-4D97-AF65-F5344CB8AC3E}">
        <p14:creationId xmlns:p14="http://schemas.microsoft.com/office/powerpoint/2010/main" val="2141979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93F6B9AE-05C7-4884-9CB0-10CE91F5AFCF}" type="datetimeFigureOut">
              <a:rPr lang="en-US" smtClean="0"/>
              <a:t>10/1/2015</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D273C8C7-B58A-4673-BA3E-8891C48D79ED}" type="slidenum">
              <a:rPr lang="en-US" smtClean="0"/>
              <a:t>‹#›</a:t>
            </a:fld>
            <a:endParaRPr lang="en-US"/>
          </a:p>
        </p:txBody>
      </p:sp>
    </p:spTree>
    <p:extLst>
      <p:ext uri="{BB962C8B-B14F-4D97-AF65-F5344CB8AC3E}">
        <p14:creationId xmlns:p14="http://schemas.microsoft.com/office/powerpoint/2010/main" val="72774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7100">
              <a:defRPr>
                <a:solidFill>
                  <a:schemeClr val="tx1"/>
                </a:solidFill>
                <a:latin typeface="Garamond" panose="02020404030301010803" pitchFamily="18" charset="0"/>
              </a:defRPr>
            </a:lvl1pPr>
            <a:lvl2pPr marL="742950" indent="-285750" defTabSz="927100">
              <a:defRPr>
                <a:solidFill>
                  <a:schemeClr val="tx1"/>
                </a:solidFill>
                <a:latin typeface="Garamond" panose="02020404030301010803" pitchFamily="18" charset="0"/>
              </a:defRPr>
            </a:lvl2pPr>
            <a:lvl3pPr marL="1143000" indent="-228600" defTabSz="927100">
              <a:defRPr>
                <a:solidFill>
                  <a:schemeClr val="tx1"/>
                </a:solidFill>
                <a:latin typeface="Garamond" panose="02020404030301010803" pitchFamily="18" charset="0"/>
              </a:defRPr>
            </a:lvl3pPr>
            <a:lvl4pPr marL="1600200" indent="-228600" defTabSz="927100">
              <a:defRPr>
                <a:solidFill>
                  <a:schemeClr val="tx1"/>
                </a:solidFill>
                <a:latin typeface="Garamond" panose="02020404030301010803" pitchFamily="18" charset="0"/>
              </a:defRPr>
            </a:lvl4pPr>
            <a:lvl5pPr marL="2057400" indent="-228600" defTabSz="92710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fld id="{14F95FFA-43AC-433F-90C1-033C7435845D}"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5743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7100">
              <a:defRPr>
                <a:solidFill>
                  <a:schemeClr val="tx1"/>
                </a:solidFill>
                <a:latin typeface="Garamond" panose="02020404030301010803" pitchFamily="18" charset="0"/>
              </a:defRPr>
            </a:lvl1pPr>
            <a:lvl2pPr marL="742950" indent="-285750" defTabSz="927100">
              <a:defRPr>
                <a:solidFill>
                  <a:schemeClr val="tx1"/>
                </a:solidFill>
                <a:latin typeface="Garamond" panose="02020404030301010803" pitchFamily="18" charset="0"/>
              </a:defRPr>
            </a:lvl2pPr>
            <a:lvl3pPr marL="1143000" indent="-228600" defTabSz="927100">
              <a:defRPr>
                <a:solidFill>
                  <a:schemeClr val="tx1"/>
                </a:solidFill>
                <a:latin typeface="Garamond" panose="02020404030301010803" pitchFamily="18" charset="0"/>
              </a:defRPr>
            </a:lvl3pPr>
            <a:lvl4pPr marL="1600200" indent="-228600" defTabSz="927100">
              <a:defRPr>
                <a:solidFill>
                  <a:schemeClr val="tx1"/>
                </a:solidFill>
                <a:latin typeface="Garamond" panose="02020404030301010803" pitchFamily="18" charset="0"/>
              </a:defRPr>
            </a:lvl4pPr>
            <a:lvl5pPr marL="2057400" indent="-228600" defTabSz="92710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fld id="{789CAFFC-3F0F-4D8D-AEC4-938254C7C436}"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latin typeface="Times New Roman" panose="02020603050405020304" pitchFamily="18" charset="0"/>
              </a:rPr>
              <a:t>The key to the SOABGTA form is the institution code and the effective term associated with the transfer information.  The transfer institution must be established on the Source/Background Institution Validation Form (STVSBGI) prior to building data on this form.</a:t>
            </a:r>
          </a:p>
        </p:txBody>
      </p:sp>
    </p:spTree>
    <p:extLst>
      <p:ext uri="{BB962C8B-B14F-4D97-AF65-F5344CB8AC3E}">
        <p14:creationId xmlns:p14="http://schemas.microsoft.com/office/powerpoint/2010/main" val="2251194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t>10/1/2015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10/1/2015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10/1/2015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10/1/2015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10/1/2015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2A4143-1CEE-4AE4-AD9B-5AADEAE137B7}" type="datetimeFigureOut">
              <a:rPr lang="en-US" smtClean="0"/>
              <a:t>10/1/2015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2A4143-1CEE-4AE4-AD9B-5AADEAE137B7}" type="datetimeFigureOut">
              <a:rPr lang="en-US" smtClean="0"/>
              <a:t>10/1/2015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A2A4143-1CEE-4AE4-AD9B-5AADEAE137B7}" type="datetimeFigureOut">
              <a:rPr lang="en-US" smtClean="0"/>
              <a:t>10/1/2015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2A4143-1CEE-4AE4-AD9B-5AADEAE137B7}" type="datetimeFigureOut">
              <a:rPr lang="en-US" smtClean="0"/>
              <a:t>10/1/2015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A2A4143-1CEE-4AE4-AD9B-5AADEAE137B7}" type="datetimeFigureOut">
              <a:rPr lang="en-US" smtClean="0"/>
              <a:t>10/1/2015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t>10/1/2015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t>10/1/2015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lollar@iccms.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normAutofit fontScale="90000"/>
          </a:bodyPr>
          <a:lstStyle/>
          <a:p>
            <a:pPr algn="ctr"/>
            <a:r>
              <a:rPr lang="en-US" dirty="0" smtClean="0"/>
              <a:t>MBUG 2015</a:t>
            </a:r>
            <a:br>
              <a:rPr lang="en-US" dirty="0" smtClean="0"/>
            </a:br>
            <a:endParaRPr lang="en-US" dirty="0"/>
          </a:p>
        </p:txBody>
      </p:sp>
      <p:sp>
        <p:nvSpPr>
          <p:cNvPr id="5" name="Subtitle 4"/>
          <p:cNvSpPr>
            <a:spLocks noGrp="1"/>
          </p:cNvSpPr>
          <p:nvPr>
            <p:ph type="subTitle" idx="1"/>
          </p:nvPr>
        </p:nvSpPr>
        <p:spPr>
          <a:xfrm>
            <a:off x="717452" y="2254201"/>
            <a:ext cx="7772400" cy="1600200"/>
          </a:xfrm>
        </p:spPr>
        <p:txBody>
          <a:bodyPr>
            <a:normAutofit/>
          </a:bodyPr>
          <a:lstStyle/>
          <a:p>
            <a:pPr algn="l"/>
            <a:r>
              <a:rPr lang="en-US" sz="2000" dirty="0" smtClean="0"/>
              <a:t>Session Title:  Banner Boot Camp II</a:t>
            </a:r>
          </a:p>
          <a:p>
            <a:pPr algn="l"/>
            <a:r>
              <a:rPr lang="en-US" sz="2000" dirty="0" smtClean="0"/>
              <a:t>Presented By:  Cay Lollar</a:t>
            </a:r>
          </a:p>
          <a:p>
            <a:pPr algn="l"/>
            <a:r>
              <a:rPr lang="en-US" sz="2000" dirty="0" smtClean="0"/>
              <a:t>Institution:  Itawamba Community College</a:t>
            </a:r>
          </a:p>
          <a:p>
            <a:pPr algn="l"/>
            <a:r>
              <a:rPr lang="en-US" sz="2000" dirty="0" smtClean="0"/>
              <a:t>September 14, 2015</a:t>
            </a:r>
            <a:endParaRPr lang="en-US" sz="2000" dirty="0"/>
          </a:p>
        </p:txBody>
      </p:sp>
      <p:pic>
        <p:nvPicPr>
          <p:cNvPr id="2" name="Picture 1"/>
          <p:cNvPicPr>
            <a:picLocks noChangeAspect="1"/>
          </p:cNvPicPr>
          <p:nvPr/>
        </p:nvPicPr>
        <p:blipFill>
          <a:blip r:embed="rId2"/>
          <a:stretch>
            <a:fillRect/>
          </a:stretch>
        </p:blipFill>
        <p:spPr>
          <a:xfrm>
            <a:off x="152400" y="18757"/>
            <a:ext cx="1447800" cy="1666875"/>
          </a:xfrm>
          <a:prstGeom prst="rect">
            <a:avLst/>
          </a:prstGeom>
        </p:spPr>
      </p:pic>
    </p:spTree>
    <p:extLst>
      <p:ext uri="{BB962C8B-B14F-4D97-AF65-F5344CB8AC3E}">
        <p14:creationId xmlns:p14="http://schemas.microsoft.com/office/powerpoint/2010/main" val="421651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 Name, DOB, Gender</a:t>
            </a:r>
          </a:p>
          <a:p>
            <a:r>
              <a:rPr lang="en-US" dirty="0" smtClean="0"/>
              <a:t>Address Details</a:t>
            </a:r>
          </a:p>
          <a:p>
            <a:r>
              <a:rPr lang="en-US" dirty="0" smtClean="0"/>
              <a:t>General Learner</a:t>
            </a:r>
          </a:p>
          <a:p>
            <a:r>
              <a:rPr lang="en-US" dirty="0" smtClean="0"/>
              <a:t>Registration Terms</a:t>
            </a:r>
          </a:p>
          <a:p>
            <a:r>
              <a:rPr lang="en-US" dirty="0" smtClean="0"/>
              <a:t>Curriculum</a:t>
            </a:r>
          </a:p>
        </p:txBody>
      </p:sp>
      <p:sp>
        <p:nvSpPr>
          <p:cNvPr id="3" name="Title 2"/>
          <p:cNvSpPr>
            <a:spLocks noGrp="1"/>
          </p:cNvSpPr>
          <p:nvPr>
            <p:ph type="title"/>
          </p:nvPr>
        </p:nvSpPr>
        <p:spPr/>
        <p:txBody>
          <a:bodyPr>
            <a:normAutofit fontScale="90000"/>
          </a:bodyPr>
          <a:lstStyle/>
          <a:p>
            <a:pPr algn="ctr"/>
            <a:r>
              <a:rPr lang="en-US" dirty="0" smtClean="0"/>
              <a:t>SOAIDNS</a:t>
            </a:r>
            <a:br>
              <a:rPr lang="en-US" dirty="0" smtClean="0"/>
            </a:br>
            <a:r>
              <a:rPr lang="en-US" dirty="0" smtClean="0"/>
              <a:t>Person Search Detail</a:t>
            </a:r>
            <a:endParaRPr lang="en-US" dirty="0"/>
          </a:p>
        </p:txBody>
      </p:sp>
    </p:spTree>
    <p:extLst>
      <p:ext uri="{BB962C8B-B14F-4D97-AF65-F5344CB8AC3E}">
        <p14:creationId xmlns:p14="http://schemas.microsoft.com/office/powerpoint/2010/main" val="358147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600" y="1481138"/>
            <a:ext cx="8686800" cy="5224462"/>
          </a:xfrm>
          <a:prstGeom prst="rect">
            <a:avLst/>
          </a:prstGeom>
        </p:spPr>
      </p:pic>
      <p:sp>
        <p:nvSpPr>
          <p:cNvPr id="3" name="Title 2"/>
          <p:cNvSpPr>
            <a:spLocks noGrp="1"/>
          </p:cNvSpPr>
          <p:nvPr>
            <p:ph type="title"/>
          </p:nvPr>
        </p:nvSpPr>
        <p:spPr/>
        <p:txBody>
          <a:bodyPr/>
          <a:lstStyle/>
          <a:p>
            <a:pPr algn="ctr"/>
            <a:r>
              <a:rPr lang="en-US" dirty="0" smtClean="0"/>
              <a:t>SOAIDNS</a:t>
            </a:r>
            <a:endParaRPr lang="en-US" dirty="0"/>
          </a:p>
        </p:txBody>
      </p:sp>
    </p:spTree>
    <p:extLst>
      <p:ext uri="{BB962C8B-B14F-4D97-AF65-F5344CB8AC3E}">
        <p14:creationId xmlns:p14="http://schemas.microsoft.com/office/powerpoint/2010/main" val="126543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Address Information </a:t>
            </a:r>
            <a:r>
              <a:rPr lang="en-US" sz="2000" dirty="0" smtClean="0"/>
              <a:t>(Cannot be over 30 characters 				per line including spaces at ICC).</a:t>
            </a:r>
            <a:endParaRPr lang="en-US" dirty="0" smtClean="0"/>
          </a:p>
          <a:p>
            <a:r>
              <a:rPr lang="en-US" dirty="0" smtClean="0"/>
              <a:t>Telephone</a:t>
            </a:r>
          </a:p>
          <a:p>
            <a:r>
              <a:rPr lang="en-US" dirty="0" smtClean="0"/>
              <a:t>Biographical (SPAPERS)</a:t>
            </a:r>
          </a:p>
          <a:p>
            <a:pPr lvl="1"/>
            <a:r>
              <a:rPr lang="en-US" dirty="0" smtClean="0"/>
              <a:t>Gender</a:t>
            </a:r>
          </a:p>
          <a:p>
            <a:pPr lvl="1"/>
            <a:r>
              <a:rPr lang="en-US" dirty="0" smtClean="0"/>
              <a:t>Date of Birth</a:t>
            </a:r>
          </a:p>
          <a:p>
            <a:pPr lvl="1"/>
            <a:r>
              <a:rPr lang="en-US" dirty="0" smtClean="0"/>
              <a:t>Social Security Number</a:t>
            </a:r>
          </a:p>
          <a:p>
            <a:pPr lvl="1"/>
            <a:r>
              <a:rPr lang="en-US" dirty="0" smtClean="0"/>
              <a:t>Citizenship</a:t>
            </a:r>
          </a:p>
          <a:p>
            <a:pPr lvl="1"/>
            <a:r>
              <a:rPr lang="en-US" dirty="0" smtClean="0"/>
              <a:t>Ethnicity</a:t>
            </a:r>
          </a:p>
          <a:p>
            <a:pPr lvl="1"/>
            <a:r>
              <a:rPr lang="en-US" dirty="0" smtClean="0"/>
              <a:t>Confidential</a:t>
            </a:r>
          </a:p>
          <a:p>
            <a:pPr lvl="1"/>
            <a:r>
              <a:rPr lang="en-US" dirty="0" smtClean="0"/>
              <a:t>Deceased Date</a:t>
            </a:r>
            <a:endParaRPr lang="en-US" dirty="0"/>
          </a:p>
        </p:txBody>
      </p:sp>
      <p:sp>
        <p:nvSpPr>
          <p:cNvPr id="3" name="Title 2"/>
          <p:cNvSpPr>
            <a:spLocks noGrp="1"/>
          </p:cNvSpPr>
          <p:nvPr>
            <p:ph type="title"/>
          </p:nvPr>
        </p:nvSpPr>
        <p:spPr/>
        <p:txBody>
          <a:bodyPr>
            <a:normAutofit fontScale="90000"/>
          </a:bodyPr>
          <a:lstStyle/>
          <a:p>
            <a:pPr algn="ctr"/>
            <a:r>
              <a:rPr lang="en-US" dirty="0" smtClean="0"/>
              <a:t>SPAIDEN or PPAIDEN</a:t>
            </a:r>
            <a:br>
              <a:rPr lang="en-US" dirty="0" smtClean="0"/>
            </a:br>
            <a:r>
              <a:rPr lang="en-US" dirty="0" smtClean="0"/>
              <a:t>General Person Identification</a:t>
            </a:r>
            <a:endParaRPr lang="en-US" dirty="0"/>
          </a:p>
        </p:txBody>
      </p:sp>
    </p:spTree>
    <p:extLst>
      <p:ext uri="{BB962C8B-B14F-4D97-AF65-F5344CB8AC3E}">
        <p14:creationId xmlns:p14="http://schemas.microsoft.com/office/powerpoint/2010/main" val="152990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SFAREGS – Student Course Registration</a:t>
            </a:r>
          </a:p>
          <a:p>
            <a:r>
              <a:rPr lang="en-US" dirty="0" smtClean="0"/>
              <a:t>SFAREGQ – Registration Query – Display the student’s schedule with meeting times, building, and rooms</a:t>
            </a:r>
          </a:p>
          <a:p>
            <a:r>
              <a:rPr lang="en-US" dirty="0" smtClean="0"/>
              <a:t>SFAREGF – Student Course/Fee Assessment Query – Shows Percentage Tuition Refund</a:t>
            </a:r>
            <a:endParaRPr lang="en-US" dirty="0"/>
          </a:p>
        </p:txBody>
      </p:sp>
      <p:sp>
        <p:nvSpPr>
          <p:cNvPr id="3" name="Title 2"/>
          <p:cNvSpPr>
            <a:spLocks noGrp="1"/>
          </p:cNvSpPr>
          <p:nvPr>
            <p:ph type="title"/>
          </p:nvPr>
        </p:nvSpPr>
        <p:spPr/>
        <p:txBody>
          <a:bodyPr>
            <a:normAutofit fontScale="90000"/>
          </a:bodyPr>
          <a:lstStyle/>
          <a:p>
            <a:pPr algn="ctr"/>
            <a:r>
              <a:rPr lang="en-US" dirty="0" smtClean="0"/>
              <a:t>REGISTRATION</a:t>
            </a:r>
            <a:br>
              <a:rPr lang="en-US" dirty="0" smtClean="0"/>
            </a:br>
            <a:r>
              <a:rPr lang="en-US" dirty="0" smtClean="0"/>
              <a:t>SFAREGS – SFAREGQ - SFAREGF</a:t>
            </a:r>
            <a:endParaRPr lang="en-US" dirty="0"/>
          </a:p>
        </p:txBody>
      </p:sp>
    </p:spTree>
    <p:extLst>
      <p:ext uri="{BB962C8B-B14F-4D97-AF65-F5344CB8AC3E}">
        <p14:creationId xmlns:p14="http://schemas.microsoft.com/office/powerpoint/2010/main" val="3225619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General Learner Record – Term, Student Status, Student Type, Residence</a:t>
            </a:r>
          </a:p>
          <a:p>
            <a:pPr lvl="1"/>
            <a:r>
              <a:rPr lang="en-US" dirty="0" smtClean="0"/>
              <a:t>Curricula Summary</a:t>
            </a:r>
          </a:p>
          <a:p>
            <a:pPr lvl="1"/>
            <a:r>
              <a:rPr lang="en-US" dirty="0" smtClean="0"/>
              <a:t>Field of Study</a:t>
            </a:r>
          </a:p>
          <a:p>
            <a:r>
              <a:rPr lang="en-US" dirty="0" smtClean="0"/>
              <a:t>Veteran</a:t>
            </a:r>
          </a:p>
          <a:p>
            <a:r>
              <a:rPr lang="en-US" dirty="0" smtClean="0"/>
              <a:t>Comments</a:t>
            </a:r>
          </a:p>
          <a:p>
            <a:r>
              <a:rPr lang="en-US" dirty="0" smtClean="0"/>
              <a:t>Academic and Graduation Status</a:t>
            </a:r>
          </a:p>
          <a:p>
            <a:r>
              <a:rPr lang="en-US" dirty="0" smtClean="0"/>
              <a:t>Miscellaneous</a:t>
            </a:r>
            <a:endParaRPr lang="en-US" dirty="0"/>
          </a:p>
        </p:txBody>
      </p:sp>
      <p:sp>
        <p:nvSpPr>
          <p:cNvPr id="3" name="Title 2"/>
          <p:cNvSpPr>
            <a:spLocks noGrp="1"/>
          </p:cNvSpPr>
          <p:nvPr>
            <p:ph type="title"/>
          </p:nvPr>
        </p:nvSpPr>
        <p:spPr/>
        <p:txBody>
          <a:bodyPr>
            <a:normAutofit fontScale="90000"/>
          </a:bodyPr>
          <a:lstStyle/>
          <a:p>
            <a:pPr algn="ctr"/>
            <a:r>
              <a:rPr lang="en-US" dirty="0" smtClean="0"/>
              <a:t>SGASTDN</a:t>
            </a:r>
            <a:br>
              <a:rPr lang="en-US" dirty="0" smtClean="0"/>
            </a:br>
            <a:r>
              <a:rPr lang="en-US" dirty="0" smtClean="0"/>
              <a:t>General Student</a:t>
            </a:r>
            <a:endParaRPr lang="en-US" dirty="0"/>
          </a:p>
        </p:txBody>
      </p:sp>
    </p:spTree>
    <p:extLst>
      <p:ext uri="{BB962C8B-B14F-4D97-AF65-F5344CB8AC3E}">
        <p14:creationId xmlns:p14="http://schemas.microsoft.com/office/powerpoint/2010/main" val="1727833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Academic Term</a:t>
            </a:r>
          </a:p>
          <a:p>
            <a:r>
              <a:rPr lang="en-US" dirty="0" smtClean="0"/>
              <a:t>Academic Status</a:t>
            </a:r>
          </a:p>
          <a:p>
            <a:r>
              <a:rPr lang="en-US" dirty="0" smtClean="0"/>
              <a:t>Academic Standing Override – (i.e., Student was dismissed after the spring term and has appealed to return the fall term. Enter override of standing so student can register for fall term)</a:t>
            </a:r>
          </a:p>
          <a:p>
            <a:r>
              <a:rPr lang="en-US" dirty="0" smtClean="0"/>
              <a:t>Graduation Status</a:t>
            </a:r>
          </a:p>
          <a:p>
            <a:pPr lvl="1"/>
            <a:r>
              <a:rPr lang="en-US" dirty="0" smtClean="0"/>
              <a:t>Expected Graduation Date – Typically populated by scrip for Student Clearinghouse Reports.</a:t>
            </a:r>
          </a:p>
          <a:p>
            <a:endParaRPr lang="en-US" dirty="0"/>
          </a:p>
        </p:txBody>
      </p:sp>
      <p:sp>
        <p:nvSpPr>
          <p:cNvPr id="3" name="Title 2"/>
          <p:cNvSpPr>
            <a:spLocks noGrp="1"/>
          </p:cNvSpPr>
          <p:nvPr>
            <p:ph type="title"/>
          </p:nvPr>
        </p:nvSpPr>
        <p:spPr/>
        <p:txBody>
          <a:bodyPr>
            <a:normAutofit fontScale="90000"/>
          </a:bodyPr>
          <a:lstStyle/>
          <a:p>
            <a:r>
              <a:rPr lang="en-US" dirty="0" smtClean="0"/>
              <a:t>Academic and Graduation Status</a:t>
            </a:r>
            <a:br>
              <a:rPr lang="en-US" dirty="0" smtClean="0"/>
            </a:br>
            <a:r>
              <a:rPr lang="en-US" dirty="0" smtClean="0"/>
              <a:t>on General Student Form SGASTDN</a:t>
            </a:r>
            <a:endParaRPr lang="en-US" dirty="0"/>
          </a:p>
        </p:txBody>
      </p:sp>
    </p:spTree>
    <p:extLst>
      <p:ext uri="{BB962C8B-B14F-4D97-AF65-F5344CB8AC3E}">
        <p14:creationId xmlns:p14="http://schemas.microsoft.com/office/powerpoint/2010/main" val="418865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Note:  If Release Indicator is checked, only the person that placed the hold can remove the hold.</a:t>
            </a:r>
          </a:p>
          <a:p>
            <a:endParaRPr lang="en-US" dirty="0"/>
          </a:p>
        </p:txBody>
      </p:sp>
      <p:sp>
        <p:nvSpPr>
          <p:cNvPr id="3" name="Title 2"/>
          <p:cNvSpPr>
            <a:spLocks noGrp="1"/>
          </p:cNvSpPr>
          <p:nvPr>
            <p:ph type="title"/>
          </p:nvPr>
        </p:nvSpPr>
        <p:spPr/>
        <p:txBody>
          <a:bodyPr>
            <a:normAutofit fontScale="90000"/>
          </a:bodyPr>
          <a:lstStyle/>
          <a:p>
            <a:pPr algn="ctr"/>
            <a:r>
              <a:rPr lang="en-US" dirty="0" smtClean="0"/>
              <a:t>SOAHOLD</a:t>
            </a:r>
            <a:br>
              <a:rPr lang="en-US" dirty="0" smtClean="0"/>
            </a:br>
            <a:r>
              <a:rPr lang="en-US" dirty="0" smtClean="0"/>
              <a:t>Hold Information</a:t>
            </a:r>
            <a:endParaRPr lang="en-US" dirty="0"/>
          </a:p>
        </p:txBody>
      </p:sp>
      <p:pic>
        <p:nvPicPr>
          <p:cNvPr id="5" name="Picture 4"/>
          <p:cNvPicPr>
            <a:picLocks noChangeAspect="1"/>
          </p:cNvPicPr>
          <p:nvPr/>
        </p:nvPicPr>
        <p:blipFill>
          <a:blip r:embed="rId2"/>
          <a:stretch>
            <a:fillRect/>
          </a:stretch>
        </p:blipFill>
        <p:spPr>
          <a:xfrm>
            <a:off x="228599" y="2743201"/>
            <a:ext cx="8686801" cy="3124200"/>
          </a:xfrm>
          <a:prstGeom prst="rect">
            <a:avLst/>
          </a:prstGeom>
        </p:spPr>
      </p:pic>
    </p:spTree>
    <p:extLst>
      <p:ext uri="{BB962C8B-B14F-4D97-AF65-F5344CB8AC3E}">
        <p14:creationId xmlns:p14="http://schemas.microsoft.com/office/powerpoint/2010/main" val="399837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Admission Type</a:t>
            </a:r>
          </a:p>
          <a:p>
            <a:r>
              <a:rPr lang="en-US" dirty="0" smtClean="0"/>
              <a:t>Student Type</a:t>
            </a:r>
          </a:p>
          <a:p>
            <a:r>
              <a:rPr lang="en-US" dirty="0" smtClean="0"/>
              <a:t>Residence</a:t>
            </a:r>
          </a:p>
          <a:p>
            <a:r>
              <a:rPr lang="en-US" dirty="0" smtClean="0"/>
              <a:t>Application Status</a:t>
            </a:r>
          </a:p>
          <a:p>
            <a:pPr lvl="1"/>
            <a:r>
              <a:rPr lang="en-US" dirty="0" smtClean="0"/>
              <a:t>D – Decision Made</a:t>
            </a:r>
          </a:p>
          <a:p>
            <a:pPr lvl="1"/>
            <a:r>
              <a:rPr lang="en-US" dirty="0" smtClean="0"/>
              <a:t>C – Complete and Ready for Review</a:t>
            </a:r>
          </a:p>
          <a:p>
            <a:pPr lvl="1"/>
            <a:r>
              <a:rPr lang="en-US" dirty="0" smtClean="0"/>
              <a:t>I – Incomplete Items Outstanding</a:t>
            </a:r>
          </a:p>
          <a:p>
            <a:pPr lvl="1"/>
            <a:endParaRPr lang="en-US" dirty="0" smtClean="0"/>
          </a:p>
        </p:txBody>
      </p:sp>
      <p:sp>
        <p:nvSpPr>
          <p:cNvPr id="3" name="Title 2"/>
          <p:cNvSpPr>
            <a:spLocks noGrp="1"/>
          </p:cNvSpPr>
          <p:nvPr>
            <p:ph type="title"/>
          </p:nvPr>
        </p:nvSpPr>
        <p:spPr/>
        <p:txBody>
          <a:bodyPr>
            <a:normAutofit fontScale="90000"/>
          </a:bodyPr>
          <a:lstStyle/>
          <a:p>
            <a:pPr algn="ctr"/>
            <a:r>
              <a:rPr lang="en-US" dirty="0" smtClean="0"/>
              <a:t>SAAADMS</a:t>
            </a:r>
            <a:br>
              <a:rPr lang="en-US" dirty="0" smtClean="0"/>
            </a:br>
            <a:r>
              <a:rPr lang="en-US" dirty="0" smtClean="0"/>
              <a:t>Admissions Application</a:t>
            </a:r>
            <a:endParaRPr lang="en-US" dirty="0"/>
          </a:p>
        </p:txBody>
      </p:sp>
    </p:spTree>
    <p:extLst>
      <p:ext uri="{BB962C8B-B14F-4D97-AF65-F5344CB8AC3E}">
        <p14:creationId xmlns:p14="http://schemas.microsoft.com/office/powerpoint/2010/main" val="2060017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828800"/>
          </a:xfrm>
        </p:spPr>
        <p:txBody>
          <a:bodyPr>
            <a:normAutofit fontScale="90000"/>
          </a:bodyPr>
          <a:lstStyle/>
          <a:p>
            <a:pPr algn="ctr"/>
            <a:r>
              <a:rPr lang="en-US" dirty="0" smtClean="0"/>
              <a:t>SGASADD</a:t>
            </a:r>
            <a:br>
              <a:rPr lang="en-US" dirty="0" smtClean="0"/>
            </a:br>
            <a:r>
              <a:rPr lang="en-US" sz="3600" dirty="0" smtClean="0"/>
              <a:t>Additional Student Information</a:t>
            </a:r>
            <a:br>
              <a:rPr lang="en-US" sz="3600" dirty="0" smtClean="0"/>
            </a:br>
            <a:r>
              <a:rPr lang="en-US" sz="2400" dirty="0" smtClean="0"/>
              <a:t>Used to identify cohort groups and dual credit/dual enrollment at ICC</a:t>
            </a:r>
            <a:endParaRPr lang="en-US" sz="3600" dirty="0"/>
          </a:p>
        </p:txBody>
      </p:sp>
      <p:pic>
        <p:nvPicPr>
          <p:cNvPr id="6" name="Content Placeholder 5"/>
          <p:cNvPicPr>
            <a:picLocks noGrp="1" noChangeAspect="1"/>
          </p:cNvPicPr>
          <p:nvPr>
            <p:ph idx="1"/>
          </p:nvPr>
        </p:nvPicPr>
        <p:blipFill>
          <a:blip r:embed="rId2"/>
          <a:stretch>
            <a:fillRect/>
          </a:stretch>
        </p:blipFill>
        <p:spPr>
          <a:xfrm>
            <a:off x="1356835" y="1905000"/>
            <a:ext cx="6430329" cy="4525963"/>
          </a:xfrm>
          <a:prstGeom prst="rect">
            <a:avLst/>
          </a:prstGeom>
        </p:spPr>
      </p:pic>
    </p:spTree>
    <p:extLst>
      <p:ext uri="{BB962C8B-B14F-4D97-AF65-F5344CB8AC3E}">
        <p14:creationId xmlns:p14="http://schemas.microsoft.com/office/powerpoint/2010/main" val="298033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MSRE – Need two proof of residency for student 21 years of age or older</a:t>
            </a:r>
          </a:p>
          <a:p>
            <a:pPr lvl="1"/>
            <a:r>
              <a:rPr lang="en-US" dirty="0" smtClean="0"/>
              <a:t>Use MSRE for high school code (build in STVSBGI)</a:t>
            </a:r>
          </a:p>
          <a:p>
            <a:pPr lvl="1"/>
            <a:r>
              <a:rPr lang="en-US" dirty="0" smtClean="0"/>
              <a:t>Use MSRE for Admissions Request (build in STVADMR)</a:t>
            </a:r>
          </a:p>
          <a:p>
            <a:r>
              <a:rPr lang="en-US" dirty="0" smtClean="0"/>
              <a:t>PARE – Need two proofs of residency for parents – Student under 21 years of age.</a:t>
            </a:r>
          </a:p>
          <a:p>
            <a:r>
              <a:rPr lang="en-US" dirty="0" smtClean="0"/>
              <a:t>Reports can then be run for students with one of these incomplete on the checklist.</a:t>
            </a:r>
          </a:p>
          <a:p>
            <a:endParaRPr lang="en-US" dirty="0" smtClean="0"/>
          </a:p>
          <a:p>
            <a:pPr lvl="1"/>
            <a:endParaRPr lang="en-US" dirty="0" smtClean="0"/>
          </a:p>
        </p:txBody>
      </p:sp>
      <p:sp>
        <p:nvSpPr>
          <p:cNvPr id="3" name="Title 2"/>
          <p:cNvSpPr>
            <a:spLocks noGrp="1"/>
          </p:cNvSpPr>
          <p:nvPr>
            <p:ph type="title"/>
          </p:nvPr>
        </p:nvSpPr>
        <p:spPr/>
        <p:txBody>
          <a:bodyPr>
            <a:normAutofit fontScale="90000"/>
          </a:bodyPr>
          <a:lstStyle/>
          <a:p>
            <a:pPr algn="ctr"/>
            <a:r>
              <a:rPr lang="en-US" dirty="0" smtClean="0"/>
              <a:t>Residency</a:t>
            </a:r>
            <a:br>
              <a:rPr lang="en-US" dirty="0" smtClean="0"/>
            </a:br>
            <a:r>
              <a:rPr lang="en-US" dirty="0" smtClean="0"/>
              <a:t>ICC Uses SOAHSCH</a:t>
            </a:r>
            <a:endParaRPr lang="en-US" dirty="0"/>
          </a:p>
        </p:txBody>
      </p:sp>
    </p:spTree>
    <p:extLst>
      <p:ext uri="{BB962C8B-B14F-4D97-AF65-F5344CB8AC3E}">
        <p14:creationId xmlns:p14="http://schemas.microsoft.com/office/powerpoint/2010/main" val="275429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95472"/>
          </a:xfrm>
        </p:spPr>
        <p:txBody>
          <a:bodyPr/>
          <a:lstStyle/>
          <a:p>
            <a:pPr>
              <a:buFont typeface="Wingdings" pitchFamily="2" charset="2"/>
              <a:buChar char="§"/>
            </a:pPr>
            <a:r>
              <a:rPr lang="en-US" dirty="0" smtClean="0"/>
              <a:t>Please turn off your cell phone</a:t>
            </a:r>
          </a:p>
          <a:p>
            <a:pPr>
              <a:buFont typeface="Wingdings" pitchFamily="2" charset="2"/>
              <a:buChar char="§"/>
            </a:pPr>
            <a:r>
              <a:rPr lang="en-US" dirty="0" smtClean="0"/>
              <a:t>If you must leave the session early, please do so discreetly</a:t>
            </a:r>
          </a:p>
          <a:p>
            <a:pPr>
              <a:buFont typeface="Wingdings" pitchFamily="2" charset="2"/>
              <a:buChar char="§"/>
            </a:pPr>
            <a:r>
              <a:rPr lang="en-US" dirty="0" smtClean="0"/>
              <a:t>Please avoid side conversation during the session</a:t>
            </a:r>
            <a:endParaRPr lang="en-US" dirty="0"/>
          </a:p>
        </p:txBody>
      </p:sp>
      <p:sp>
        <p:nvSpPr>
          <p:cNvPr id="3" name="Title 2"/>
          <p:cNvSpPr>
            <a:spLocks noGrp="1"/>
          </p:cNvSpPr>
          <p:nvPr>
            <p:ph type="title"/>
          </p:nvPr>
        </p:nvSpPr>
        <p:spPr/>
        <p:txBody>
          <a:bodyPr/>
          <a:lstStyle/>
          <a:p>
            <a:r>
              <a:rPr lang="en-US" dirty="0" smtClean="0"/>
              <a:t>Session Rules of Etiquette</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7924800" y="5638800"/>
            <a:ext cx="1066800" cy="1066800"/>
          </a:xfrm>
          <a:prstGeom prst="rect">
            <a:avLst/>
          </a:prstGeom>
        </p:spPr>
      </p:pic>
    </p:spTree>
    <p:extLst>
      <p:ext uri="{BB962C8B-B14F-4D97-AF65-F5344CB8AC3E}">
        <p14:creationId xmlns:p14="http://schemas.microsoft.com/office/powerpoint/2010/main" val="310633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828800"/>
          </a:xfrm>
        </p:spPr>
        <p:txBody>
          <a:bodyPr>
            <a:normAutofit/>
          </a:bodyPr>
          <a:lstStyle/>
          <a:p>
            <a:pPr algn="ctr"/>
            <a:r>
              <a:rPr lang="en-US" dirty="0" smtClean="0"/>
              <a:t>SOAHSCH</a:t>
            </a:r>
            <a:br>
              <a:rPr lang="en-US" dirty="0" smtClean="0"/>
            </a:br>
            <a:r>
              <a:rPr lang="en-US" sz="3600" dirty="0" smtClean="0"/>
              <a:t>ICC Uses for Proof of Residency</a:t>
            </a:r>
            <a:br>
              <a:rPr lang="en-US" sz="3600" dirty="0" smtClean="0"/>
            </a:br>
            <a:endParaRPr lang="en-US" sz="3600" dirty="0"/>
          </a:p>
        </p:txBody>
      </p:sp>
      <p:pic>
        <p:nvPicPr>
          <p:cNvPr id="4" name="Content Placeholder 3"/>
          <p:cNvPicPr>
            <a:picLocks noGrp="1" noChangeAspect="1"/>
          </p:cNvPicPr>
          <p:nvPr>
            <p:ph idx="1"/>
          </p:nvPr>
        </p:nvPicPr>
        <p:blipFill>
          <a:blip r:embed="rId2"/>
          <a:stretch>
            <a:fillRect/>
          </a:stretch>
        </p:blipFill>
        <p:spPr>
          <a:xfrm>
            <a:off x="984602" y="1481138"/>
            <a:ext cx="7174796" cy="4525962"/>
          </a:xfrm>
          <a:prstGeom prst="rect">
            <a:avLst/>
          </a:prstGeom>
        </p:spPr>
      </p:pic>
    </p:spTree>
    <p:extLst>
      <p:ext uri="{BB962C8B-B14F-4D97-AF65-F5344CB8AC3E}">
        <p14:creationId xmlns:p14="http://schemas.microsoft.com/office/powerpoint/2010/main" val="2195559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828800"/>
          </a:xfrm>
        </p:spPr>
        <p:txBody>
          <a:bodyPr>
            <a:normAutofit/>
          </a:bodyPr>
          <a:lstStyle/>
          <a:p>
            <a:pPr algn="ctr"/>
            <a:r>
              <a:rPr lang="en-US" dirty="0" smtClean="0"/>
              <a:t>Checklist</a:t>
            </a:r>
            <a:br>
              <a:rPr lang="en-US" dirty="0" smtClean="0"/>
            </a:br>
            <a:r>
              <a:rPr lang="en-US" sz="3600" dirty="0" smtClean="0"/>
              <a:t>MSRE Displays on Checklist</a:t>
            </a:r>
            <a:br>
              <a:rPr lang="en-US" sz="3600" dirty="0" smtClean="0"/>
            </a:br>
            <a:endParaRPr lang="en-US" sz="3600" dirty="0"/>
          </a:p>
        </p:txBody>
      </p:sp>
      <p:sp>
        <p:nvSpPr>
          <p:cNvPr id="2" name="Content Placeholder 1"/>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57200" y="1296709"/>
            <a:ext cx="8834437" cy="5467992"/>
          </a:xfrm>
          <a:prstGeom prst="rect">
            <a:avLst/>
          </a:prstGeom>
        </p:spPr>
      </p:pic>
    </p:spTree>
    <p:extLst>
      <p:ext uri="{BB962C8B-B14F-4D97-AF65-F5344CB8AC3E}">
        <p14:creationId xmlns:p14="http://schemas.microsoft.com/office/powerpoint/2010/main" val="1570864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828800"/>
          </a:xfrm>
        </p:spPr>
        <p:txBody>
          <a:bodyPr>
            <a:normAutofit/>
          </a:bodyPr>
          <a:lstStyle/>
          <a:p>
            <a:pPr algn="ctr"/>
            <a:r>
              <a:rPr lang="en-US" dirty="0" smtClean="0"/>
              <a:t>SPACMNT</a:t>
            </a:r>
            <a:r>
              <a:rPr lang="en-US" dirty="0" smtClean="0"/>
              <a:t/>
            </a:r>
            <a:br>
              <a:rPr lang="en-US" dirty="0" smtClean="0"/>
            </a:br>
            <a:r>
              <a:rPr lang="en-US" sz="2400" dirty="0" smtClean="0"/>
              <a:t>Person Comment Form</a:t>
            </a:r>
            <a:br>
              <a:rPr lang="en-US" sz="2400" dirty="0" smtClean="0"/>
            </a:br>
            <a:r>
              <a:rPr lang="en-US" sz="2400" dirty="0" smtClean="0"/>
              <a:t> Used at ICC to show if a Transcript Release Form is on file for dual credit/dual enrollment students.</a:t>
            </a:r>
            <a:endParaRPr lang="en-US" sz="3600" dirty="0"/>
          </a:p>
        </p:txBody>
      </p:sp>
      <p:pic>
        <p:nvPicPr>
          <p:cNvPr id="4" name="Content Placeholder 3"/>
          <p:cNvPicPr>
            <a:picLocks noGrp="1" noChangeAspect="1"/>
          </p:cNvPicPr>
          <p:nvPr>
            <p:ph idx="1"/>
          </p:nvPr>
        </p:nvPicPr>
        <p:blipFill>
          <a:blip r:embed="rId2"/>
          <a:stretch>
            <a:fillRect/>
          </a:stretch>
        </p:blipFill>
        <p:spPr>
          <a:xfrm>
            <a:off x="979562" y="2057400"/>
            <a:ext cx="7226151" cy="4525963"/>
          </a:xfrm>
          <a:prstGeom prst="rect">
            <a:avLst/>
          </a:prstGeom>
        </p:spPr>
      </p:pic>
    </p:spTree>
    <p:extLst>
      <p:ext uri="{BB962C8B-B14F-4D97-AF65-F5344CB8AC3E}">
        <p14:creationId xmlns:p14="http://schemas.microsoft.com/office/powerpoint/2010/main" val="4159248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Current Standing</a:t>
            </a:r>
          </a:p>
          <a:p>
            <a:pPr lvl="1"/>
            <a:r>
              <a:rPr lang="en-US" dirty="0" smtClean="0"/>
              <a:t>First Term Attended</a:t>
            </a:r>
          </a:p>
          <a:p>
            <a:pPr lvl="1"/>
            <a:r>
              <a:rPr lang="en-US" dirty="0" smtClean="0"/>
              <a:t>Last Term Attended</a:t>
            </a:r>
          </a:p>
          <a:p>
            <a:pPr lvl="1"/>
            <a:r>
              <a:rPr lang="en-US" dirty="0" smtClean="0"/>
              <a:t>Academic Standing</a:t>
            </a:r>
          </a:p>
          <a:p>
            <a:pPr lvl="1"/>
            <a:r>
              <a:rPr lang="en-US" dirty="0" smtClean="0"/>
              <a:t>Academic Standing Override</a:t>
            </a:r>
          </a:p>
          <a:p>
            <a:pPr lvl="1"/>
            <a:endParaRPr lang="en-US" sz="1800" dirty="0" smtClean="0"/>
          </a:p>
          <a:p>
            <a:r>
              <a:rPr lang="en-US" dirty="0" smtClean="0"/>
              <a:t>Institutional – Transfer and Overall </a:t>
            </a:r>
          </a:p>
          <a:p>
            <a:pPr lvl="1"/>
            <a:r>
              <a:rPr lang="en-US" dirty="0" smtClean="0"/>
              <a:t>Attempted Hours (Financial Aid)</a:t>
            </a:r>
          </a:p>
          <a:p>
            <a:pPr lvl="1"/>
            <a:r>
              <a:rPr lang="en-US" dirty="0" smtClean="0"/>
              <a:t>Passed Hours</a:t>
            </a:r>
          </a:p>
          <a:p>
            <a:pPr lvl="1"/>
            <a:r>
              <a:rPr lang="en-US" dirty="0" smtClean="0"/>
              <a:t>Earned Hours </a:t>
            </a:r>
          </a:p>
          <a:p>
            <a:pPr lvl="1"/>
            <a:r>
              <a:rPr lang="en-US" dirty="0" smtClean="0"/>
              <a:t>GPA Hours</a:t>
            </a:r>
          </a:p>
          <a:p>
            <a:pPr lvl="1"/>
            <a:r>
              <a:rPr lang="en-US" dirty="0" smtClean="0"/>
              <a:t>Quality Points </a:t>
            </a:r>
          </a:p>
          <a:p>
            <a:pPr lvl="1"/>
            <a:r>
              <a:rPr lang="en-US" dirty="0" smtClean="0"/>
              <a:t>GPA</a:t>
            </a:r>
          </a:p>
        </p:txBody>
      </p:sp>
      <p:sp>
        <p:nvSpPr>
          <p:cNvPr id="3" name="Title 2"/>
          <p:cNvSpPr>
            <a:spLocks noGrp="1"/>
          </p:cNvSpPr>
          <p:nvPr>
            <p:ph type="title"/>
          </p:nvPr>
        </p:nvSpPr>
        <p:spPr/>
        <p:txBody>
          <a:bodyPr>
            <a:normAutofit fontScale="90000"/>
          </a:bodyPr>
          <a:lstStyle/>
          <a:p>
            <a:pPr algn="ctr"/>
            <a:r>
              <a:rPr lang="en-US" dirty="0" smtClean="0"/>
              <a:t>SHATERM</a:t>
            </a:r>
            <a:br>
              <a:rPr lang="en-US" dirty="0" smtClean="0"/>
            </a:br>
            <a:r>
              <a:rPr lang="en-US" dirty="0" smtClean="0"/>
              <a:t>Term Sequence Course History</a:t>
            </a:r>
            <a:endParaRPr lang="en-US" dirty="0"/>
          </a:p>
        </p:txBody>
      </p:sp>
    </p:spTree>
    <p:extLst>
      <p:ext uri="{BB962C8B-B14F-4D97-AF65-F5344CB8AC3E}">
        <p14:creationId xmlns:p14="http://schemas.microsoft.com/office/powerpoint/2010/main" val="1753939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Term GPA and Course Detail </a:t>
            </a:r>
            <a:r>
              <a:rPr lang="en-US" dirty="0" smtClean="0"/>
              <a:t>Information</a:t>
            </a:r>
          </a:p>
          <a:p>
            <a:pPr lvl="1"/>
            <a:r>
              <a:rPr lang="en-US" sz="2000" dirty="0"/>
              <a:t>Transfer by term</a:t>
            </a:r>
          </a:p>
          <a:p>
            <a:pPr lvl="2"/>
            <a:r>
              <a:rPr lang="en-US" sz="1800" dirty="0"/>
              <a:t>Transfer Number</a:t>
            </a:r>
          </a:p>
          <a:p>
            <a:pPr lvl="2"/>
            <a:r>
              <a:rPr lang="en-US" sz="1800" dirty="0"/>
              <a:t>Attendance Period</a:t>
            </a:r>
          </a:p>
          <a:p>
            <a:pPr lvl="1"/>
            <a:r>
              <a:rPr lang="en-US" sz="2000" dirty="0"/>
              <a:t>Institutional by </a:t>
            </a:r>
            <a:r>
              <a:rPr lang="en-US" sz="2000" dirty="0" smtClean="0"/>
              <a:t>term</a:t>
            </a:r>
            <a:endParaRPr lang="en-US" dirty="0" smtClean="0"/>
          </a:p>
          <a:p>
            <a:r>
              <a:rPr lang="en-US" dirty="0" smtClean="0"/>
              <a:t>Term and Cumulative Attempted Hours, Passed Hours, Earned Hours, GPA Hours, Quality Points, GPA</a:t>
            </a:r>
            <a:endParaRPr lang="en-US" dirty="0"/>
          </a:p>
          <a:p>
            <a:endParaRPr lang="en-US" dirty="0"/>
          </a:p>
        </p:txBody>
      </p:sp>
      <p:sp>
        <p:nvSpPr>
          <p:cNvPr id="3" name="Title 2"/>
          <p:cNvSpPr>
            <a:spLocks noGrp="1"/>
          </p:cNvSpPr>
          <p:nvPr>
            <p:ph type="title"/>
          </p:nvPr>
        </p:nvSpPr>
        <p:spPr/>
        <p:txBody>
          <a:bodyPr>
            <a:normAutofit fontScale="90000"/>
          </a:bodyPr>
          <a:lstStyle/>
          <a:p>
            <a:pPr algn="ctr"/>
            <a:r>
              <a:rPr lang="en-US" dirty="0" smtClean="0"/>
              <a:t>SHATERM cont.</a:t>
            </a:r>
            <a:br>
              <a:rPr lang="en-US" dirty="0" smtClean="0"/>
            </a:br>
            <a:r>
              <a:rPr lang="en-US" sz="3300" dirty="0" smtClean="0"/>
              <a:t>Term GPA and Course Detail Information</a:t>
            </a:r>
            <a:endParaRPr lang="en-US" sz="3300" dirty="0"/>
          </a:p>
        </p:txBody>
      </p:sp>
    </p:spTree>
    <p:extLst>
      <p:ext uri="{BB962C8B-B14F-4D97-AF65-F5344CB8AC3E}">
        <p14:creationId xmlns:p14="http://schemas.microsoft.com/office/powerpoint/2010/main" val="328762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1481138"/>
            <a:ext cx="8229599" cy="4919662"/>
          </a:xfrm>
          <a:prstGeom prst="rect">
            <a:avLst/>
          </a:prstGeom>
        </p:spPr>
      </p:pic>
      <p:sp>
        <p:nvSpPr>
          <p:cNvPr id="3" name="Title 2"/>
          <p:cNvSpPr>
            <a:spLocks noGrp="1"/>
          </p:cNvSpPr>
          <p:nvPr>
            <p:ph type="title"/>
          </p:nvPr>
        </p:nvSpPr>
        <p:spPr/>
        <p:txBody>
          <a:bodyPr>
            <a:normAutofit fontScale="90000"/>
          </a:bodyPr>
          <a:lstStyle/>
          <a:p>
            <a:pPr algn="ctr"/>
            <a:r>
              <a:rPr lang="en-US" dirty="0" smtClean="0"/>
              <a:t>SHADEGR</a:t>
            </a:r>
            <a:br>
              <a:rPr lang="en-US" dirty="0" smtClean="0"/>
            </a:br>
            <a:r>
              <a:rPr lang="en-US" dirty="0" smtClean="0"/>
              <a:t>Degree and Other Formal Awards</a:t>
            </a:r>
            <a:endParaRPr lang="en-US" dirty="0"/>
          </a:p>
        </p:txBody>
      </p:sp>
    </p:spTree>
    <p:extLst>
      <p:ext uri="{BB962C8B-B14F-4D97-AF65-F5344CB8AC3E}">
        <p14:creationId xmlns:p14="http://schemas.microsoft.com/office/powerpoint/2010/main" val="511975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1481138"/>
            <a:ext cx="8305799" cy="4525962"/>
          </a:xfrm>
          <a:prstGeom prst="rect">
            <a:avLst/>
          </a:prstGeom>
        </p:spPr>
      </p:pic>
      <p:sp>
        <p:nvSpPr>
          <p:cNvPr id="3" name="Title 2"/>
          <p:cNvSpPr>
            <a:spLocks noGrp="1"/>
          </p:cNvSpPr>
          <p:nvPr>
            <p:ph type="title"/>
          </p:nvPr>
        </p:nvSpPr>
        <p:spPr/>
        <p:txBody>
          <a:bodyPr>
            <a:normAutofit fontScale="90000"/>
          </a:bodyPr>
          <a:lstStyle/>
          <a:p>
            <a:pPr algn="ctr"/>
            <a:r>
              <a:rPr lang="en-US" dirty="0" smtClean="0"/>
              <a:t>SHADGMQ</a:t>
            </a:r>
            <a:br>
              <a:rPr lang="en-US" dirty="0" smtClean="0"/>
            </a:br>
            <a:r>
              <a:rPr lang="en-US" dirty="0" smtClean="0"/>
              <a:t>Degree Summary</a:t>
            </a:r>
            <a:endParaRPr lang="en-US" dirty="0"/>
          </a:p>
        </p:txBody>
      </p:sp>
    </p:spTree>
    <p:extLst>
      <p:ext uri="{BB962C8B-B14F-4D97-AF65-F5344CB8AC3E}">
        <p14:creationId xmlns:p14="http://schemas.microsoft.com/office/powerpoint/2010/main" val="3266922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Academic Comments</a:t>
            </a:r>
          </a:p>
          <a:p>
            <a:pPr lvl="1"/>
            <a:r>
              <a:rPr lang="en-US" dirty="0" smtClean="0"/>
              <a:t>PTK, NCATE, ASHA, etc.</a:t>
            </a:r>
            <a:endParaRPr lang="en-US" dirty="0"/>
          </a:p>
          <a:p>
            <a:r>
              <a:rPr lang="en-US" dirty="0" smtClean="0"/>
              <a:t>Transcript Comments By Level</a:t>
            </a:r>
          </a:p>
          <a:p>
            <a:pPr lvl="1"/>
            <a:r>
              <a:rPr lang="en-US" dirty="0" smtClean="0"/>
              <a:t>Degrees from prior institutions</a:t>
            </a:r>
          </a:p>
          <a:p>
            <a:r>
              <a:rPr lang="en-US" dirty="0" smtClean="0"/>
              <a:t>Transcript Comments By Term</a:t>
            </a:r>
          </a:p>
          <a:p>
            <a:pPr lvl="1"/>
            <a:r>
              <a:rPr lang="en-US" dirty="0" smtClean="0"/>
              <a:t>Withdrawal Dates</a:t>
            </a:r>
          </a:p>
          <a:p>
            <a:pPr lvl="1"/>
            <a:r>
              <a:rPr lang="en-US" dirty="0" smtClean="0"/>
              <a:t>Approved for Readmission</a:t>
            </a:r>
          </a:p>
          <a:p>
            <a:pPr marL="393192" lvl="1" indent="0">
              <a:buNone/>
            </a:pPr>
            <a:r>
              <a:rPr lang="en-US" dirty="0" smtClean="0"/>
              <a:t> </a:t>
            </a:r>
          </a:p>
          <a:p>
            <a:pPr marL="393192" lvl="1" indent="0">
              <a:buNone/>
            </a:pPr>
            <a:endParaRPr lang="en-US" dirty="0"/>
          </a:p>
        </p:txBody>
      </p:sp>
      <p:sp>
        <p:nvSpPr>
          <p:cNvPr id="3" name="Title 2"/>
          <p:cNvSpPr>
            <a:spLocks noGrp="1"/>
          </p:cNvSpPr>
          <p:nvPr>
            <p:ph type="title"/>
          </p:nvPr>
        </p:nvSpPr>
        <p:spPr/>
        <p:txBody>
          <a:bodyPr>
            <a:normAutofit fontScale="90000"/>
          </a:bodyPr>
          <a:lstStyle/>
          <a:p>
            <a:pPr algn="ctr"/>
            <a:r>
              <a:rPr lang="en-US" dirty="0" smtClean="0"/>
              <a:t>SHATCMT</a:t>
            </a:r>
            <a:br>
              <a:rPr lang="en-US" dirty="0" smtClean="0"/>
            </a:br>
            <a:r>
              <a:rPr lang="en-US" dirty="0" smtClean="0"/>
              <a:t>Transcript Events and Comments</a:t>
            </a:r>
            <a:endParaRPr lang="en-US" dirty="0"/>
          </a:p>
        </p:txBody>
      </p:sp>
    </p:spTree>
    <p:extLst>
      <p:ext uri="{BB962C8B-B14F-4D97-AF65-F5344CB8AC3E}">
        <p14:creationId xmlns:p14="http://schemas.microsoft.com/office/powerpoint/2010/main" val="2703125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SHATCMT</a:t>
            </a:r>
            <a:br>
              <a:rPr lang="en-US" dirty="0" smtClean="0"/>
            </a:br>
            <a:r>
              <a:rPr lang="en-US" dirty="0" smtClean="0"/>
              <a:t>Transcript Events and Comments</a:t>
            </a:r>
            <a:endParaRPr lang="en-US" dirty="0"/>
          </a:p>
        </p:txBody>
      </p:sp>
      <p:pic>
        <p:nvPicPr>
          <p:cNvPr id="8" name="Content Placeholder 7"/>
          <p:cNvPicPr>
            <a:picLocks noGrp="1" noChangeAspect="1"/>
          </p:cNvPicPr>
          <p:nvPr>
            <p:ph idx="1"/>
          </p:nvPr>
        </p:nvPicPr>
        <p:blipFill>
          <a:blip r:embed="rId2"/>
          <a:stretch>
            <a:fillRect/>
          </a:stretch>
        </p:blipFill>
        <p:spPr>
          <a:xfrm>
            <a:off x="304800" y="1417638"/>
            <a:ext cx="8077200" cy="2697162"/>
          </a:xfrm>
          <a:prstGeom prst="rect">
            <a:avLst/>
          </a:prstGeom>
        </p:spPr>
      </p:pic>
      <p:pic>
        <p:nvPicPr>
          <p:cNvPr id="9" name="Picture 8"/>
          <p:cNvPicPr>
            <a:picLocks noChangeAspect="1"/>
          </p:cNvPicPr>
          <p:nvPr/>
        </p:nvPicPr>
        <p:blipFill>
          <a:blip r:embed="rId3"/>
          <a:stretch>
            <a:fillRect/>
          </a:stretch>
        </p:blipFill>
        <p:spPr>
          <a:xfrm>
            <a:off x="304800" y="4139682"/>
            <a:ext cx="6124575" cy="1247775"/>
          </a:xfrm>
          <a:prstGeom prst="rect">
            <a:avLst/>
          </a:prstGeom>
        </p:spPr>
      </p:pic>
      <p:pic>
        <p:nvPicPr>
          <p:cNvPr id="10" name="Picture 9"/>
          <p:cNvPicPr>
            <a:picLocks noChangeAspect="1"/>
          </p:cNvPicPr>
          <p:nvPr/>
        </p:nvPicPr>
        <p:blipFill>
          <a:blip r:embed="rId4"/>
          <a:stretch>
            <a:fillRect/>
          </a:stretch>
        </p:blipFill>
        <p:spPr>
          <a:xfrm>
            <a:off x="304800" y="5486400"/>
            <a:ext cx="6889685" cy="1285875"/>
          </a:xfrm>
          <a:prstGeom prst="rect">
            <a:avLst/>
          </a:prstGeom>
        </p:spPr>
      </p:pic>
    </p:spTree>
    <p:extLst>
      <p:ext uri="{BB962C8B-B14F-4D97-AF65-F5344CB8AC3E}">
        <p14:creationId xmlns:p14="http://schemas.microsoft.com/office/powerpoint/2010/main" val="4002070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3754" y="1417638"/>
            <a:ext cx="8229600" cy="2603896"/>
          </a:xfrm>
          <a:prstGeom prst="rect">
            <a:avLst/>
          </a:prstGeom>
        </p:spPr>
      </p:pic>
      <p:sp>
        <p:nvSpPr>
          <p:cNvPr id="3" name="Title 2"/>
          <p:cNvSpPr>
            <a:spLocks noGrp="1"/>
          </p:cNvSpPr>
          <p:nvPr>
            <p:ph type="title"/>
          </p:nvPr>
        </p:nvSpPr>
        <p:spPr/>
        <p:txBody>
          <a:bodyPr>
            <a:normAutofit fontScale="90000"/>
          </a:bodyPr>
          <a:lstStyle/>
          <a:p>
            <a:pPr algn="ctr"/>
            <a:r>
              <a:rPr lang="en-US" dirty="0" smtClean="0"/>
              <a:t>SMASADJ</a:t>
            </a:r>
            <a:br>
              <a:rPr lang="en-US" dirty="0" smtClean="0"/>
            </a:br>
            <a:r>
              <a:rPr lang="en-US" dirty="0" smtClean="0"/>
              <a:t>Student Waivers &amp; Substitutions</a:t>
            </a:r>
            <a:endParaRPr lang="en-US" dirty="0"/>
          </a:p>
        </p:txBody>
      </p:sp>
      <p:pic>
        <p:nvPicPr>
          <p:cNvPr id="5" name="Picture 4"/>
          <p:cNvPicPr>
            <a:picLocks noChangeAspect="1"/>
          </p:cNvPicPr>
          <p:nvPr/>
        </p:nvPicPr>
        <p:blipFill>
          <a:blip r:embed="rId3"/>
          <a:stretch>
            <a:fillRect/>
          </a:stretch>
        </p:blipFill>
        <p:spPr>
          <a:xfrm>
            <a:off x="411480" y="4044980"/>
            <a:ext cx="8229600" cy="2590800"/>
          </a:xfrm>
          <a:prstGeom prst="rect">
            <a:avLst/>
          </a:prstGeom>
        </p:spPr>
      </p:pic>
    </p:spTree>
    <p:extLst>
      <p:ext uri="{BB962C8B-B14F-4D97-AF65-F5344CB8AC3E}">
        <p14:creationId xmlns:p14="http://schemas.microsoft.com/office/powerpoint/2010/main" val="182393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common matching to help prevent duplicate records – IT staff hates duplicate PIDMS.  Stay on their good side by always searching before entering a new student into Banner.</a:t>
            </a:r>
          </a:p>
          <a:p>
            <a:r>
              <a:rPr lang="en-US" dirty="0" smtClean="0"/>
              <a:t>Can go to directly or though SPAIDEN when creating a person record.</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GOAMTCH</a:t>
            </a:r>
            <a:br>
              <a:rPr lang="en-US" dirty="0" smtClean="0"/>
            </a:br>
            <a:r>
              <a:rPr lang="en-US" dirty="0" smtClean="0"/>
              <a:t>Common Matching</a:t>
            </a:r>
            <a:endParaRPr lang="en-US" dirty="0"/>
          </a:p>
        </p:txBody>
      </p:sp>
    </p:spTree>
    <p:extLst>
      <p:ext uri="{BB962C8B-B14F-4D97-AF65-F5344CB8AC3E}">
        <p14:creationId xmlns:p14="http://schemas.microsoft.com/office/powerpoint/2010/main" val="1308833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Institutional Course Summary</a:t>
            </a:r>
          </a:p>
          <a:p>
            <a:r>
              <a:rPr lang="en-US" dirty="0" smtClean="0"/>
              <a:t>Leave Key Term Blank if you want all history</a:t>
            </a:r>
          </a:p>
        </p:txBody>
      </p:sp>
      <p:sp>
        <p:nvSpPr>
          <p:cNvPr id="3" name="Title 2"/>
          <p:cNvSpPr>
            <a:spLocks noGrp="1"/>
          </p:cNvSpPr>
          <p:nvPr>
            <p:ph type="title"/>
          </p:nvPr>
        </p:nvSpPr>
        <p:spPr/>
        <p:txBody>
          <a:bodyPr>
            <a:normAutofit fontScale="90000"/>
          </a:bodyPr>
          <a:lstStyle/>
          <a:p>
            <a:pPr algn="ctr"/>
            <a:r>
              <a:rPr lang="en-US" dirty="0" smtClean="0"/>
              <a:t>SHACRSE</a:t>
            </a:r>
            <a:br>
              <a:rPr lang="en-US" dirty="0" smtClean="0"/>
            </a:br>
            <a:r>
              <a:rPr lang="en-US" dirty="0" smtClean="0"/>
              <a:t>Course Summary</a:t>
            </a:r>
            <a:endParaRPr lang="en-US" dirty="0"/>
          </a:p>
        </p:txBody>
      </p:sp>
      <p:pic>
        <p:nvPicPr>
          <p:cNvPr id="5" name="Picture 4"/>
          <p:cNvPicPr>
            <a:picLocks noChangeAspect="1"/>
          </p:cNvPicPr>
          <p:nvPr/>
        </p:nvPicPr>
        <p:blipFill>
          <a:blip r:embed="rId2"/>
          <a:stretch>
            <a:fillRect/>
          </a:stretch>
        </p:blipFill>
        <p:spPr>
          <a:xfrm>
            <a:off x="76200" y="2514600"/>
            <a:ext cx="8991600" cy="4367212"/>
          </a:xfrm>
          <a:prstGeom prst="rect">
            <a:avLst/>
          </a:prstGeom>
        </p:spPr>
      </p:pic>
    </p:spTree>
    <p:extLst>
      <p:ext uri="{BB962C8B-B14F-4D97-AF65-F5344CB8AC3E}">
        <p14:creationId xmlns:p14="http://schemas.microsoft.com/office/powerpoint/2010/main" val="4132354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59126" y="1481138"/>
            <a:ext cx="6425748" cy="4525962"/>
          </a:xfrm>
          <a:prstGeom prst="rect">
            <a:avLst/>
          </a:prstGeom>
        </p:spPr>
      </p:pic>
      <p:sp>
        <p:nvSpPr>
          <p:cNvPr id="3" name="Title 2"/>
          <p:cNvSpPr>
            <a:spLocks noGrp="1"/>
          </p:cNvSpPr>
          <p:nvPr>
            <p:ph type="title"/>
          </p:nvPr>
        </p:nvSpPr>
        <p:spPr/>
        <p:txBody>
          <a:bodyPr>
            <a:normAutofit fontScale="90000"/>
          </a:bodyPr>
          <a:lstStyle/>
          <a:p>
            <a:pPr algn="ctr"/>
            <a:r>
              <a:rPr lang="en-US" dirty="0" smtClean="0"/>
              <a:t>TSAAREV</a:t>
            </a:r>
            <a:br>
              <a:rPr lang="en-US" dirty="0" smtClean="0"/>
            </a:br>
            <a:r>
              <a:rPr lang="en-US" dirty="0" smtClean="0"/>
              <a:t>Account Detail Review Form</a:t>
            </a:r>
            <a:endParaRPr lang="en-US" dirty="0"/>
          </a:p>
        </p:txBody>
      </p:sp>
    </p:spTree>
    <p:extLst>
      <p:ext uri="{BB962C8B-B14F-4D97-AF65-F5344CB8AC3E}">
        <p14:creationId xmlns:p14="http://schemas.microsoft.com/office/powerpoint/2010/main" val="991335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5851" y="1449388"/>
            <a:ext cx="8153400" cy="3700462"/>
          </a:xfrm>
          <a:prstGeom prst="rect">
            <a:avLst/>
          </a:prstGeom>
        </p:spPr>
      </p:pic>
      <p:sp>
        <p:nvSpPr>
          <p:cNvPr id="3" name="Title 2"/>
          <p:cNvSpPr>
            <a:spLocks noGrp="1"/>
          </p:cNvSpPr>
          <p:nvPr>
            <p:ph type="title"/>
          </p:nvPr>
        </p:nvSpPr>
        <p:spPr/>
        <p:txBody>
          <a:bodyPr>
            <a:normAutofit fontScale="90000"/>
          </a:bodyPr>
          <a:lstStyle/>
          <a:p>
            <a:pPr algn="ctr"/>
            <a:r>
              <a:rPr lang="en-US" dirty="0" smtClean="0"/>
              <a:t>ROASTAT</a:t>
            </a:r>
            <a:br>
              <a:rPr lang="en-US" dirty="0" smtClean="0"/>
            </a:br>
            <a:r>
              <a:rPr lang="en-US" dirty="0" smtClean="0"/>
              <a:t>Applicant Status (Financial Aid)</a:t>
            </a:r>
            <a:endParaRPr lang="en-US" dirty="0"/>
          </a:p>
        </p:txBody>
      </p:sp>
      <p:pic>
        <p:nvPicPr>
          <p:cNvPr id="5" name="Picture 4"/>
          <p:cNvPicPr>
            <a:picLocks noChangeAspect="1"/>
          </p:cNvPicPr>
          <p:nvPr/>
        </p:nvPicPr>
        <p:blipFill>
          <a:blip r:embed="rId3"/>
          <a:stretch>
            <a:fillRect/>
          </a:stretch>
        </p:blipFill>
        <p:spPr>
          <a:xfrm>
            <a:off x="505851" y="5257800"/>
            <a:ext cx="8229600" cy="1676400"/>
          </a:xfrm>
          <a:prstGeom prst="rect">
            <a:avLst/>
          </a:prstGeom>
        </p:spPr>
      </p:pic>
    </p:spTree>
    <p:extLst>
      <p:ext uri="{BB962C8B-B14F-4D97-AF65-F5344CB8AC3E}">
        <p14:creationId xmlns:p14="http://schemas.microsoft.com/office/powerpoint/2010/main" val="1233994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Financial Aid and Scholarship Awards</a:t>
            </a:r>
          </a:p>
          <a:p>
            <a:endParaRPr lang="en-US" dirty="0"/>
          </a:p>
        </p:txBody>
      </p:sp>
      <p:sp>
        <p:nvSpPr>
          <p:cNvPr id="3" name="Title 2"/>
          <p:cNvSpPr>
            <a:spLocks noGrp="1"/>
          </p:cNvSpPr>
          <p:nvPr>
            <p:ph type="title"/>
          </p:nvPr>
        </p:nvSpPr>
        <p:spPr/>
        <p:txBody>
          <a:bodyPr>
            <a:normAutofit fontScale="90000"/>
          </a:bodyPr>
          <a:lstStyle/>
          <a:p>
            <a:pPr algn="ctr"/>
            <a:r>
              <a:rPr lang="en-US" dirty="0" smtClean="0"/>
              <a:t>ROASMRY</a:t>
            </a:r>
            <a:br>
              <a:rPr lang="en-US" dirty="0" smtClean="0"/>
            </a:br>
            <a:r>
              <a:rPr lang="en-US" dirty="0" smtClean="0"/>
              <a:t>Applicant Summary (Financial Aid)</a:t>
            </a:r>
            <a:endParaRPr lang="en-US" dirty="0"/>
          </a:p>
        </p:txBody>
      </p:sp>
      <p:pic>
        <p:nvPicPr>
          <p:cNvPr id="6" name="Picture 5"/>
          <p:cNvPicPr>
            <a:picLocks noChangeAspect="1"/>
          </p:cNvPicPr>
          <p:nvPr/>
        </p:nvPicPr>
        <p:blipFill>
          <a:blip r:embed="rId2"/>
          <a:stretch>
            <a:fillRect/>
          </a:stretch>
        </p:blipFill>
        <p:spPr>
          <a:xfrm>
            <a:off x="152400" y="2257425"/>
            <a:ext cx="8915400" cy="2314575"/>
          </a:xfrm>
          <a:prstGeom prst="rect">
            <a:avLst/>
          </a:prstGeom>
        </p:spPr>
      </p:pic>
      <p:pic>
        <p:nvPicPr>
          <p:cNvPr id="7" name="Picture 6"/>
          <p:cNvPicPr>
            <a:picLocks noChangeAspect="1"/>
          </p:cNvPicPr>
          <p:nvPr/>
        </p:nvPicPr>
        <p:blipFill>
          <a:blip r:embed="rId3"/>
          <a:stretch>
            <a:fillRect/>
          </a:stretch>
        </p:blipFill>
        <p:spPr>
          <a:xfrm>
            <a:off x="266700" y="4648201"/>
            <a:ext cx="8686800" cy="2209800"/>
          </a:xfrm>
          <a:prstGeom prst="rect">
            <a:avLst/>
          </a:prstGeom>
        </p:spPr>
      </p:pic>
    </p:spTree>
    <p:extLst>
      <p:ext uri="{BB962C8B-B14F-4D97-AF65-F5344CB8AC3E}">
        <p14:creationId xmlns:p14="http://schemas.microsoft.com/office/powerpoint/2010/main" val="1162100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0"/>
            <a:ext cx="8229600" cy="1371600"/>
          </a:xfrm>
        </p:spPr>
        <p:txBody>
          <a:bodyPr/>
          <a:lstStyle/>
          <a:p>
            <a:pPr eaLnBrk="1" hangingPunct="1">
              <a:defRPr/>
            </a:pPr>
            <a:r>
              <a:rPr lang="en-US" dirty="0" smtClean="0"/>
              <a:t>End of Term Processing Steps</a:t>
            </a:r>
          </a:p>
        </p:txBody>
      </p:sp>
      <p:sp>
        <p:nvSpPr>
          <p:cNvPr id="5123" name="Rectangle 3"/>
          <p:cNvSpPr>
            <a:spLocks noGrp="1" noChangeArrowheads="1"/>
          </p:cNvSpPr>
          <p:nvPr>
            <p:ph type="body" idx="1"/>
          </p:nvPr>
        </p:nvSpPr>
        <p:spPr/>
        <p:txBody>
          <a:bodyPr/>
          <a:lstStyle/>
          <a:p>
            <a:pPr eaLnBrk="1" hangingPunct="1"/>
            <a:r>
              <a:rPr lang="en-US" altLang="en-US" sz="2800" smtClean="0">
                <a:effectLst/>
              </a:rPr>
              <a:t>SHAGRDE – Grade Code Maintenance</a:t>
            </a:r>
          </a:p>
          <a:p>
            <a:pPr lvl="1" eaLnBrk="1" hangingPunct="1"/>
            <a:r>
              <a:rPr lang="en-US" altLang="en-US" sz="1800" smtClean="0">
                <a:effectLst/>
              </a:rPr>
              <a:t>Identify the institution’s grading policy. One time set up.  Change if the institution adopts new grades/grading policy.</a:t>
            </a:r>
          </a:p>
          <a:p>
            <a:pPr eaLnBrk="1" hangingPunct="1"/>
            <a:r>
              <a:rPr lang="en-US" altLang="en-US" sz="2800" smtClean="0">
                <a:effectLst/>
              </a:rPr>
              <a:t>SHAGRDS –Grade Substitution Maintenance</a:t>
            </a:r>
          </a:p>
          <a:p>
            <a:pPr lvl="1" eaLnBrk="1" hangingPunct="1"/>
            <a:r>
              <a:rPr lang="en-US" altLang="en-US" sz="1800" smtClean="0">
                <a:effectLst/>
              </a:rPr>
              <a:t>Build substitute grades.  One time set up. Change if the institution adopts new grades/grading policy.</a:t>
            </a:r>
          </a:p>
          <a:p>
            <a:pPr eaLnBrk="1" hangingPunct="1"/>
            <a:r>
              <a:rPr lang="en-US" altLang="en-US" sz="2800" smtClean="0">
                <a:effectLst/>
              </a:rPr>
              <a:t>SFASLST or SFAALST– Class Roster or Class Attendance Roster</a:t>
            </a:r>
          </a:p>
          <a:p>
            <a:pPr lvl="1" eaLnBrk="1" hangingPunct="1"/>
            <a:r>
              <a:rPr lang="en-US" altLang="en-US" sz="1800" smtClean="0">
                <a:effectLst/>
              </a:rPr>
              <a:t>Enter grades</a:t>
            </a:r>
          </a:p>
          <a:p>
            <a:pPr eaLnBrk="1" hangingPunct="1"/>
            <a:endParaRPr lang="en-US" altLang="en-US" sz="2800" smtClean="0">
              <a:effectLst/>
            </a:endParaRPr>
          </a:p>
        </p:txBody>
      </p:sp>
    </p:spTree>
    <p:extLst>
      <p:ext uri="{BB962C8B-B14F-4D97-AF65-F5344CB8AC3E}">
        <p14:creationId xmlns:p14="http://schemas.microsoft.com/office/powerpoint/2010/main" val="901936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normAutofit fontScale="90000"/>
          </a:bodyPr>
          <a:lstStyle/>
          <a:p>
            <a:pPr eaLnBrk="1" hangingPunct="1">
              <a:defRPr/>
            </a:pPr>
            <a:r>
              <a:rPr lang="en-US" sz="4000" dirty="0" smtClean="0"/>
              <a:t>Steps continued…..</a:t>
            </a:r>
            <a:br>
              <a:rPr lang="en-US" sz="4000" dirty="0" smtClean="0"/>
            </a:br>
            <a:endParaRPr lang="en-US" sz="4000" dirty="0" smtClean="0"/>
          </a:p>
        </p:txBody>
      </p:sp>
      <p:sp>
        <p:nvSpPr>
          <p:cNvPr id="6147" name="Rectangle 3"/>
          <p:cNvSpPr>
            <a:spLocks noGrp="1" noChangeArrowheads="1"/>
          </p:cNvSpPr>
          <p:nvPr>
            <p:ph type="body" idx="1"/>
          </p:nvPr>
        </p:nvSpPr>
        <p:spPr/>
        <p:txBody>
          <a:bodyPr>
            <a:normAutofit lnSpcReduction="10000"/>
          </a:bodyPr>
          <a:lstStyle/>
          <a:p>
            <a:pPr eaLnBrk="1" hangingPunct="1"/>
            <a:r>
              <a:rPr lang="en-US" altLang="en-US" sz="2800" smtClean="0">
                <a:effectLst/>
              </a:rPr>
              <a:t>SHRROLL– Grade Roll to Academic History</a:t>
            </a:r>
          </a:p>
          <a:p>
            <a:pPr lvl="1" eaLnBrk="1" hangingPunct="1"/>
            <a:r>
              <a:rPr lang="en-US" altLang="en-US" sz="1800" smtClean="0">
                <a:effectLst/>
              </a:rPr>
              <a:t>Roll grades to Academic History</a:t>
            </a:r>
          </a:p>
          <a:p>
            <a:pPr eaLnBrk="1" hangingPunct="1"/>
            <a:r>
              <a:rPr lang="en-US" altLang="en-US" sz="2800" smtClean="0">
                <a:effectLst/>
              </a:rPr>
              <a:t>SHRCGPA – Calculate GPA</a:t>
            </a:r>
          </a:p>
          <a:p>
            <a:pPr lvl="1" eaLnBrk="1" hangingPunct="1"/>
            <a:r>
              <a:rPr lang="en-US" altLang="en-US" sz="1800" smtClean="0">
                <a:effectLst/>
              </a:rPr>
              <a:t>Calculate GPAs based on the current term and a selected group of students using A = All             R = Rolled     C = Collector</a:t>
            </a:r>
            <a:endParaRPr lang="en-US" altLang="en-US" sz="2400" smtClean="0">
              <a:effectLst/>
            </a:endParaRPr>
          </a:p>
          <a:p>
            <a:pPr eaLnBrk="1" hangingPunct="1"/>
            <a:r>
              <a:rPr lang="en-US" altLang="en-US" sz="2800" smtClean="0">
                <a:effectLst/>
              </a:rPr>
              <a:t>SHARPTR – Repeat/Multiple Course Rules</a:t>
            </a:r>
          </a:p>
          <a:p>
            <a:pPr lvl="1" eaLnBrk="1" hangingPunct="1"/>
            <a:r>
              <a:rPr lang="en-US" altLang="en-US" sz="1800" smtClean="0">
                <a:effectLst/>
              </a:rPr>
              <a:t>Set up rules for using repeated (and equivalent) courses in GPA computations</a:t>
            </a:r>
          </a:p>
          <a:p>
            <a:pPr eaLnBrk="1" hangingPunct="1"/>
            <a:r>
              <a:rPr lang="en-US" altLang="en-US" sz="2800" smtClean="0">
                <a:effectLst/>
              </a:rPr>
              <a:t>SHRRPTS – Repeat/Equivalent Course Check</a:t>
            </a:r>
          </a:p>
          <a:p>
            <a:pPr lvl="1" eaLnBrk="1" hangingPunct="1"/>
            <a:r>
              <a:rPr lang="en-US" altLang="en-US" sz="1800" smtClean="0">
                <a:effectLst/>
              </a:rPr>
              <a:t>Identify the repeated (and equivalent) courses to be used in computing GPAs</a:t>
            </a:r>
          </a:p>
          <a:p>
            <a:pPr lvl="1" eaLnBrk="1" hangingPunct="1"/>
            <a:r>
              <a:rPr lang="en-US" altLang="en-US" sz="1800" smtClean="0">
                <a:effectLst/>
              </a:rPr>
              <a:t>Must recalculate GPA using “Collector” once this process is completed.</a:t>
            </a:r>
            <a:endParaRPr lang="en-US" altLang="en-US" sz="2400" smtClean="0">
              <a:effectLst/>
            </a:endParaRPr>
          </a:p>
          <a:p>
            <a:pPr eaLnBrk="1" hangingPunct="1"/>
            <a:endParaRPr lang="en-US" altLang="en-US" sz="2800" smtClean="0">
              <a:effectLst/>
            </a:endParaRPr>
          </a:p>
        </p:txBody>
      </p:sp>
    </p:spTree>
    <p:extLst>
      <p:ext uri="{BB962C8B-B14F-4D97-AF65-F5344CB8AC3E}">
        <p14:creationId xmlns:p14="http://schemas.microsoft.com/office/powerpoint/2010/main" val="1724530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74638"/>
            <a:ext cx="8229600" cy="1020762"/>
          </a:xfrm>
        </p:spPr>
        <p:txBody>
          <a:bodyPr>
            <a:normAutofit fontScale="90000"/>
          </a:bodyPr>
          <a:lstStyle/>
          <a:p>
            <a:pPr eaLnBrk="1" hangingPunct="1">
              <a:defRPr/>
            </a:pPr>
            <a:r>
              <a:rPr lang="en-US" sz="4000" dirty="0"/>
              <a:t>Steps continued…..</a:t>
            </a:r>
            <a:br>
              <a:rPr lang="en-US" sz="4000" dirty="0"/>
            </a:br>
            <a:endParaRPr lang="en-US" sz="4000" dirty="0" smtClean="0"/>
          </a:p>
        </p:txBody>
      </p:sp>
      <p:sp>
        <p:nvSpPr>
          <p:cNvPr id="7171" name="Rectangle 3"/>
          <p:cNvSpPr>
            <a:spLocks noGrp="1" noChangeArrowheads="1"/>
          </p:cNvSpPr>
          <p:nvPr>
            <p:ph type="body" idx="1"/>
          </p:nvPr>
        </p:nvSpPr>
        <p:spPr/>
        <p:txBody>
          <a:bodyPr>
            <a:normAutofit fontScale="92500" lnSpcReduction="10000"/>
          </a:bodyPr>
          <a:lstStyle/>
          <a:p>
            <a:pPr eaLnBrk="1" hangingPunct="1"/>
            <a:r>
              <a:rPr lang="en-US" altLang="en-US" sz="2800" smtClean="0">
                <a:effectLst/>
              </a:rPr>
              <a:t>SHAACST – Academic Standing Rules</a:t>
            </a:r>
          </a:p>
          <a:p>
            <a:pPr lvl="1" eaLnBrk="1" hangingPunct="1"/>
            <a:r>
              <a:rPr lang="en-US" altLang="en-US" sz="1800" smtClean="0">
                <a:effectLst/>
              </a:rPr>
              <a:t>Set up academic standing rules on Academic Difficulty (academic warning, probation, suspension, dismissal, etc.) and honors (Dean’s List, President’s List</a:t>
            </a:r>
          </a:p>
          <a:p>
            <a:pPr eaLnBrk="1" hangingPunct="1"/>
            <a:r>
              <a:rPr lang="en-US" altLang="en-US" sz="2800" smtClean="0">
                <a:effectLst/>
              </a:rPr>
              <a:t>SHRASTD – Calculate Academic Standing</a:t>
            </a:r>
          </a:p>
          <a:p>
            <a:pPr lvl="1" eaLnBrk="1" hangingPunct="1"/>
            <a:r>
              <a:rPr lang="en-US" altLang="en-US" sz="1800" smtClean="0">
                <a:effectLst/>
              </a:rPr>
              <a:t>Calculate academic standing for currently enrolled students</a:t>
            </a:r>
          </a:p>
          <a:p>
            <a:pPr eaLnBrk="1" hangingPunct="1"/>
            <a:r>
              <a:rPr lang="en-US" altLang="en-US" sz="2800" smtClean="0">
                <a:effectLst/>
              </a:rPr>
              <a:t>SHRGRDE – Grade Mailer     (optional)</a:t>
            </a:r>
          </a:p>
          <a:p>
            <a:pPr lvl="1" eaLnBrk="1" hangingPunct="1"/>
            <a:r>
              <a:rPr lang="en-US" altLang="en-US" sz="1800" smtClean="0">
                <a:effectLst/>
              </a:rPr>
              <a:t>Run this process even if you no longer mail grades</a:t>
            </a:r>
          </a:p>
          <a:p>
            <a:pPr eaLnBrk="1" hangingPunct="1"/>
            <a:r>
              <a:rPr lang="en-US" altLang="en-US" sz="2800" smtClean="0">
                <a:effectLst/>
              </a:rPr>
              <a:t>SFRRGAM – Registration Admin Messages  (optional)</a:t>
            </a:r>
          </a:p>
          <a:p>
            <a:pPr lvl="1" eaLnBrk="1" hangingPunct="1"/>
            <a:r>
              <a:rPr lang="en-US" altLang="en-US" sz="1800" smtClean="0">
                <a:effectLst/>
              </a:rPr>
              <a:t>Tracks registration errors for administrative purposes, checks for in-progress prerequisites errors, views any potential schedule conflicts due to changes in class schedule, fins students who took in-progress prerequisites that may have not met the requirements.</a:t>
            </a:r>
          </a:p>
        </p:txBody>
      </p:sp>
    </p:spTree>
    <p:extLst>
      <p:ext uri="{BB962C8B-B14F-4D97-AF65-F5344CB8AC3E}">
        <p14:creationId xmlns:p14="http://schemas.microsoft.com/office/powerpoint/2010/main" val="20318149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normAutofit fontScale="90000"/>
          </a:bodyPr>
          <a:lstStyle/>
          <a:p>
            <a:pPr eaLnBrk="1" hangingPunct="1">
              <a:defRPr/>
            </a:pPr>
            <a:r>
              <a:rPr lang="en-US" sz="4000" dirty="0"/>
              <a:t>Steps continued…..</a:t>
            </a:r>
            <a:br>
              <a:rPr lang="en-US" sz="4000" dirty="0"/>
            </a:br>
            <a:endParaRPr lang="en-US" sz="4000" dirty="0" smtClean="0"/>
          </a:p>
        </p:txBody>
      </p:sp>
      <p:sp>
        <p:nvSpPr>
          <p:cNvPr id="2" name="Content Placeholder 1"/>
          <p:cNvSpPr>
            <a:spLocks noGrp="1"/>
          </p:cNvSpPr>
          <p:nvPr>
            <p:ph idx="1"/>
          </p:nvPr>
        </p:nvSpPr>
        <p:spPr>
          <a:xfrm>
            <a:off x="457200" y="838200"/>
            <a:ext cx="8229600" cy="6019800"/>
          </a:xfrm>
        </p:spPr>
        <p:txBody>
          <a:bodyPr>
            <a:normAutofit lnSpcReduction="10000"/>
          </a:bodyPr>
          <a:lstStyle/>
          <a:p>
            <a:pPr eaLnBrk="1" hangingPunct="1">
              <a:defRPr/>
            </a:pPr>
            <a:r>
              <a:rPr lang="en-US" sz="2800" dirty="0" smtClean="0">
                <a:effectLst/>
              </a:rPr>
              <a:t>SOACTRM – Continuant Terms Rule</a:t>
            </a:r>
          </a:p>
          <a:p>
            <a:pPr lvl="1" eaLnBrk="1" hangingPunct="1">
              <a:defRPr/>
            </a:pPr>
            <a:r>
              <a:rPr lang="en-US" sz="1800" dirty="0" smtClean="0">
                <a:effectLst/>
              </a:rPr>
              <a:t>Used to establish the rules for how the existing student type, maintained on the General Student form (SGASTDN), will be updated to the Next Student Type, which is maintained on the Student Type Validation Form (STVSTYP). </a:t>
            </a:r>
            <a:endParaRPr lang="en-US" sz="2400" dirty="0" smtClean="0">
              <a:effectLst/>
            </a:endParaRPr>
          </a:p>
          <a:p>
            <a:pPr eaLnBrk="1" hangingPunct="1">
              <a:defRPr/>
            </a:pPr>
            <a:r>
              <a:rPr lang="en-US" sz="2800" dirty="0" smtClean="0">
                <a:effectLst/>
              </a:rPr>
              <a:t>STVSTYP – Student Type Code Validation</a:t>
            </a:r>
          </a:p>
          <a:p>
            <a:pPr lvl="1" eaLnBrk="1" hangingPunct="1">
              <a:defRPr/>
            </a:pPr>
            <a:r>
              <a:rPr lang="en-US" sz="1800" dirty="0" smtClean="0">
                <a:effectLst/>
              </a:rPr>
              <a:t>Set up student type codes on the student type code validation table (STVSTYP)</a:t>
            </a:r>
          </a:p>
          <a:p>
            <a:pPr eaLnBrk="1" hangingPunct="1">
              <a:defRPr/>
            </a:pPr>
            <a:r>
              <a:rPr lang="en-US" sz="2800" dirty="0" smtClean="0">
                <a:effectLst/>
              </a:rPr>
              <a:t>SHRTYPE – Student Type Update</a:t>
            </a:r>
          </a:p>
          <a:p>
            <a:pPr lvl="1" eaLnBrk="1" hangingPunct="1">
              <a:defRPr/>
            </a:pPr>
            <a:r>
              <a:rPr lang="en-US" sz="1800" dirty="0" smtClean="0">
                <a:effectLst/>
              </a:rPr>
              <a:t>Automatically updates the student type based on the rules established on SOACTRM.  This process should be run after the courses have been rolled to history at the end of the term.</a:t>
            </a:r>
          </a:p>
          <a:p>
            <a:pPr lvl="1" eaLnBrk="1" hangingPunct="1">
              <a:defRPr/>
            </a:pPr>
            <a:r>
              <a:rPr lang="en-US" sz="1800" dirty="0" smtClean="0">
                <a:effectLst/>
              </a:rPr>
              <a:t>If the Next Student Type field is null on the Student Type Validation Form (STVSTYP) then no update of the student type occurs.</a:t>
            </a:r>
          </a:p>
          <a:p>
            <a:pPr eaLnBrk="1" hangingPunct="1">
              <a:defRPr/>
            </a:pPr>
            <a:r>
              <a:rPr lang="en-US" sz="2800" dirty="0" smtClean="0">
                <a:effectLst/>
              </a:rPr>
              <a:t>SHARCINC – Incomplete Grade Process  (Optional)</a:t>
            </a:r>
            <a:endParaRPr lang="en-US" sz="2800" dirty="0">
              <a:effectLst/>
            </a:endParaRPr>
          </a:p>
          <a:p>
            <a:pPr lvl="1" eaLnBrk="1" hangingPunct="1">
              <a:defRPr/>
            </a:pPr>
            <a:r>
              <a:rPr lang="en-US" sz="1800" dirty="0" smtClean="0">
                <a:effectLst/>
              </a:rPr>
              <a:t>Must setup Incomplete Grade Rules (SHAINCG) if you use the Incomplete Grade Process.</a:t>
            </a:r>
          </a:p>
          <a:p>
            <a:pPr>
              <a:defRPr/>
            </a:pPr>
            <a:endParaRPr lang="en-US" dirty="0"/>
          </a:p>
        </p:txBody>
      </p:sp>
    </p:spTree>
    <p:extLst>
      <p:ext uri="{BB962C8B-B14F-4D97-AF65-F5344CB8AC3E}">
        <p14:creationId xmlns:p14="http://schemas.microsoft.com/office/powerpoint/2010/main" val="3792747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normAutofit fontScale="90000"/>
          </a:bodyPr>
          <a:lstStyle/>
          <a:p>
            <a:pPr eaLnBrk="1" hangingPunct="1">
              <a:defRPr/>
            </a:pPr>
            <a:r>
              <a:rPr lang="en-US" sz="4000" dirty="0" smtClean="0"/>
              <a:t>SHRCGPA – Calculate GPA</a:t>
            </a:r>
            <a:br>
              <a:rPr lang="en-US" sz="4000" dirty="0" smtClean="0"/>
            </a:br>
            <a:endParaRPr lang="en-US" sz="4000" dirty="0" smtClean="0"/>
          </a:p>
        </p:txBody>
      </p:sp>
      <p:sp>
        <p:nvSpPr>
          <p:cNvPr id="3" name="Content Placeholder 2"/>
          <p:cNvSpPr>
            <a:spLocks noGrp="1"/>
          </p:cNvSpPr>
          <p:nvPr>
            <p:ph idx="1"/>
          </p:nvPr>
        </p:nvSpPr>
        <p:spPr/>
        <p:txBody>
          <a:bodyPr/>
          <a:lstStyle/>
          <a:p>
            <a:pPr>
              <a:defRPr/>
            </a:pPr>
            <a:r>
              <a:rPr lang="en-US" sz="2400" dirty="0" smtClean="0"/>
              <a:t>Re-Calculate GPAs for students who repeated courses using “Collector”</a:t>
            </a:r>
          </a:p>
          <a:p>
            <a:pPr lvl="1">
              <a:defRPr/>
            </a:pPr>
            <a:r>
              <a:rPr lang="en-US" sz="2000" dirty="0" smtClean="0"/>
              <a:t>01 – Term – Current Term</a:t>
            </a:r>
          </a:p>
          <a:p>
            <a:pPr lvl="1">
              <a:defRPr/>
            </a:pPr>
            <a:r>
              <a:rPr lang="en-US" sz="2000" dirty="0" smtClean="0"/>
              <a:t>02 – Select All, Rolled or Collector ---- “C” for collector</a:t>
            </a:r>
          </a:p>
          <a:p>
            <a:pPr lvl="1">
              <a:defRPr/>
            </a:pPr>
            <a:r>
              <a:rPr lang="en-US" sz="2000" dirty="0" smtClean="0"/>
              <a:t>03 – Selection Identifier</a:t>
            </a:r>
          </a:p>
          <a:p>
            <a:pPr lvl="1">
              <a:defRPr/>
            </a:pPr>
            <a:r>
              <a:rPr lang="en-US" sz="2000" dirty="0" smtClean="0"/>
              <a:t>04 – Application code</a:t>
            </a:r>
          </a:p>
          <a:p>
            <a:pPr lvl="1">
              <a:defRPr/>
            </a:pPr>
            <a:r>
              <a:rPr lang="en-US" sz="2000" dirty="0" smtClean="0"/>
              <a:t>05 – Creator</a:t>
            </a:r>
          </a:p>
          <a:p>
            <a:pPr>
              <a:defRPr/>
            </a:pPr>
            <a:r>
              <a:rPr lang="en-US" sz="2400" dirty="0" smtClean="0"/>
              <a:t>SHRCONV – Campus GPA Conversion Process</a:t>
            </a:r>
          </a:p>
          <a:p>
            <a:pPr lvl="1">
              <a:defRPr/>
            </a:pPr>
            <a:r>
              <a:rPr lang="en-US" sz="2000" dirty="0" smtClean="0"/>
              <a:t>Run only if a Campus GPA is used (see SHATRMC) </a:t>
            </a:r>
            <a:endParaRPr lang="en-US" sz="1600" dirty="0" smtClean="0"/>
          </a:p>
          <a:p>
            <a:pPr marL="457200" lvl="1" indent="0">
              <a:buFont typeface="Wingdings" panose="05000000000000000000" pitchFamily="2" charset="2"/>
              <a:buNone/>
              <a:defRPr/>
            </a:pPr>
            <a:endParaRPr lang="en-US" sz="2000" dirty="0"/>
          </a:p>
        </p:txBody>
      </p:sp>
    </p:spTree>
    <p:extLst>
      <p:ext uri="{BB962C8B-B14F-4D97-AF65-F5344CB8AC3E}">
        <p14:creationId xmlns:p14="http://schemas.microsoft.com/office/powerpoint/2010/main" val="1732132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normAutofit fontScale="90000"/>
          </a:bodyPr>
          <a:lstStyle/>
          <a:p>
            <a:pPr eaLnBrk="1" hangingPunct="1">
              <a:defRPr/>
            </a:pPr>
            <a:r>
              <a:rPr lang="en-US" sz="4000" dirty="0" smtClean="0"/>
              <a:t>Academic Standing Rules</a:t>
            </a:r>
            <a:br>
              <a:rPr lang="en-US" sz="4000" dirty="0" smtClean="0"/>
            </a:br>
            <a:r>
              <a:rPr lang="en-US" sz="4000" dirty="0" smtClean="0"/>
              <a:t>SHAACST</a:t>
            </a:r>
          </a:p>
        </p:txBody>
      </p:sp>
      <p:sp>
        <p:nvSpPr>
          <p:cNvPr id="2" name="Content Placeholder 1"/>
          <p:cNvSpPr>
            <a:spLocks noGrp="1"/>
          </p:cNvSpPr>
          <p:nvPr>
            <p:ph idx="1"/>
          </p:nvPr>
        </p:nvSpPr>
        <p:spPr/>
        <p:txBody>
          <a:bodyPr/>
          <a:lstStyle/>
          <a:p>
            <a:pPr>
              <a:defRPr/>
            </a:pPr>
            <a:r>
              <a:rPr lang="en-US" sz="2800" dirty="0" smtClean="0"/>
              <a:t>Academic Difficulty Rules</a:t>
            </a:r>
          </a:p>
          <a:p>
            <a:pPr lvl="1">
              <a:defRPr/>
            </a:pPr>
            <a:r>
              <a:rPr lang="en-US" sz="2000" dirty="0" smtClean="0"/>
              <a:t>Term Effective</a:t>
            </a:r>
          </a:p>
          <a:p>
            <a:pPr lvl="1">
              <a:defRPr/>
            </a:pPr>
            <a:r>
              <a:rPr lang="en-US" sz="2000" dirty="0" smtClean="0"/>
              <a:t>Sequence # is not important</a:t>
            </a:r>
          </a:p>
          <a:p>
            <a:pPr lvl="1">
              <a:defRPr/>
            </a:pPr>
            <a:r>
              <a:rPr lang="en-US" sz="2000" dirty="0" smtClean="0"/>
              <a:t>Hour Type (“A” – Attempted, “E”  -- Earned and “G” – GPA) used must be the same for all rules</a:t>
            </a:r>
          </a:p>
          <a:p>
            <a:pPr>
              <a:defRPr/>
            </a:pPr>
            <a:r>
              <a:rPr lang="en-US" sz="2800" dirty="0" smtClean="0"/>
              <a:t>Dean’s List Rules/Excluded Grades</a:t>
            </a:r>
          </a:p>
          <a:p>
            <a:pPr lvl="1">
              <a:defRPr/>
            </a:pPr>
            <a:r>
              <a:rPr lang="en-US" sz="2000" dirty="0" smtClean="0"/>
              <a:t>If a student has any “Excluded Grade” values, not eligible for Dean’s/President’s List processing.</a:t>
            </a:r>
          </a:p>
          <a:p>
            <a:pPr lvl="1">
              <a:defRPr/>
            </a:pPr>
            <a:r>
              <a:rPr lang="en-US" sz="2000" dirty="0" smtClean="0"/>
              <a:t>If a student qualifies for multiple rules, most restrictive is used to assign status code.</a:t>
            </a:r>
          </a:p>
          <a:p>
            <a:pPr lvl="1">
              <a:defRPr/>
            </a:pPr>
            <a:endParaRPr lang="en-US" sz="2400" dirty="0" smtClean="0"/>
          </a:p>
          <a:p>
            <a:pPr>
              <a:defRPr/>
            </a:pPr>
            <a:endParaRPr lang="en-US" dirty="0"/>
          </a:p>
        </p:txBody>
      </p:sp>
    </p:spTree>
    <p:extLst>
      <p:ext uri="{BB962C8B-B14F-4D97-AF65-F5344CB8AC3E}">
        <p14:creationId xmlns:p14="http://schemas.microsoft.com/office/powerpoint/2010/main" val="1649367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GOAMTCH</a:t>
            </a:r>
            <a:endParaRPr lang="en-US"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481138"/>
            <a:ext cx="80772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779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SHAACST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a:defRPr/>
            </a:pPr>
            <a:r>
              <a:rPr lang="en-US" sz="2800" dirty="0" smtClean="0"/>
              <a:t>Progress Evaluation Rules</a:t>
            </a:r>
          </a:p>
          <a:p>
            <a:pPr lvl="1">
              <a:defRPr/>
            </a:pPr>
            <a:r>
              <a:rPr lang="en-US" sz="2000" dirty="0" smtClean="0"/>
              <a:t>Sequence is critical</a:t>
            </a:r>
          </a:p>
          <a:p>
            <a:pPr lvl="1">
              <a:defRPr/>
            </a:pPr>
            <a:r>
              <a:rPr lang="en-US" sz="2000" dirty="0" smtClean="0"/>
              <a:t>Counts number of grades for the processing term</a:t>
            </a:r>
          </a:p>
          <a:p>
            <a:pPr lvl="1">
              <a:defRPr/>
            </a:pPr>
            <a:r>
              <a:rPr lang="en-US" sz="2000" dirty="0" smtClean="0"/>
              <a:t>Minimum percentage = % of grades that count toward progress</a:t>
            </a:r>
          </a:p>
          <a:p>
            <a:pPr>
              <a:defRPr/>
            </a:pPr>
            <a:r>
              <a:rPr lang="en-US" sz="2800" dirty="0" smtClean="0"/>
              <a:t>Progress Evaluation Grade Exclusions</a:t>
            </a:r>
          </a:p>
          <a:p>
            <a:pPr lvl="1">
              <a:defRPr/>
            </a:pPr>
            <a:r>
              <a:rPr lang="en-US" sz="2000" dirty="0" smtClean="0"/>
              <a:t>Grades defined on “Progress Evaluation Grade Exclusion do NOT count toward progress (aka Bad Progress grades)</a:t>
            </a:r>
            <a:endParaRPr lang="en-US" dirty="0" smtClean="0"/>
          </a:p>
          <a:p>
            <a:pPr>
              <a:defRPr/>
            </a:pPr>
            <a:r>
              <a:rPr lang="en-US" sz="2800" dirty="0" smtClean="0"/>
              <a:t>Combined Academic Standing Rules</a:t>
            </a:r>
          </a:p>
          <a:p>
            <a:pPr lvl="1">
              <a:defRPr/>
            </a:pPr>
            <a:r>
              <a:rPr lang="en-US" sz="2000" dirty="0" smtClean="0"/>
              <a:t>Does not depend on previous term status code</a:t>
            </a:r>
          </a:p>
          <a:p>
            <a:pPr lvl="1">
              <a:defRPr/>
            </a:pPr>
            <a:r>
              <a:rPr lang="en-US" sz="2000" dirty="0" smtClean="0"/>
              <a:t>Adds newly calculated academic status and progress status together</a:t>
            </a:r>
          </a:p>
          <a:p>
            <a:pPr>
              <a:defRPr/>
            </a:pPr>
            <a:r>
              <a:rPr lang="en-US" sz="2800" dirty="0" smtClean="0"/>
              <a:t>Academic Difficulty Rules by Student Centric Period</a:t>
            </a:r>
          </a:p>
          <a:p>
            <a:pPr>
              <a:defRPr/>
            </a:pPr>
            <a:endParaRPr lang="en-US" dirty="0"/>
          </a:p>
        </p:txBody>
      </p:sp>
    </p:spTree>
    <p:extLst>
      <p:ext uri="{BB962C8B-B14F-4D97-AF65-F5344CB8AC3E}">
        <p14:creationId xmlns:p14="http://schemas.microsoft.com/office/powerpoint/2010/main" val="2431501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normAutofit fontScale="90000"/>
          </a:bodyPr>
          <a:lstStyle/>
          <a:p>
            <a:pPr eaLnBrk="1" hangingPunct="1">
              <a:defRPr/>
            </a:pPr>
            <a:r>
              <a:rPr lang="en-US" sz="4000" dirty="0" smtClean="0"/>
              <a:t>Academic Standing Rules</a:t>
            </a:r>
            <a:br>
              <a:rPr lang="en-US" sz="4000" dirty="0" smtClean="0"/>
            </a:br>
            <a:r>
              <a:rPr lang="en-US" sz="4000" dirty="0" smtClean="0"/>
              <a:t>SHAACST</a:t>
            </a:r>
          </a:p>
        </p:txBody>
      </p:sp>
      <p:sp>
        <p:nvSpPr>
          <p:cNvPr id="2" name="Content Placeholder 1"/>
          <p:cNvSpPr>
            <a:spLocks noGrp="1"/>
          </p:cNvSpPr>
          <p:nvPr>
            <p:ph idx="1"/>
          </p:nvPr>
        </p:nvSpPr>
        <p:spPr/>
        <p:txBody>
          <a:bodyPr/>
          <a:lstStyle/>
          <a:p>
            <a:pPr>
              <a:defRPr/>
            </a:pPr>
            <a:endParaRPr lang="en-US"/>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746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p:txBody>
          <a:bodyPr>
            <a:normAutofit fontScale="90000"/>
          </a:bodyPr>
          <a:lstStyle/>
          <a:p>
            <a:pPr eaLnBrk="1" hangingPunct="1">
              <a:defRPr/>
            </a:pPr>
            <a:r>
              <a:rPr lang="en-US" dirty="0" smtClean="0"/>
              <a:t>Dean’s List Rules</a:t>
            </a:r>
            <a:br>
              <a:rPr lang="en-US" dirty="0" smtClean="0"/>
            </a:br>
            <a:r>
              <a:rPr lang="en-US" dirty="0" smtClean="0"/>
              <a:t>SHAACST</a:t>
            </a:r>
          </a:p>
        </p:txBody>
      </p:sp>
      <p:sp>
        <p:nvSpPr>
          <p:cNvPr id="140291" name="Rectangle 3"/>
          <p:cNvSpPr>
            <a:spLocks noGrp="1" noChangeArrowheads="1"/>
          </p:cNvSpPr>
          <p:nvPr>
            <p:ph type="body" idx="1"/>
          </p:nvPr>
        </p:nvSpPr>
        <p:spPr/>
        <p:txBody>
          <a:bodyPr/>
          <a:lstStyle/>
          <a:p>
            <a:pPr marL="457200" lvl="1" indent="0" eaLnBrk="1" hangingPunct="1">
              <a:lnSpc>
                <a:spcPct val="90000"/>
              </a:lnSpc>
              <a:buFont typeface="Wingdings" panose="05000000000000000000" pitchFamily="2" charset="2"/>
              <a:buNone/>
              <a:defRPr/>
            </a:pPr>
            <a:endParaRPr lang="en-US" sz="2000" dirty="0" smtClean="0"/>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5658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0653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eaLnBrk="1" hangingPunct="1">
              <a:defRPr/>
            </a:pPr>
            <a:r>
              <a:rPr lang="en-US" dirty="0" smtClean="0"/>
              <a:t>Academic Standing Issues</a:t>
            </a:r>
          </a:p>
        </p:txBody>
      </p:sp>
      <p:sp>
        <p:nvSpPr>
          <p:cNvPr id="2" name="Content Placeholder 1"/>
          <p:cNvSpPr>
            <a:spLocks noGrp="1"/>
          </p:cNvSpPr>
          <p:nvPr>
            <p:ph idx="1"/>
          </p:nvPr>
        </p:nvSpPr>
        <p:spPr/>
        <p:txBody>
          <a:bodyPr>
            <a:normAutofit lnSpcReduction="10000"/>
          </a:bodyPr>
          <a:lstStyle/>
          <a:p>
            <a:pPr>
              <a:defRPr/>
            </a:pPr>
            <a:r>
              <a:rPr lang="en-US" sz="2400" dirty="0" smtClean="0"/>
              <a:t>Don’t Use “00” for good standing.  Banner’s default is “00”.  This allows one to find missing logic/rules.</a:t>
            </a:r>
          </a:p>
          <a:p>
            <a:pPr>
              <a:defRPr/>
            </a:pPr>
            <a:r>
              <a:rPr lang="en-US" sz="2400" dirty="0" smtClean="0"/>
              <a:t>Complicated Rules – Still using quality point deficiency instead of GPA.</a:t>
            </a:r>
          </a:p>
          <a:p>
            <a:pPr>
              <a:defRPr/>
            </a:pPr>
            <a:r>
              <a:rPr lang="en-US" sz="2400" dirty="0" smtClean="0"/>
              <a:t>Poorly written policy</a:t>
            </a:r>
          </a:p>
          <a:p>
            <a:pPr>
              <a:defRPr/>
            </a:pPr>
            <a:r>
              <a:rPr lang="en-US" sz="2400" dirty="0" smtClean="0"/>
              <a:t>Three strikes and your out</a:t>
            </a:r>
          </a:p>
          <a:p>
            <a:pPr lvl="1">
              <a:defRPr/>
            </a:pPr>
            <a:r>
              <a:rPr lang="en-US" sz="2000" dirty="0" smtClean="0"/>
              <a:t>Use P1 – Probation 1, P2 – Probation 2, P3 – Probation 3, etc</a:t>
            </a:r>
            <a:r>
              <a:rPr lang="en-US" dirty="0" smtClean="0"/>
              <a:t>.</a:t>
            </a:r>
          </a:p>
          <a:p>
            <a:pPr>
              <a:defRPr/>
            </a:pPr>
            <a:r>
              <a:rPr lang="en-US" sz="2400" dirty="0" smtClean="0"/>
              <a:t>Must calculate standing for every term that gets academic history</a:t>
            </a:r>
          </a:p>
          <a:p>
            <a:pPr lvl="1">
              <a:defRPr/>
            </a:pPr>
            <a:r>
              <a:rPr lang="en-US" sz="2000" dirty="0" smtClean="0"/>
              <a:t>If you do not calculate a standing – Banner assumes “00”.  </a:t>
            </a:r>
            <a:r>
              <a:rPr lang="en-US" sz="2000" dirty="0"/>
              <a:t> </a:t>
            </a:r>
            <a:r>
              <a:rPr lang="en-US" sz="2000" dirty="0" smtClean="0"/>
              <a:t>Note:  “00” is default for good standing.</a:t>
            </a:r>
          </a:p>
          <a:p>
            <a:pPr lvl="1">
              <a:defRPr/>
            </a:pPr>
            <a:r>
              <a:rPr lang="en-US" sz="2000" dirty="0" smtClean="0"/>
              <a:t>Can create “dummy standing rules” to populate.</a:t>
            </a:r>
            <a:endParaRPr lang="en-US" dirty="0" smtClean="0"/>
          </a:p>
          <a:p>
            <a:pPr>
              <a:defRPr/>
            </a:pPr>
            <a:endParaRPr lang="en-US" dirty="0"/>
          </a:p>
        </p:txBody>
      </p:sp>
    </p:spTree>
    <p:extLst>
      <p:ext uri="{BB962C8B-B14F-4D97-AF65-F5344CB8AC3E}">
        <p14:creationId xmlns:p14="http://schemas.microsoft.com/office/powerpoint/2010/main" val="2854867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normAutofit fontScale="90000"/>
          </a:bodyPr>
          <a:lstStyle/>
          <a:p>
            <a:pPr eaLnBrk="1" hangingPunct="1">
              <a:defRPr/>
            </a:pPr>
            <a:r>
              <a:rPr lang="en-US" dirty="0" smtClean="0"/>
              <a:t>Registration Admin Messages</a:t>
            </a:r>
            <a:br>
              <a:rPr lang="en-US" dirty="0" smtClean="0"/>
            </a:br>
            <a:r>
              <a:rPr lang="en-US" dirty="0" smtClean="0"/>
              <a:t>SFRRGAM</a:t>
            </a:r>
          </a:p>
        </p:txBody>
      </p:sp>
      <p:sp>
        <p:nvSpPr>
          <p:cNvPr id="2" name="Content Placeholder 1"/>
          <p:cNvSpPr>
            <a:spLocks noGrp="1"/>
          </p:cNvSpPr>
          <p:nvPr>
            <p:ph idx="1"/>
          </p:nvPr>
        </p:nvSpPr>
        <p:spPr/>
        <p:txBody>
          <a:bodyPr/>
          <a:lstStyle/>
          <a:p>
            <a:pPr>
              <a:defRPr/>
            </a:pPr>
            <a:r>
              <a:rPr lang="en-US" sz="2000" dirty="0" smtClean="0"/>
              <a:t>Run to assist in finding registration errors, identify students that preregistered for a future term and SOATERM error checking.</a:t>
            </a:r>
          </a:p>
          <a:p>
            <a:pPr>
              <a:defRPr/>
            </a:pPr>
            <a:endParaRPr lang="en-US" sz="2000" dirty="0" smtClean="0"/>
          </a:p>
          <a:p>
            <a:pPr>
              <a:defRPr/>
            </a:pPr>
            <a:endParaRPr lang="en-US" dirty="0"/>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67000"/>
            <a:ext cx="79248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547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295400"/>
            <a:ext cx="729615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434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SFRRGAM Parameters </a:t>
            </a:r>
            <a:r>
              <a:rPr lang="en-US" dirty="0" err="1" smtClean="0"/>
              <a:t>cont</a:t>
            </a:r>
            <a:r>
              <a:rPr lang="en-US" dirty="0" smtClean="0"/>
              <a:t>…</a:t>
            </a:r>
            <a:endParaRPr lang="en-US" dirty="0"/>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123950"/>
            <a:ext cx="7305675"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0963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a:xfrm>
            <a:off x="457200" y="274638"/>
            <a:ext cx="8229600" cy="944562"/>
          </a:xfrm>
        </p:spPr>
        <p:txBody>
          <a:bodyPr/>
          <a:lstStyle/>
          <a:p>
            <a:pPr eaLnBrk="1" hangingPunct="1">
              <a:defRPr/>
            </a:pPr>
            <a:r>
              <a:rPr lang="en-US" dirty="0" smtClean="0"/>
              <a:t>SFRRGAM</a:t>
            </a:r>
          </a:p>
        </p:txBody>
      </p:sp>
      <p:graphicFrame>
        <p:nvGraphicFramePr>
          <p:cNvPr id="3" name="Content Placeholder 2"/>
          <p:cNvGraphicFramePr>
            <a:graphicFrameLocks noGrp="1"/>
          </p:cNvGraphicFramePr>
          <p:nvPr>
            <p:ph idx="1"/>
          </p:nvPr>
        </p:nvGraphicFramePr>
        <p:xfrm>
          <a:off x="533400" y="1219200"/>
          <a:ext cx="8126414" cy="5670254"/>
        </p:xfrm>
        <a:graphic>
          <a:graphicData uri="http://schemas.openxmlformats.org/drawingml/2006/table">
            <a:tbl>
              <a:tblPr>
                <a:tableStyleId>{5C22544A-7EE6-4342-B048-85BDC9FD1C3A}</a:tableStyleId>
              </a:tblPr>
              <a:tblGrid>
                <a:gridCol w="843119"/>
                <a:gridCol w="1219104"/>
                <a:gridCol w="227871"/>
                <a:gridCol w="421559"/>
                <a:gridCol w="751971"/>
                <a:gridCol w="845967"/>
                <a:gridCol w="820332"/>
                <a:gridCol w="435801"/>
                <a:gridCol w="299080"/>
                <a:gridCol w="299080"/>
                <a:gridCol w="740578"/>
                <a:gridCol w="615248"/>
                <a:gridCol w="606704"/>
              </a:tblGrid>
              <a:tr h="129114">
                <a:tc>
                  <a:txBody>
                    <a:bodyPr/>
                    <a:lstStyle/>
                    <a:p>
                      <a:pPr algn="l" fontAlgn="b"/>
                      <a:endParaRPr lang="en-US" sz="800" b="0" i="0" u="none" strike="noStrike" dirty="0">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r>
                        <a:rPr lang="en-US" sz="800" u="none" strike="noStrike">
                          <a:effectLst/>
                        </a:rPr>
                        <a:t>PAGE</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a:t>
                      </a:r>
                      <a:endParaRPr lang="en-US" sz="800" b="0" i="0" u="none" strike="noStrike">
                        <a:effectLst/>
                        <a:latin typeface="Arial"/>
                      </a:endParaRPr>
                    </a:p>
                  </a:txBody>
                  <a:tcPr marL="7195" marR="7195" marT="7195" marB="0" anchor="b"/>
                </a:tc>
              </a:tr>
              <a:tr h="243214">
                <a:tc>
                  <a:txBody>
                    <a:bodyPr/>
                    <a:lstStyle/>
                    <a:p>
                      <a:pPr algn="l" fontAlgn="b"/>
                      <a:r>
                        <a:rPr lang="en-US" sz="800" u="none" strike="noStrike">
                          <a:effectLst/>
                        </a:rPr>
                        <a:t>SFRRGAM 8</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0.2</a:t>
                      </a:r>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r>
                        <a:rPr lang="en-US" sz="800" u="none" strike="noStrike">
                          <a:effectLst/>
                        </a:rPr>
                        <a:t>RUN DATE</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19-Aug-10</a:t>
                      </a:r>
                      <a:endParaRPr lang="en-US" sz="800" b="0" i="0" u="none" strike="noStrike">
                        <a:effectLst/>
                        <a:latin typeface="Arial"/>
                      </a:endParaRPr>
                    </a:p>
                  </a:txBody>
                  <a:tcPr marL="7195" marR="7195" marT="7195" marB="0" anchor="b"/>
                </a:tc>
              </a:tr>
              <a:tr h="129114">
                <a:tc>
                  <a:txBody>
                    <a:bodyPr/>
                    <a:lstStyle/>
                    <a:p>
                      <a:pPr algn="ctr" fontAlgn="b"/>
                      <a:endParaRPr lang="en-US" sz="800" b="0" i="0" u="none" strike="noStrike">
                        <a:effectLst/>
                        <a:latin typeface="Arial"/>
                      </a:endParaRPr>
                    </a:p>
                  </a:txBody>
                  <a:tcPr marL="7195" marR="7195" marT="7195" marB="0" anchor="b"/>
                </a:tc>
                <a:tc>
                  <a:txBody>
                    <a:bodyPr/>
                    <a:lstStyle/>
                    <a:p>
                      <a:pPr algn="ctr" fontAlgn="b"/>
                      <a:endParaRPr lang="en-US" sz="800" b="0" i="0" u="none" strike="noStrike">
                        <a:effectLst/>
                        <a:latin typeface="Arial"/>
                      </a:endParaRPr>
                    </a:p>
                  </a:txBody>
                  <a:tcPr marL="7195" marR="7195" marT="7195" marB="0" anchor="b"/>
                </a:tc>
                <a:tc>
                  <a:txBody>
                    <a:bodyPr/>
                    <a:lstStyle/>
                    <a:p>
                      <a:pPr algn="ctr" fontAlgn="b"/>
                      <a:endParaRPr lang="en-US" sz="800" b="0" i="0" u="none" strike="noStrike">
                        <a:effectLst/>
                        <a:latin typeface="Arial"/>
                      </a:endParaRPr>
                    </a:p>
                  </a:txBody>
                  <a:tcPr marL="7195" marR="7195" marT="7195" marB="0" anchor="b"/>
                </a:tc>
                <a:tc>
                  <a:txBody>
                    <a:bodyPr/>
                    <a:lstStyle/>
                    <a:p>
                      <a:pPr algn="ctr" fontAlgn="b"/>
                      <a:endParaRPr lang="en-US" sz="800" b="0" i="0" u="none" strike="noStrike">
                        <a:effectLst/>
                        <a:latin typeface="Arial"/>
                      </a:endParaRPr>
                    </a:p>
                  </a:txBody>
                  <a:tcPr marL="7195" marR="7195" marT="7195" marB="0" anchor="b"/>
                </a:tc>
                <a:tc gridSpan="3">
                  <a:txBody>
                    <a:bodyPr/>
                    <a:lstStyle/>
                    <a:p>
                      <a:pPr algn="ctr" fontAlgn="b"/>
                      <a:r>
                        <a:rPr lang="en-US" sz="800" u="none" strike="noStrike">
                          <a:effectLst/>
                        </a:rPr>
                        <a:t>Registration Admin Messages</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c gridSpan="4">
                  <a:txBody>
                    <a:bodyPr/>
                    <a:lstStyle/>
                    <a:p>
                      <a:pPr algn="ctr" fontAlgn="b"/>
                      <a:r>
                        <a:rPr lang="en-US" sz="800" u="none" strike="noStrike">
                          <a:effectLst/>
                        </a:rPr>
                        <a:t>s</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800" u="none" strike="noStrike">
                          <a:effectLst/>
                        </a:rPr>
                        <a:t>RUN TIME</a:t>
                      </a:r>
                      <a:endParaRPr lang="en-US" sz="800" b="0" i="0" u="none" strike="noStrike">
                        <a:effectLst/>
                        <a:latin typeface="Arial"/>
                      </a:endParaRPr>
                    </a:p>
                  </a:txBody>
                  <a:tcPr marL="7195" marR="7195" marT="7195" marB="0" anchor="b"/>
                </a:tc>
                <a:tc>
                  <a:txBody>
                    <a:bodyPr/>
                    <a:lstStyle/>
                    <a:p>
                      <a:pPr algn="ctr" fontAlgn="b"/>
                      <a:r>
                        <a:rPr lang="en-US" sz="800" u="none" strike="noStrike">
                          <a:effectLst/>
                        </a:rPr>
                        <a:t>8:12 AM</a:t>
                      </a:r>
                      <a:endParaRPr lang="en-US" sz="800" b="0" i="0" u="none" strike="noStrike">
                        <a:effectLst/>
                        <a:latin typeface="Arial"/>
                      </a:endParaRPr>
                    </a:p>
                  </a:txBody>
                  <a:tcPr marL="7195" marR="7195" marT="7195" marB="0" anchor="b"/>
                </a:tc>
              </a:tr>
              <a:tr h="786095">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dirty="0">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l" fontAlgn="b"/>
                      <a:r>
                        <a:rPr lang="en-US" sz="800" u="none" strike="noStrike">
                          <a:effectLst/>
                        </a:rPr>
                        <a:t>ID</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Name</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LV</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Term</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Date Added</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Crse Start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Crse End</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CRN</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Subj</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Crse</a:t>
                      </a:r>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r>
                        <a:rPr lang="en-US" sz="800" u="none" strike="noStrike">
                          <a:effectLst/>
                        </a:rPr>
                        <a:t>Message</a:t>
                      </a:r>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l" fontAlgn="b"/>
                      <a:r>
                        <a:rPr lang="en-US" sz="800" u="none" strike="noStrike">
                          <a:effectLst/>
                        </a:rPr>
                        <a: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a:t>
                      </a:r>
                      <a:endParaRPr lang="en-US" sz="800" b="0" i="0" u="none" strike="noStrike">
                        <a:effectLst/>
                        <a:latin typeface="Arial"/>
                      </a:endParaRPr>
                    </a:p>
                  </a:txBody>
                  <a:tcPr marL="7195" marR="7195" marT="7195" marB="0" anchor="b"/>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r" fontAlgn="b"/>
                      <a:r>
                        <a:rPr lang="en-US" sz="800" u="none" strike="noStrike">
                          <a:effectLst/>
                        </a:rPr>
                        <a:t>555-44-3333</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Student, Ann</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UG</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10-Mar-10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4510</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BSB</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230</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Prerequisite and Test Score error</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10-Mar-10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4511</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BSB</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230L</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Corequisite BSB 230 required</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10-Mar-10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4512</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BSB</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303</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Prerequisite and Test Score error</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10-Mar-10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4513</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BSB</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303L</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Corequisite BSB 303 required</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r" fontAlgn="b"/>
                      <a:r>
                        <a:rPr lang="en-US" sz="800" u="none" strike="noStrike">
                          <a:effectLst/>
                        </a:rPr>
                        <a:t>555-55-4444</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Student, Bob</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UG</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30-Mar-10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4497</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BSB</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102L</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Prerequisite and Test Score error</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r" fontAlgn="b"/>
                      <a:r>
                        <a:rPr lang="en-US" sz="800" u="none" strike="noStrike">
                          <a:effectLst/>
                        </a:rPr>
                        <a:t>555-66-5555</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Student, Catherine</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UG</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22-Mar-10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4065</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BU</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345</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Prerequisite and Test Score error</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r" fontAlgn="b"/>
                      <a:r>
                        <a:rPr lang="en-US" sz="800" u="none" strike="noStrike">
                          <a:effectLst/>
                        </a:rPr>
                        <a:t>555-77-6666</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Student, David</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UG</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20-Apr-10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4469</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SPA</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311</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Prerequisite and Test Score error</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20-Apr-10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4470</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SPA</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411</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Prerequisite and Test Score error</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r" fontAlgn="b"/>
                      <a:r>
                        <a:rPr lang="en-US" sz="800" u="none" strike="noStrike">
                          <a:effectLst/>
                        </a:rPr>
                        <a:t>555-88-7777</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Student, Emma</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UG</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20-Apr-10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4330</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EN</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304</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Prerequisite and Test Score error</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20-Apr-10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4342</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EN</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499</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Prerequisite and Test Score error</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r" fontAlgn="b"/>
                      <a:r>
                        <a:rPr lang="en-US" sz="800" u="none" strike="noStrike">
                          <a:effectLst/>
                        </a:rPr>
                        <a:t>555-99-8888</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Student, Frank</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UG</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17-May-10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4212</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PSY</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407</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Prerequisite and Test Score error</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r" fontAlgn="b"/>
                      <a:r>
                        <a:rPr lang="en-US" sz="800" u="none" strike="noStrike">
                          <a:effectLst/>
                        </a:rPr>
                        <a:t>555-33-2222</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Student, Grace</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UG</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29-Mar-10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4064</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BU</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345</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Prerequisite and Test Score error</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r" fontAlgn="b"/>
                      <a:r>
                        <a:rPr lang="en-US" sz="800" u="none" strike="noStrike">
                          <a:effectLst/>
                        </a:rPr>
                        <a:t>555-22-1111</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Student, Keith</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UG</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21-Apr-10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4083</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BU</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465</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Prerequisite and Test Score error</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r" fontAlgn="b"/>
                      <a:r>
                        <a:rPr lang="en-US" sz="800" u="none" strike="noStrike">
                          <a:effectLst/>
                        </a:rPr>
                        <a:t>555-11-0000</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Student, Laura</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UG</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22-Mar-10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4211</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PSY</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405</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Prerequisite and Test Score error</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r>
              <a:tr h="129114">
                <a:tc>
                  <a:txBody>
                    <a:bodyPr/>
                    <a:lstStyle/>
                    <a:p>
                      <a:pPr algn="r" fontAlgn="b"/>
                      <a:r>
                        <a:rPr lang="en-US" sz="800" u="none" strike="noStrike">
                          <a:effectLst/>
                        </a:rPr>
                        <a:t>555-12-1234</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Student, Matt</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UG</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201040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13-Apr-10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18-Aug-10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10-Dec-10</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4212</a:t>
                      </a:r>
                      <a:endParaRPr lang="en-US" sz="800" b="0" i="0" u="none" strike="noStrike">
                        <a:effectLst/>
                        <a:latin typeface="Arial"/>
                      </a:endParaRPr>
                    </a:p>
                  </a:txBody>
                  <a:tcPr marL="7195" marR="7195" marT="7195" marB="0" anchor="b"/>
                </a:tc>
                <a:tc>
                  <a:txBody>
                    <a:bodyPr/>
                    <a:lstStyle/>
                    <a:p>
                      <a:pPr algn="l" fontAlgn="b"/>
                      <a:r>
                        <a:rPr lang="en-US" sz="800" u="none" strike="noStrike">
                          <a:effectLst/>
                        </a:rPr>
                        <a:t>PSY</a:t>
                      </a:r>
                      <a:endParaRPr lang="en-US" sz="800" b="0" i="0" u="none" strike="noStrike">
                        <a:effectLst/>
                        <a:latin typeface="Arial"/>
                      </a:endParaRPr>
                    </a:p>
                  </a:txBody>
                  <a:tcPr marL="7195" marR="7195" marT="7195" marB="0" anchor="b"/>
                </a:tc>
                <a:tc>
                  <a:txBody>
                    <a:bodyPr/>
                    <a:lstStyle/>
                    <a:p>
                      <a:pPr algn="r" fontAlgn="b"/>
                      <a:r>
                        <a:rPr lang="en-US" sz="800" u="none" strike="noStrike">
                          <a:effectLst/>
                        </a:rPr>
                        <a:t>407</a:t>
                      </a:r>
                      <a:endParaRPr lang="en-US" sz="800" b="0" i="0" u="none" strike="noStrike">
                        <a:effectLst/>
                        <a:latin typeface="Arial"/>
                      </a:endParaRPr>
                    </a:p>
                  </a:txBody>
                  <a:tcPr marL="7195" marR="7195" marT="7195" marB="0" anchor="b"/>
                </a:tc>
                <a:tc gridSpan="3">
                  <a:txBody>
                    <a:bodyPr/>
                    <a:lstStyle/>
                    <a:p>
                      <a:pPr algn="l" fontAlgn="b"/>
                      <a:r>
                        <a:rPr lang="en-US" sz="800" u="none" strike="noStrike">
                          <a:effectLst/>
                        </a:rPr>
                        <a:t>Prerequisite and Test Score error</a:t>
                      </a:r>
                      <a:endParaRPr lang="en-US" sz="800" b="0" i="0" u="none" strike="noStrike">
                        <a:effectLst/>
                        <a:latin typeface="Arial"/>
                      </a:endParaRPr>
                    </a:p>
                  </a:txBody>
                  <a:tcPr marL="7195" marR="7195" marT="7195" marB="0" anchor="b"/>
                </a:tc>
                <a:tc hMerge="1">
                  <a:txBody>
                    <a:bodyPr/>
                    <a:lstStyle/>
                    <a:p>
                      <a:endParaRPr lang="en-US"/>
                    </a:p>
                  </a:txBody>
                  <a:tcPr/>
                </a:tc>
                <a:tc hMerge="1">
                  <a:txBody>
                    <a:bodyPr/>
                    <a:lstStyle/>
                    <a:p>
                      <a:endParaRPr lang="en-US"/>
                    </a:p>
                  </a:txBody>
                  <a:tcPr/>
                </a:tc>
              </a:tr>
              <a:tr h="129114">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a:effectLst/>
                        <a:latin typeface="Arial"/>
                      </a:endParaRPr>
                    </a:p>
                  </a:txBody>
                  <a:tcPr marL="7195" marR="7195" marT="7195" marB="0" anchor="b"/>
                </a:tc>
                <a:tc>
                  <a:txBody>
                    <a:bodyPr/>
                    <a:lstStyle/>
                    <a:p>
                      <a:pPr algn="l" fontAlgn="b"/>
                      <a:endParaRPr lang="en-US" sz="800" b="0" i="0" u="none" strike="noStrike" dirty="0">
                        <a:effectLst/>
                        <a:latin typeface="Arial"/>
                      </a:endParaRPr>
                    </a:p>
                  </a:txBody>
                  <a:tcPr marL="7195" marR="7195" marT="7195" marB="0" anchor="b"/>
                </a:tc>
              </a:tr>
            </a:tbl>
          </a:graphicData>
        </a:graphic>
      </p:graphicFrame>
    </p:spTree>
    <p:extLst>
      <p:ext uri="{BB962C8B-B14F-4D97-AF65-F5344CB8AC3E}">
        <p14:creationId xmlns:p14="http://schemas.microsoft.com/office/powerpoint/2010/main" val="1868084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sz="1800" dirty="0" smtClean="0"/>
              <a:t>Account Detail (Business Office) – TSAAREV or TSICSRV</a:t>
            </a:r>
            <a:endParaRPr lang="en-US" sz="1800" dirty="0"/>
          </a:p>
          <a:p>
            <a:pPr marL="109728" indent="0">
              <a:buNone/>
            </a:pPr>
            <a:r>
              <a:rPr lang="en-US" sz="1800" dirty="0" smtClean="0"/>
              <a:t>Addresses – SPAIDEN to Update and SOADDRQ to view only.</a:t>
            </a:r>
          </a:p>
          <a:p>
            <a:pPr marL="109728" indent="0">
              <a:buNone/>
            </a:pPr>
            <a:r>
              <a:rPr lang="en-US" sz="1800" dirty="0" smtClean="0"/>
              <a:t>Admission Status – SAAADMS</a:t>
            </a:r>
          </a:p>
          <a:p>
            <a:pPr marL="109728" indent="0">
              <a:buNone/>
            </a:pPr>
            <a:r>
              <a:rPr lang="en-US" sz="1800" dirty="0" smtClean="0"/>
              <a:t>Advisor – SGAADVR</a:t>
            </a:r>
          </a:p>
          <a:p>
            <a:pPr marL="109728" indent="0">
              <a:buNone/>
            </a:pPr>
            <a:r>
              <a:rPr lang="en-US" sz="1800" dirty="0" smtClean="0"/>
              <a:t>Attribute (Student) – SGASADD</a:t>
            </a:r>
          </a:p>
          <a:p>
            <a:pPr marL="109728" indent="0">
              <a:buNone/>
            </a:pPr>
            <a:r>
              <a:rPr lang="en-US" sz="1800" dirty="0" smtClean="0"/>
              <a:t>Audit (Student Course Information) – SFASTCA</a:t>
            </a:r>
          </a:p>
          <a:p>
            <a:pPr marL="109728" indent="0">
              <a:buNone/>
            </a:pPr>
            <a:r>
              <a:rPr lang="en-US" sz="1800" dirty="0" smtClean="0"/>
              <a:t>Class Attendance Roster – SFAALST</a:t>
            </a:r>
          </a:p>
          <a:p>
            <a:pPr marL="109728" indent="0">
              <a:buNone/>
            </a:pPr>
            <a:r>
              <a:rPr lang="en-US" sz="1800" dirty="0" smtClean="0"/>
              <a:t>Class Roster – SFASLST</a:t>
            </a:r>
          </a:p>
          <a:p>
            <a:pPr marL="109728" indent="0">
              <a:buNone/>
            </a:pPr>
            <a:r>
              <a:rPr lang="en-US" sz="1800" dirty="0" smtClean="0"/>
              <a:t>Class Enrollments – SSASECQ</a:t>
            </a:r>
          </a:p>
          <a:p>
            <a:pPr marL="109728" indent="0">
              <a:buNone/>
            </a:pPr>
            <a:r>
              <a:rPr lang="en-US" sz="1800" dirty="0" smtClean="0"/>
              <a:t>Classification – SGASTDN -  Student Term Tab on SFAREGS</a:t>
            </a:r>
          </a:p>
          <a:p>
            <a:pPr marL="109728" indent="0">
              <a:buNone/>
            </a:pPr>
            <a:r>
              <a:rPr lang="en-US" sz="1800" dirty="0" smtClean="0"/>
              <a:t>Cohort (Student) – SGASADD</a:t>
            </a:r>
          </a:p>
          <a:p>
            <a:pPr marL="109728" indent="0">
              <a:buNone/>
            </a:pPr>
            <a:r>
              <a:rPr lang="en-US" sz="1800" dirty="0" smtClean="0"/>
              <a:t>Colleges Attended – SOAPCOL</a:t>
            </a:r>
          </a:p>
          <a:p>
            <a:pPr marL="109728" indent="0">
              <a:buNone/>
            </a:pPr>
            <a:r>
              <a:rPr lang="en-US" sz="1800" dirty="0" smtClean="0"/>
              <a:t>Comments (Transcript) – SHATCMT</a:t>
            </a:r>
          </a:p>
          <a:p>
            <a:pPr marL="109728" indent="0">
              <a:buNone/>
            </a:pPr>
            <a:r>
              <a:rPr lang="en-US" sz="1800" dirty="0" smtClean="0"/>
              <a:t>Common Matching – GOAMTCH</a:t>
            </a:r>
          </a:p>
          <a:p>
            <a:pPr marL="109728" indent="0">
              <a:buNone/>
            </a:pPr>
            <a:r>
              <a:rPr lang="en-US" sz="1800" dirty="0" smtClean="0"/>
              <a:t>Courses Taken (Institutional) – SHATERM or SHACRSE</a:t>
            </a:r>
          </a:p>
          <a:p>
            <a:pPr marL="109728" indent="0">
              <a:buNone/>
            </a:pPr>
            <a:r>
              <a:rPr lang="en-US" sz="1800" dirty="0" smtClean="0"/>
              <a:t>Courses Taken (Institutional and Transfer) – SHATERM</a:t>
            </a:r>
          </a:p>
          <a:p>
            <a:pPr marL="109728" indent="0">
              <a:buNone/>
            </a:pPr>
            <a:r>
              <a:rPr lang="en-US" sz="1800" dirty="0" smtClean="0"/>
              <a:t>Date of Birth – SPAIDEN or SPAPERS</a:t>
            </a:r>
          </a:p>
          <a:p>
            <a:pPr marL="109728" indent="0">
              <a:buNone/>
            </a:pPr>
            <a:r>
              <a:rPr lang="en-US" sz="1800" dirty="0" smtClean="0"/>
              <a:t>Degrees Awarded – SHADEGR </a:t>
            </a:r>
            <a:r>
              <a:rPr lang="en-US" sz="1800" dirty="0"/>
              <a:t>or </a:t>
            </a:r>
            <a:r>
              <a:rPr lang="en-US" sz="1800" dirty="0" smtClean="0"/>
              <a:t>SHADGMQ</a:t>
            </a:r>
          </a:p>
          <a:p>
            <a:pPr marL="109728" indent="0">
              <a:buNone/>
            </a:pPr>
            <a:r>
              <a:rPr lang="en-US" sz="1800" dirty="0" smtClean="0"/>
              <a:t>Dorm Information - </a:t>
            </a:r>
            <a:r>
              <a:rPr lang="en-US" sz="1800" dirty="0"/>
              <a:t>SLARASG</a:t>
            </a:r>
          </a:p>
          <a:p>
            <a:pPr marL="109728" indent="0">
              <a:buNone/>
            </a:pPr>
            <a:endParaRPr lang="en-US" sz="1800" dirty="0"/>
          </a:p>
          <a:p>
            <a:pPr marL="109728" indent="0">
              <a:buNone/>
            </a:pPr>
            <a:endParaRPr lang="en-US" sz="1800" dirty="0"/>
          </a:p>
        </p:txBody>
      </p:sp>
      <p:sp>
        <p:nvSpPr>
          <p:cNvPr id="3" name="Title 2"/>
          <p:cNvSpPr>
            <a:spLocks noGrp="1"/>
          </p:cNvSpPr>
          <p:nvPr>
            <p:ph type="title"/>
          </p:nvPr>
        </p:nvSpPr>
        <p:spPr/>
        <p:txBody>
          <a:bodyPr>
            <a:normAutofit/>
          </a:bodyPr>
          <a:lstStyle/>
          <a:p>
            <a:pPr algn="ctr"/>
            <a:r>
              <a:rPr lang="en-US" dirty="0" smtClean="0"/>
              <a:t>Where do I find _____?</a:t>
            </a:r>
            <a:endParaRPr lang="en-US" dirty="0"/>
          </a:p>
        </p:txBody>
      </p:sp>
    </p:spTree>
    <p:extLst>
      <p:ext uri="{BB962C8B-B14F-4D97-AF65-F5344CB8AC3E}">
        <p14:creationId xmlns:p14="http://schemas.microsoft.com/office/powerpoint/2010/main" val="3122821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sz="1800" dirty="0" smtClean="0"/>
              <a:t>Ethnicity – SPAIDEN or SPAPERS</a:t>
            </a:r>
          </a:p>
          <a:p>
            <a:pPr marL="109728" indent="0">
              <a:buNone/>
            </a:pPr>
            <a:r>
              <a:rPr lang="en-US" sz="1800" dirty="0" smtClean="0"/>
              <a:t>Financial Aid Eligibility Status - ROASTAT</a:t>
            </a:r>
          </a:p>
          <a:p>
            <a:pPr marL="109728" indent="0">
              <a:buNone/>
            </a:pPr>
            <a:r>
              <a:rPr lang="en-US" sz="1800" dirty="0" smtClean="0"/>
              <a:t>Financial Aid Authorizations - ROASMRY</a:t>
            </a:r>
          </a:p>
          <a:p>
            <a:pPr marL="109728" indent="0">
              <a:buNone/>
            </a:pPr>
            <a:r>
              <a:rPr lang="en-US" sz="1800" dirty="0" smtClean="0"/>
              <a:t>GPA – SHATERM</a:t>
            </a:r>
          </a:p>
          <a:p>
            <a:pPr marL="109728" indent="0">
              <a:buNone/>
            </a:pPr>
            <a:r>
              <a:rPr lang="en-US" sz="1800" dirty="0" smtClean="0"/>
              <a:t>High School Information – SOAHSCH</a:t>
            </a:r>
          </a:p>
          <a:p>
            <a:pPr marL="109728" indent="0">
              <a:buNone/>
            </a:pPr>
            <a:r>
              <a:rPr lang="en-US" sz="1800" dirty="0" smtClean="0"/>
              <a:t>Holds – SOAHOLD</a:t>
            </a:r>
          </a:p>
          <a:p>
            <a:pPr marL="109728" indent="0">
              <a:buNone/>
            </a:pPr>
            <a:r>
              <a:rPr lang="en-US" sz="1800" dirty="0" smtClean="0"/>
              <a:t>Last Date of Attendance – SHATERM</a:t>
            </a:r>
          </a:p>
          <a:p>
            <a:pPr marL="109728" indent="0">
              <a:buNone/>
            </a:pPr>
            <a:r>
              <a:rPr lang="en-US" sz="1800" dirty="0" smtClean="0"/>
              <a:t>Major (Curriculum) – SGASTDN</a:t>
            </a:r>
          </a:p>
          <a:p>
            <a:pPr marL="109728" indent="0">
              <a:buNone/>
            </a:pPr>
            <a:r>
              <a:rPr lang="en-US" sz="1800" dirty="0" smtClean="0"/>
              <a:t>Pre-Banner Summary Hours – SHAPCMP</a:t>
            </a:r>
          </a:p>
          <a:p>
            <a:pPr marL="109728" indent="0">
              <a:buNone/>
            </a:pPr>
            <a:r>
              <a:rPr lang="en-US" sz="1800" dirty="0" smtClean="0"/>
              <a:t>RACE – SPAIDEN or SPAPERS</a:t>
            </a:r>
          </a:p>
          <a:p>
            <a:pPr marL="109728" indent="0">
              <a:buNone/>
            </a:pPr>
            <a:r>
              <a:rPr lang="en-US" sz="1800" dirty="0" smtClean="0"/>
              <a:t>Search by Date of Birth – GUIALTI</a:t>
            </a:r>
          </a:p>
          <a:p>
            <a:pPr marL="109728" indent="0">
              <a:buNone/>
            </a:pPr>
            <a:r>
              <a:rPr lang="en-US" sz="1800" dirty="0" smtClean="0"/>
              <a:t>Search by Phone Number – GUISRCH</a:t>
            </a:r>
          </a:p>
          <a:p>
            <a:pPr marL="109728" indent="0">
              <a:buNone/>
            </a:pPr>
            <a:r>
              <a:rPr lang="en-US" sz="1800" dirty="0" smtClean="0"/>
              <a:t>Search by Person – SOAIDEN</a:t>
            </a:r>
          </a:p>
          <a:p>
            <a:pPr marL="109728" indent="0">
              <a:buNone/>
            </a:pPr>
            <a:r>
              <a:rPr lang="en-US" sz="1800" dirty="0" smtClean="0"/>
              <a:t>Student Schedule – SFAREGQ</a:t>
            </a:r>
          </a:p>
          <a:p>
            <a:pPr marL="109728" indent="0">
              <a:buNone/>
            </a:pPr>
            <a:r>
              <a:rPr lang="en-US" sz="1800" dirty="0" smtClean="0"/>
              <a:t>Telephone Numbers – SPAIDEN to Update and SPATELE to view only</a:t>
            </a:r>
          </a:p>
          <a:p>
            <a:pPr marL="109728" indent="0">
              <a:buNone/>
            </a:pPr>
            <a:r>
              <a:rPr lang="en-US" sz="1800" dirty="0" smtClean="0"/>
              <a:t>Test Scores – SOATEST</a:t>
            </a:r>
          </a:p>
          <a:p>
            <a:pPr marL="109728" indent="0">
              <a:buNone/>
            </a:pPr>
            <a:r>
              <a:rPr lang="en-US" sz="1800" dirty="0" smtClean="0"/>
              <a:t>Transfer Equivalencies – SHATATR</a:t>
            </a:r>
          </a:p>
          <a:p>
            <a:pPr marL="109728" indent="0">
              <a:buNone/>
            </a:pPr>
            <a:r>
              <a:rPr lang="en-US" sz="1800" dirty="0" smtClean="0"/>
              <a:t>Transcript Requests – SHARQTC</a:t>
            </a:r>
          </a:p>
          <a:p>
            <a:pPr marL="109728" indent="0">
              <a:buNone/>
            </a:pPr>
            <a:r>
              <a:rPr lang="en-US" sz="1800" dirty="0" smtClean="0"/>
              <a:t>Transfer Work - SHATRNS</a:t>
            </a:r>
          </a:p>
          <a:p>
            <a:pPr marL="109728" indent="0">
              <a:buNone/>
            </a:pPr>
            <a:endParaRPr lang="en-US" sz="1800" dirty="0"/>
          </a:p>
        </p:txBody>
      </p:sp>
      <p:sp>
        <p:nvSpPr>
          <p:cNvPr id="3" name="Title 2"/>
          <p:cNvSpPr>
            <a:spLocks noGrp="1"/>
          </p:cNvSpPr>
          <p:nvPr>
            <p:ph type="title"/>
          </p:nvPr>
        </p:nvSpPr>
        <p:spPr/>
        <p:txBody>
          <a:bodyPr/>
          <a:lstStyle/>
          <a:p>
            <a:r>
              <a:rPr lang="en-US" dirty="0" smtClean="0"/>
              <a:t>Where do I find ____? Cont.</a:t>
            </a:r>
            <a:endParaRPr lang="en-US" dirty="0"/>
          </a:p>
        </p:txBody>
      </p:sp>
    </p:spTree>
    <p:extLst>
      <p:ext uri="{BB962C8B-B14F-4D97-AF65-F5344CB8AC3E}">
        <p14:creationId xmlns:p14="http://schemas.microsoft.com/office/powerpoint/2010/main" val="303745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8811"/>
            <a:ext cx="8229600" cy="4525963"/>
          </a:xfrm>
        </p:spPr>
        <p:txBody>
          <a:bodyPr/>
          <a:lstStyle/>
          <a:p>
            <a:r>
              <a:rPr lang="en-US" dirty="0" smtClean="0"/>
              <a:t>Always search before entering a new person in the system.</a:t>
            </a:r>
          </a:p>
          <a:p>
            <a:endParaRPr lang="en-US" dirty="0"/>
          </a:p>
          <a:p>
            <a:endParaRPr lang="en-US" dirty="0"/>
          </a:p>
        </p:txBody>
      </p:sp>
      <p:sp>
        <p:nvSpPr>
          <p:cNvPr id="3" name="Title 2"/>
          <p:cNvSpPr>
            <a:spLocks noGrp="1"/>
          </p:cNvSpPr>
          <p:nvPr>
            <p:ph type="title"/>
          </p:nvPr>
        </p:nvSpPr>
        <p:spPr/>
        <p:txBody>
          <a:bodyPr>
            <a:normAutofit fontScale="90000"/>
          </a:bodyPr>
          <a:lstStyle/>
          <a:p>
            <a:pPr algn="ctr"/>
            <a:r>
              <a:rPr lang="en-US" dirty="0" smtClean="0"/>
              <a:t>SOAIDEN</a:t>
            </a:r>
            <a:br>
              <a:rPr lang="en-US" dirty="0" smtClean="0"/>
            </a:br>
            <a:r>
              <a:rPr lang="en-US" dirty="0" smtClean="0"/>
              <a:t>Person Search</a:t>
            </a:r>
            <a:endParaRPr lang="en-US" dirty="0"/>
          </a:p>
        </p:txBody>
      </p:sp>
      <p:pic>
        <p:nvPicPr>
          <p:cNvPr id="5" name="Picture 4"/>
          <p:cNvPicPr>
            <a:picLocks noChangeAspect="1"/>
          </p:cNvPicPr>
          <p:nvPr/>
        </p:nvPicPr>
        <p:blipFill>
          <a:blip r:embed="rId2"/>
          <a:stretch>
            <a:fillRect/>
          </a:stretch>
        </p:blipFill>
        <p:spPr>
          <a:xfrm>
            <a:off x="342900" y="2362200"/>
            <a:ext cx="8458200" cy="4433887"/>
          </a:xfrm>
          <a:prstGeom prst="rect">
            <a:avLst/>
          </a:prstGeom>
        </p:spPr>
      </p:pic>
    </p:spTree>
    <p:extLst>
      <p:ext uri="{BB962C8B-B14F-4D97-AF65-F5344CB8AC3E}">
        <p14:creationId xmlns:p14="http://schemas.microsoft.com/office/powerpoint/2010/main" val="982133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76800"/>
          </a:xfrm>
        </p:spPr>
        <p:txBody>
          <a:bodyPr>
            <a:normAutofit fontScale="47500" lnSpcReduction="20000"/>
          </a:bodyPr>
          <a:lstStyle/>
          <a:p>
            <a:r>
              <a:rPr lang="en-US" dirty="0" smtClean="0"/>
              <a:t>F5 – Display Navigation Window lets you toggle between screens.</a:t>
            </a:r>
          </a:p>
          <a:p>
            <a:r>
              <a:rPr lang="en-US" dirty="0" smtClean="0"/>
              <a:t>F6 in the key block on SAAADMS will take you to SPAIDEN.</a:t>
            </a:r>
          </a:p>
          <a:p>
            <a:r>
              <a:rPr lang="en-US" dirty="0" smtClean="0"/>
              <a:t>Keystroke Navigation:</a:t>
            </a:r>
          </a:p>
          <a:p>
            <a:pPr lvl="1"/>
            <a:r>
              <a:rPr lang="en-US" dirty="0" smtClean="0"/>
              <a:t>Rollback – Shift+F7</a:t>
            </a:r>
          </a:p>
          <a:p>
            <a:pPr lvl="1"/>
            <a:r>
              <a:rPr lang="en-US" dirty="0" smtClean="0"/>
              <a:t>Next Block – </a:t>
            </a:r>
            <a:r>
              <a:rPr lang="en-US" dirty="0" err="1" smtClean="0"/>
              <a:t>Ctrl+PgDn</a:t>
            </a:r>
            <a:endParaRPr lang="en-US" dirty="0" smtClean="0"/>
          </a:p>
          <a:p>
            <a:pPr lvl="1"/>
            <a:r>
              <a:rPr lang="en-US" dirty="0" smtClean="0"/>
              <a:t>Previous Block – </a:t>
            </a:r>
            <a:r>
              <a:rPr lang="en-US" dirty="0" err="1" smtClean="0"/>
              <a:t>Ctrl+PgDN</a:t>
            </a:r>
            <a:endParaRPr lang="en-US" dirty="0" smtClean="0"/>
          </a:p>
          <a:p>
            <a:pPr lvl="1"/>
            <a:r>
              <a:rPr lang="en-US" dirty="0" smtClean="0"/>
              <a:t>Insert Record – F6</a:t>
            </a:r>
          </a:p>
          <a:p>
            <a:pPr lvl="1"/>
            <a:r>
              <a:rPr lang="en-US" dirty="0" smtClean="0"/>
              <a:t>Remove Record – Shift+f6</a:t>
            </a:r>
          </a:p>
          <a:p>
            <a:pPr lvl="1"/>
            <a:r>
              <a:rPr lang="en-US" dirty="0" smtClean="0"/>
              <a:t>Duplicate Record – F4</a:t>
            </a:r>
          </a:p>
          <a:p>
            <a:pPr lvl="1"/>
            <a:r>
              <a:rPr lang="en-US" dirty="0" smtClean="0"/>
              <a:t>Next Record – Down Arrow</a:t>
            </a:r>
          </a:p>
          <a:p>
            <a:pPr lvl="1"/>
            <a:r>
              <a:rPr lang="en-US" dirty="0" smtClean="0"/>
              <a:t>Previous Record – Up Arrow</a:t>
            </a:r>
          </a:p>
          <a:p>
            <a:pPr lvl="1"/>
            <a:r>
              <a:rPr lang="en-US" dirty="0" smtClean="0"/>
              <a:t>Next Field – Tab</a:t>
            </a:r>
          </a:p>
          <a:p>
            <a:pPr lvl="1"/>
            <a:r>
              <a:rPr lang="en-US" dirty="0" smtClean="0"/>
              <a:t>Previous Field – </a:t>
            </a:r>
            <a:r>
              <a:rPr lang="en-US" dirty="0" err="1" smtClean="0"/>
              <a:t>Shift+Tab</a:t>
            </a:r>
            <a:endParaRPr lang="en-US" dirty="0" smtClean="0"/>
          </a:p>
          <a:p>
            <a:pPr lvl="1"/>
            <a:r>
              <a:rPr lang="en-US" dirty="0" smtClean="0"/>
              <a:t>Enter Query – F7</a:t>
            </a:r>
          </a:p>
          <a:p>
            <a:pPr lvl="1"/>
            <a:r>
              <a:rPr lang="en-US" dirty="0" smtClean="0"/>
              <a:t>Execute Query – f8</a:t>
            </a:r>
          </a:p>
          <a:p>
            <a:pPr lvl="1"/>
            <a:r>
              <a:rPr lang="en-US" dirty="0" smtClean="0"/>
              <a:t>Cancel Query – </a:t>
            </a:r>
            <a:r>
              <a:rPr lang="en-US" dirty="0" err="1" smtClean="0"/>
              <a:t>Ctrl+Q</a:t>
            </a:r>
            <a:endParaRPr lang="en-US" dirty="0" smtClean="0"/>
          </a:p>
          <a:p>
            <a:pPr lvl="1"/>
            <a:r>
              <a:rPr lang="en-US" dirty="0" smtClean="0"/>
              <a:t>Save – F10</a:t>
            </a:r>
          </a:p>
          <a:p>
            <a:pPr lvl="1"/>
            <a:r>
              <a:rPr lang="en-US" dirty="0" smtClean="0"/>
              <a:t>List of Values – F9</a:t>
            </a:r>
          </a:p>
          <a:p>
            <a:pPr lvl="1"/>
            <a:r>
              <a:rPr lang="en-US" dirty="0" smtClean="0"/>
              <a:t>Direct Access F5</a:t>
            </a:r>
          </a:p>
          <a:p>
            <a:pPr lvl="1"/>
            <a:r>
              <a:rPr lang="en-US" dirty="0" smtClean="0"/>
              <a:t>Options List – F2</a:t>
            </a:r>
          </a:p>
          <a:p>
            <a:pPr lvl="1"/>
            <a:r>
              <a:rPr lang="en-US" dirty="0" smtClean="0"/>
              <a:t>Print Shift+F8</a:t>
            </a:r>
          </a:p>
          <a:p>
            <a:pPr lvl="1"/>
            <a:r>
              <a:rPr lang="en-US" dirty="0" smtClean="0"/>
              <a:t>Exit – </a:t>
            </a:r>
            <a:r>
              <a:rPr lang="en-US" dirty="0" err="1" smtClean="0"/>
              <a:t>Ctrl+Q</a:t>
            </a:r>
            <a:endParaRPr lang="en-US" dirty="0" smtClean="0"/>
          </a:p>
          <a:p>
            <a:pPr lvl="1"/>
            <a:r>
              <a:rPr lang="en-US" dirty="0" smtClean="0"/>
              <a:t>Help – F1</a:t>
            </a:r>
          </a:p>
          <a:p>
            <a:pPr lvl="1"/>
            <a:r>
              <a:rPr lang="en-US" dirty="0" smtClean="0"/>
              <a:t>Radio Button – Space Bar</a:t>
            </a:r>
          </a:p>
          <a:p>
            <a:pPr lvl="1"/>
            <a:r>
              <a:rPr lang="en-US" dirty="0" smtClean="0"/>
              <a:t>Select – Shift+F3</a:t>
            </a:r>
          </a:p>
          <a:p>
            <a:endParaRPr lang="en-US" dirty="0"/>
          </a:p>
        </p:txBody>
      </p:sp>
      <p:sp>
        <p:nvSpPr>
          <p:cNvPr id="3" name="Title 2"/>
          <p:cNvSpPr>
            <a:spLocks noGrp="1"/>
          </p:cNvSpPr>
          <p:nvPr>
            <p:ph type="title"/>
          </p:nvPr>
        </p:nvSpPr>
        <p:spPr>
          <a:xfrm>
            <a:off x="457200" y="274638"/>
            <a:ext cx="8229600" cy="868362"/>
          </a:xfrm>
        </p:spPr>
        <p:txBody>
          <a:bodyPr/>
          <a:lstStyle/>
          <a:p>
            <a:pPr algn="ctr"/>
            <a:r>
              <a:rPr lang="en-US" dirty="0" smtClean="0"/>
              <a:t>Keystrokes	</a:t>
            </a:r>
            <a:endParaRPr lang="en-US" dirty="0"/>
          </a:p>
        </p:txBody>
      </p:sp>
    </p:spTree>
    <p:extLst>
      <p:ext uri="{BB962C8B-B14F-4D97-AF65-F5344CB8AC3E}">
        <p14:creationId xmlns:p14="http://schemas.microsoft.com/office/powerpoint/2010/main" val="239624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a:t>Thank you for attending!</a:t>
            </a:r>
          </a:p>
          <a:p>
            <a:pPr marL="0" indent="0" algn="ctr">
              <a:buNone/>
            </a:pPr>
            <a:r>
              <a:rPr lang="en-US" dirty="0" smtClean="0"/>
              <a:t>Cay Lollar</a:t>
            </a:r>
            <a:endParaRPr lang="en-US" dirty="0"/>
          </a:p>
          <a:p>
            <a:pPr marL="0" indent="0" algn="ctr">
              <a:buNone/>
            </a:pPr>
            <a:r>
              <a:rPr lang="en-US" dirty="0" smtClean="0">
                <a:hlinkClick r:id="rId2"/>
              </a:rPr>
              <a:t>clollar@iccms.edu</a:t>
            </a:r>
            <a:endParaRPr lang="en-US" dirty="0" smtClean="0"/>
          </a:p>
          <a:p>
            <a:pPr marL="0" indent="0" algn="ctr">
              <a:buNone/>
            </a:pPr>
            <a:endParaRPr lang="en-US" dirty="0"/>
          </a:p>
          <a:p>
            <a:pPr marL="0" indent="0" algn="ctr">
              <a:buNone/>
            </a:pPr>
            <a:endParaRPr lang="en-US" dirty="0"/>
          </a:p>
          <a:p>
            <a:pPr marL="0" indent="0" algn="ctr">
              <a:buNone/>
            </a:pPr>
            <a:endParaRPr lang="en-US" dirty="0"/>
          </a:p>
          <a:p>
            <a:endParaRPr lang="en-US" dirty="0"/>
          </a:p>
        </p:txBody>
      </p:sp>
      <p:sp>
        <p:nvSpPr>
          <p:cNvPr id="3" name="Title 2"/>
          <p:cNvSpPr>
            <a:spLocks noGrp="1"/>
          </p:cNvSpPr>
          <p:nvPr>
            <p:ph type="title"/>
          </p:nvPr>
        </p:nvSpPr>
        <p:spPr/>
        <p:txBody>
          <a:bodyPr/>
          <a:lstStyle/>
          <a:p>
            <a:pPr algn="ctr"/>
            <a:r>
              <a:rPr lang="en-US" dirty="0" smtClean="0"/>
              <a:t>QUESTIONS?</a:t>
            </a:r>
            <a:endParaRPr lang="en-US" dirty="0"/>
          </a:p>
        </p:txBody>
      </p:sp>
      <p:pic>
        <p:nvPicPr>
          <p:cNvPr id="5" name="Picture 4"/>
          <p:cNvPicPr>
            <a:picLocks noChangeAspect="1"/>
          </p:cNvPicPr>
          <p:nvPr/>
        </p:nvPicPr>
        <p:blipFill>
          <a:blip r:embed="rId3"/>
          <a:stretch>
            <a:fillRect/>
          </a:stretch>
        </p:blipFill>
        <p:spPr>
          <a:xfrm>
            <a:off x="3848100" y="3657600"/>
            <a:ext cx="1447800" cy="1666875"/>
          </a:xfrm>
          <a:prstGeom prst="rect">
            <a:avLst/>
          </a:prstGeom>
        </p:spPr>
      </p:pic>
    </p:spTree>
    <p:extLst>
      <p:ext uri="{BB962C8B-B14F-4D97-AF65-F5344CB8AC3E}">
        <p14:creationId xmlns:p14="http://schemas.microsoft.com/office/powerpoint/2010/main" val="184723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600" dirty="0" smtClean="0"/>
              <a:t>Difference in this search and SOAIDEN (Person Search) is that one can search on DOB. DOB must be entered as DD-MON-YYYY.</a:t>
            </a:r>
          </a:p>
          <a:p>
            <a:endParaRPr lang="en-US" sz="2600" dirty="0"/>
          </a:p>
          <a:p>
            <a:endParaRPr lang="en-US" sz="2600" dirty="0" smtClean="0"/>
          </a:p>
        </p:txBody>
      </p:sp>
      <p:sp>
        <p:nvSpPr>
          <p:cNvPr id="3" name="Title 2"/>
          <p:cNvSpPr>
            <a:spLocks noGrp="1"/>
          </p:cNvSpPr>
          <p:nvPr>
            <p:ph type="title"/>
          </p:nvPr>
        </p:nvSpPr>
        <p:spPr/>
        <p:txBody>
          <a:bodyPr>
            <a:normAutofit fontScale="90000"/>
          </a:bodyPr>
          <a:lstStyle/>
          <a:p>
            <a:pPr algn="ctr"/>
            <a:r>
              <a:rPr lang="en-US" dirty="0" smtClean="0"/>
              <a:t>GUIALTI</a:t>
            </a:r>
            <a:br>
              <a:rPr lang="en-US" dirty="0" smtClean="0"/>
            </a:br>
            <a:r>
              <a:rPr lang="en-US" dirty="0" smtClean="0"/>
              <a:t>Alternate ID Search</a:t>
            </a:r>
            <a:endParaRPr lang="en-US" dirty="0"/>
          </a:p>
        </p:txBody>
      </p:sp>
      <p:pic>
        <p:nvPicPr>
          <p:cNvPr id="4" name="Picture 3"/>
          <p:cNvPicPr>
            <a:picLocks noChangeAspect="1"/>
          </p:cNvPicPr>
          <p:nvPr/>
        </p:nvPicPr>
        <p:blipFill>
          <a:blip r:embed="rId2"/>
          <a:stretch>
            <a:fillRect/>
          </a:stretch>
        </p:blipFill>
        <p:spPr>
          <a:xfrm>
            <a:off x="294409" y="2971800"/>
            <a:ext cx="8839200" cy="2419350"/>
          </a:xfrm>
          <a:prstGeom prst="rect">
            <a:avLst/>
          </a:prstGeom>
        </p:spPr>
      </p:pic>
    </p:spTree>
    <p:extLst>
      <p:ext uri="{BB962C8B-B14F-4D97-AF65-F5344CB8AC3E}">
        <p14:creationId xmlns:p14="http://schemas.microsoft.com/office/powerpoint/2010/main" val="361868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300" dirty="0" smtClean="0"/>
              <a:t>Provides a reference to modules where information about an ID may be stored.</a:t>
            </a:r>
          </a:p>
          <a:p>
            <a:r>
              <a:rPr lang="en-US" sz="2300" dirty="0" smtClean="0"/>
              <a:t>Used when duplicates exist for a student and data must be combined into one record.</a:t>
            </a:r>
          </a:p>
          <a:p>
            <a:r>
              <a:rPr lang="en-US" sz="2300" dirty="0" smtClean="0"/>
              <a:t>Does not list by term or date</a:t>
            </a:r>
            <a:endParaRPr lang="en-US" sz="2300" dirty="0"/>
          </a:p>
        </p:txBody>
      </p:sp>
      <p:sp>
        <p:nvSpPr>
          <p:cNvPr id="3" name="Title 2"/>
          <p:cNvSpPr>
            <a:spLocks noGrp="1"/>
          </p:cNvSpPr>
          <p:nvPr>
            <p:ph type="title"/>
          </p:nvPr>
        </p:nvSpPr>
        <p:spPr/>
        <p:txBody>
          <a:bodyPr>
            <a:normAutofit fontScale="90000"/>
          </a:bodyPr>
          <a:lstStyle/>
          <a:p>
            <a:pPr algn="ctr"/>
            <a:r>
              <a:rPr lang="en-US" dirty="0" smtClean="0"/>
              <a:t>GUASYST</a:t>
            </a:r>
            <a:br>
              <a:rPr lang="en-US" dirty="0" smtClean="0"/>
            </a:br>
            <a:r>
              <a:rPr lang="en-US" dirty="0" smtClean="0"/>
              <a:t>System Identification</a:t>
            </a:r>
            <a:endParaRPr lang="en-US" dirty="0"/>
          </a:p>
        </p:txBody>
      </p:sp>
      <p:pic>
        <p:nvPicPr>
          <p:cNvPr id="5" name="Picture 4"/>
          <p:cNvPicPr>
            <a:picLocks noChangeAspect="1"/>
          </p:cNvPicPr>
          <p:nvPr/>
        </p:nvPicPr>
        <p:blipFill>
          <a:blip r:embed="rId2"/>
          <a:stretch>
            <a:fillRect/>
          </a:stretch>
        </p:blipFill>
        <p:spPr>
          <a:xfrm>
            <a:off x="28575" y="3352800"/>
            <a:ext cx="9067800" cy="3352800"/>
          </a:xfrm>
          <a:prstGeom prst="rect">
            <a:avLst/>
          </a:prstGeom>
        </p:spPr>
      </p:pic>
    </p:spTree>
    <p:extLst>
      <p:ext uri="{BB962C8B-B14F-4D97-AF65-F5344CB8AC3E}">
        <p14:creationId xmlns:p14="http://schemas.microsoft.com/office/powerpoint/2010/main" val="201231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Banner 8.4</a:t>
            </a:r>
          </a:p>
          <a:p>
            <a:r>
              <a:rPr lang="en-US" dirty="0" smtClean="0"/>
              <a:t>Search by</a:t>
            </a:r>
          </a:p>
          <a:p>
            <a:pPr lvl="1"/>
            <a:r>
              <a:rPr lang="en-US" dirty="0" smtClean="0"/>
              <a:t>Additional ID</a:t>
            </a:r>
          </a:p>
          <a:p>
            <a:pPr lvl="1"/>
            <a:r>
              <a:rPr lang="en-US" dirty="0" smtClean="0"/>
              <a:t>E-mail</a:t>
            </a:r>
          </a:p>
          <a:p>
            <a:pPr lvl="1"/>
            <a:r>
              <a:rPr lang="en-US" dirty="0" smtClean="0"/>
              <a:t>Country Code</a:t>
            </a:r>
          </a:p>
          <a:p>
            <a:pPr lvl="1"/>
            <a:r>
              <a:rPr lang="en-US" dirty="0" smtClean="0"/>
              <a:t>Area Code and Phone Number</a:t>
            </a:r>
            <a:endParaRPr lang="en-US" dirty="0"/>
          </a:p>
        </p:txBody>
      </p:sp>
      <p:sp>
        <p:nvSpPr>
          <p:cNvPr id="3" name="Title 2"/>
          <p:cNvSpPr>
            <a:spLocks noGrp="1"/>
          </p:cNvSpPr>
          <p:nvPr>
            <p:ph type="title"/>
          </p:nvPr>
        </p:nvSpPr>
        <p:spPr/>
        <p:txBody>
          <a:bodyPr>
            <a:normAutofit fontScale="90000"/>
          </a:bodyPr>
          <a:lstStyle/>
          <a:p>
            <a:pPr algn="ctr"/>
            <a:r>
              <a:rPr lang="en-US" dirty="0" smtClean="0"/>
              <a:t>GUISRCH</a:t>
            </a:r>
            <a:br>
              <a:rPr lang="en-US" dirty="0" smtClean="0"/>
            </a:br>
            <a:r>
              <a:rPr lang="en-US" dirty="0" smtClean="0"/>
              <a:t>General Search</a:t>
            </a:r>
            <a:endParaRPr lang="en-US" dirty="0"/>
          </a:p>
        </p:txBody>
      </p:sp>
    </p:spTree>
    <p:extLst>
      <p:ext uri="{BB962C8B-B14F-4D97-AF65-F5344CB8AC3E}">
        <p14:creationId xmlns:p14="http://schemas.microsoft.com/office/powerpoint/2010/main" val="50415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2406908"/>
            <a:ext cx="8229600" cy="2674421"/>
          </a:xfrm>
          <a:prstGeom prst="rect">
            <a:avLst/>
          </a:prstGeom>
        </p:spPr>
      </p:pic>
      <p:sp>
        <p:nvSpPr>
          <p:cNvPr id="3" name="Title 2"/>
          <p:cNvSpPr>
            <a:spLocks noGrp="1"/>
          </p:cNvSpPr>
          <p:nvPr>
            <p:ph type="title"/>
          </p:nvPr>
        </p:nvSpPr>
        <p:spPr/>
        <p:txBody>
          <a:bodyPr>
            <a:normAutofit/>
          </a:bodyPr>
          <a:lstStyle/>
          <a:p>
            <a:pPr algn="ctr"/>
            <a:r>
              <a:rPr lang="en-US" dirty="0" smtClean="0"/>
              <a:t>GUISRCH cont.</a:t>
            </a:r>
            <a:endParaRPr lang="en-US" dirty="0"/>
          </a:p>
        </p:txBody>
      </p:sp>
    </p:spTree>
    <p:extLst>
      <p:ext uri="{BB962C8B-B14F-4D97-AF65-F5344CB8AC3E}">
        <p14:creationId xmlns:p14="http://schemas.microsoft.com/office/powerpoint/2010/main" val="25357475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594</TotalTime>
  <Words>2042</Words>
  <Application>Microsoft Office PowerPoint</Application>
  <PresentationFormat>On-screen Show (4:3)</PresentationFormat>
  <Paragraphs>464</Paragraphs>
  <Slides>51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Lucida Sans Unicode</vt:lpstr>
      <vt:lpstr>Times New Roman</vt:lpstr>
      <vt:lpstr>Verdana</vt:lpstr>
      <vt:lpstr>Wingdings</vt:lpstr>
      <vt:lpstr>Wingdings 2</vt:lpstr>
      <vt:lpstr>Wingdings 3</vt:lpstr>
      <vt:lpstr>Concourse</vt:lpstr>
      <vt:lpstr>MBUG 2015 </vt:lpstr>
      <vt:lpstr>Session Rules of Etiquette</vt:lpstr>
      <vt:lpstr>GOAMTCH Common Matching</vt:lpstr>
      <vt:lpstr>GOAMTCH</vt:lpstr>
      <vt:lpstr>SOAIDEN Person Search</vt:lpstr>
      <vt:lpstr>GUIALTI Alternate ID Search</vt:lpstr>
      <vt:lpstr>GUASYST System Identification</vt:lpstr>
      <vt:lpstr>GUISRCH General Search</vt:lpstr>
      <vt:lpstr>GUISRCH cont.</vt:lpstr>
      <vt:lpstr>SOAIDNS Person Search Detail</vt:lpstr>
      <vt:lpstr>SOAIDNS</vt:lpstr>
      <vt:lpstr>SPAIDEN or PPAIDEN General Person Identification</vt:lpstr>
      <vt:lpstr>REGISTRATION SFAREGS – SFAREGQ - SFAREGF</vt:lpstr>
      <vt:lpstr>SGASTDN General Student</vt:lpstr>
      <vt:lpstr>Academic and Graduation Status on General Student Form SGASTDN</vt:lpstr>
      <vt:lpstr>SOAHOLD Hold Information</vt:lpstr>
      <vt:lpstr>SAAADMS Admissions Application</vt:lpstr>
      <vt:lpstr>SGASADD Additional Student Information Used to identify cohort groups and dual credit/dual enrollment at ICC</vt:lpstr>
      <vt:lpstr>Residency ICC Uses SOAHSCH</vt:lpstr>
      <vt:lpstr>SOAHSCH ICC Uses for Proof of Residency </vt:lpstr>
      <vt:lpstr>Checklist MSRE Displays on Checklist </vt:lpstr>
      <vt:lpstr>SPACMNT Person Comment Form  Used at ICC to show if a Transcript Release Form is on file for dual credit/dual enrollment students.</vt:lpstr>
      <vt:lpstr>SHATERM Term Sequence Course History</vt:lpstr>
      <vt:lpstr>SHATERM cont. Term GPA and Course Detail Information</vt:lpstr>
      <vt:lpstr>SHADEGR Degree and Other Formal Awards</vt:lpstr>
      <vt:lpstr>SHADGMQ Degree Summary</vt:lpstr>
      <vt:lpstr>SHATCMT Transcript Events and Comments</vt:lpstr>
      <vt:lpstr>SHATCMT Transcript Events and Comments</vt:lpstr>
      <vt:lpstr>SMASADJ Student Waivers &amp; Substitutions</vt:lpstr>
      <vt:lpstr>SHACRSE Course Summary</vt:lpstr>
      <vt:lpstr>TSAAREV Account Detail Review Form</vt:lpstr>
      <vt:lpstr>ROASTAT Applicant Status (Financial Aid)</vt:lpstr>
      <vt:lpstr>ROASMRY Applicant Summary (Financial Aid)</vt:lpstr>
      <vt:lpstr>End of Term Processing Steps</vt:lpstr>
      <vt:lpstr>Steps continued….. </vt:lpstr>
      <vt:lpstr>Steps continued….. </vt:lpstr>
      <vt:lpstr>Steps continued….. </vt:lpstr>
      <vt:lpstr>SHRCGPA – Calculate GPA </vt:lpstr>
      <vt:lpstr>Academic Standing Rules SHAACST</vt:lpstr>
      <vt:lpstr>SHAACST cont…</vt:lpstr>
      <vt:lpstr>Academic Standing Rules SHAACST</vt:lpstr>
      <vt:lpstr>Dean’s List Rules SHAACST</vt:lpstr>
      <vt:lpstr>Academic Standing Issues</vt:lpstr>
      <vt:lpstr>Registration Admin Messages SFRRGAM</vt:lpstr>
      <vt:lpstr>PowerPoint Presentation</vt:lpstr>
      <vt:lpstr>SFRRGAM Parameters cont…</vt:lpstr>
      <vt:lpstr>SFRRGAM</vt:lpstr>
      <vt:lpstr>Where do I find _____?</vt:lpstr>
      <vt:lpstr>Where do I find ____? Cont.</vt:lpstr>
      <vt:lpstr>Keystrokes </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Lollar, Cay</cp:lastModifiedBy>
  <cp:revision>65</cp:revision>
  <cp:lastPrinted>2013-09-12T17:13:45Z</cp:lastPrinted>
  <dcterms:created xsi:type="dcterms:W3CDTF">2013-01-30T03:13:35Z</dcterms:created>
  <dcterms:modified xsi:type="dcterms:W3CDTF">2015-10-01T15:21:25Z</dcterms:modified>
</cp:coreProperties>
</file>