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58" r:id="rId4"/>
    <p:sldId id="259" r:id="rId5"/>
    <p:sldId id="286" r:id="rId6"/>
    <p:sldId id="260" r:id="rId7"/>
    <p:sldId id="261" r:id="rId8"/>
    <p:sldId id="262" r:id="rId9"/>
    <p:sldId id="263" r:id="rId10"/>
    <p:sldId id="264" r:id="rId11"/>
    <p:sldId id="284" r:id="rId12"/>
    <p:sldId id="265" r:id="rId13"/>
    <p:sldId id="266" r:id="rId14"/>
    <p:sldId id="267" r:id="rId15"/>
    <p:sldId id="272" r:id="rId16"/>
    <p:sldId id="268" r:id="rId17"/>
    <p:sldId id="271" r:id="rId18"/>
    <p:sldId id="270" r:id="rId19"/>
    <p:sldId id="269" r:id="rId20"/>
    <p:sldId id="273" r:id="rId21"/>
    <p:sldId id="274" r:id="rId22"/>
    <p:sldId id="275" r:id="rId23"/>
    <p:sldId id="276" r:id="rId24"/>
    <p:sldId id="281" r:id="rId25"/>
    <p:sldId id="279" r:id="rId26"/>
    <p:sldId id="280" r:id="rId27"/>
    <p:sldId id="277" r:id="rId28"/>
    <p:sldId id="278" r:id="rId29"/>
    <p:sldId id="282" r:id="rId30"/>
    <p:sldId id="28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A2A4143-1CEE-4AE4-AD9B-5AADEAE137B7}" type="datetimeFigureOut">
              <a:rPr lang="en-US" smtClean="0"/>
              <a:t>9/12/2015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D0F0F3-6D14-4A29-A603-CBE4880F153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9/12/2015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9/12/2015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9/12/2015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A2A4143-1CEE-4AE4-AD9B-5AADEAE137B7}" type="datetimeFigureOut">
              <a:rPr lang="en-US" smtClean="0"/>
              <a:t>9/12/2015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5D0F0F3-6D14-4A29-A603-CBE4880F153C}"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A2A4143-1CEE-4AE4-AD9B-5AADEAE137B7}" type="datetimeFigureOut">
              <a:rPr lang="en-US" smtClean="0"/>
              <a:t>9/12/2015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5D0F0F3-6D14-4A29-A603-CBE4880F153C}"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A2A4143-1CEE-4AE4-AD9B-5AADEAE137B7}" type="datetimeFigureOut">
              <a:rPr lang="en-US" smtClean="0"/>
              <a:t>9/12/2015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55D0F0F3-6D14-4A29-A603-CBE4880F153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A2A4143-1CEE-4AE4-AD9B-5AADEAE137B7}" type="datetimeFigureOut">
              <a:rPr lang="en-US" smtClean="0"/>
              <a:t>9/12/2015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55D0F0F3-6D14-4A29-A603-CBE4880F153C}"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A2A4143-1CEE-4AE4-AD9B-5AADEAE137B7}" type="datetimeFigureOut">
              <a:rPr lang="en-US" smtClean="0"/>
              <a:t>9/12/2015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55D0F0F3-6D14-4A29-A603-CBE4880F153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A2A4143-1CEE-4AE4-AD9B-5AADEAE137B7}" type="datetimeFigureOut">
              <a:rPr lang="en-US" smtClean="0"/>
              <a:t>9/12/2015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5D0F0F3-6D14-4A29-A603-CBE4880F153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A2A4143-1CEE-4AE4-AD9B-5AADEAE137B7}" type="datetimeFigureOut">
              <a:rPr lang="en-US" smtClean="0"/>
              <a:t>9/12/2015</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D0F0F3-6D14-4A29-A603-CBE4880F153C}"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2A4143-1CEE-4AE4-AD9B-5AADEAE137B7}" type="datetimeFigureOut">
              <a:rPr lang="en-US" smtClean="0"/>
              <a:t>9/12/2015</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D0F0F3-6D14-4A29-A603-CBE4880F153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09600"/>
            <a:ext cx="7772400" cy="1470025"/>
          </a:xfrm>
        </p:spPr>
        <p:txBody>
          <a:bodyPr>
            <a:normAutofit fontScale="90000"/>
          </a:bodyPr>
          <a:lstStyle/>
          <a:p>
            <a:pPr algn="ctr"/>
            <a:r>
              <a:rPr lang="en-US" dirty="0" smtClean="0"/>
              <a:t>MBUG 2015</a:t>
            </a:r>
            <a:br>
              <a:rPr lang="en-US" dirty="0" smtClean="0"/>
            </a:br>
            <a:endParaRPr lang="en-US" dirty="0"/>
          </a:p>
        </p:txBody>
      </p:sp>
      <p:sp>
        <p:nvSpPr>
          <p:cNvPr id="5" name="Subtitle 4"/>
          <p:cNvSpPr>
            <a:spLocks noGrp="1"/>
          </p:cNvSpPr>
          <p:nvPr>
            <p:ph type="subTitle" idx="1"/>
          </p:nvPr>
        </p:nvSpPr>
        <p:spPr>
          <a:xfrm>
            <a:off x="685800" y="1905000"/>
            <a:ext cx="7772400" cy="3124200"/>
          </a:xfrm>
        </p:spPr>
        <p:txBody>
          <a:bodyPr>
            <a:normAutofit fontScale="92500" lnSpcReduction="20000"/>
          </a:bodyPr>
          <a:lstStyle/>
          <a:p>
            <a:pPr algn="l"/>
            <a:r>
              <a:rPr lang="en-US" sz="2000" b="1" cap="all" dirty="0">
                <a:ln w="0"/>
                <a:solidFill>
                  <a:schemeClr val="accent5">
                    <a:lumMod val="75000"/>
                  </a:schemeClr>
                </a:solidFill>
                <a:effectLst>
                  <a:reflection blurRad="12700" stA="50000" endPos="50000" dist="5000" dir="5400000" sy="-100000" rotWithShape="0"/>
                </a:effectLst>
              </a:rPr>
              <a:t>BANNER </a:t>
            </a:r>
            <a:r>
              <a:rPr lang="en-US" sz="2000" b="1" cap="all" dirty="0" smtClean="0">
                <a:ln w="0"/>
                <a:solidFill>
                  <a:schemeClr val="accent5">
                    <a:lumMod val="75000"/>
                  </a:schemeClr>
                </a:solidFill>
                <a:effectLst>
                  <a:reflection blurRad="12700" stA="50000" endPos="50000" dist="5000" dir="5400000" sy="-100000" rotWithShape="0"/>
                </a:effectLst>
              </a:rPr>
              <a:t>BOOTCAMP </a:t>
            </a:r>
            <a:r>
              <a:rPr lang="en-US" sz="2000" b="1" cap="all" dirty="0" err="1" smtClean="0">
                <a:ln w="0"/>
                <a:solidFill>
                  <a:schemeClr val="accent5">
                    <a:lumMod val="75000"/>
                  </a:schemeClr>
                </a:solidFill>
                <a:effectLst>
                  <a:reflection blurRad="12700" stA="50000" endPos="50000" dist="5000" dir="5400000" sy="-100000" rotWithShape="0"/>
                </a:effectLst>
              </a:rPr>
              <a:t>i</a:t>
            </a:r>
            <a:r>
              <a:rPr lang="en-US" sz="2000" b="1" cap="all" dirty="0" smtClean="0">
                <a:ln w="0"/>
                <a:solidFill>
                  <a:schemeClr val="accent5">
                    <a:lumMod val="75000"/>
                  </a:schemeClr>
                </a:solidFill>
                <a:effectLst>
                  <a:reflection blurRad="12700" stA="50000" endPos="50000" dist="5000" dir="5400000" sy="-100000" rotWithShape="0"/>
                </a:effectLst>
              </a:rPr>
              <a:t> </a:t>
            </a:r>
          </a:p>
          <a:p>
            <a:pPr algn="l"/>
            <a:endParaRPr lang="en-US" sz="2000" b="1" cap="all" dirty="0" smtClean="0">
              <a:ln w="0"/>
              <a:solidFill>
                <a:schemeClr val="accent5">
                  <a:lumMod val="75000"/>
                </a:schemeClr>
              </a:solidFill>
              <a:effectLst>
                <a:reflection blurRad="12700" stA="50000" endPos="50000" dist="5000" dir="5400000" sy="-100000" rotWithShape="0"/>
              </a:effectLst>
            </a:endParaRPr>
          </a:p>
          <a:p>
            <a:pPr algn="l"/>
            <a:r>
              <a:rPr lang="en-US" sz="2000" b="1" cap="all" dirty="0" smtClean="0">
                <a:ln w="0"/>
                <a:solidFill>
                  <a:schemeClr val="accent5">
                    <a:lumMod val="75000"/>
                  </a:schemeClr>
                </a:solidFill>
                <a:effectLst>
                  <a:reflection blurRad="12700" stA="50000" endPos="50000" dist="5000" dir="5400000" sy="-100000" rotWithShape="0"/>
                </a:effectLst>
              </a:rPr>
              <a:t>Presented By: Katangelia Tenner </a:t>
            </a:r>
          </a:p>
          <a:p>
            <a:pPr algn="l"/>
            <a:r>
              <a:rPr lang="en-US" sz="2000" b="1" cap="all" dirty="0" smtClean="0">
                <a:ln w="0"/>
                <a:solidFill>
                  <a:schemeClr val="accent5">
                    <a:lumMod val="75000"/>
                  </a:schemeClr>
                </a:solidFill>
                <a:effectLst>
                  <a:reflection blurRad="12700" stA="50000" endPos="50000" dist="5000" dir="5400000" sy="-100000" rotWithShape="0"/>
                </a:effectLst>
              </a:rPr>
              <a:t> </a:t>
            </a:r>
            <a:endParaRPr lang="en-US" sz="2000" b="1" cap="all" dirty="0">
              <a:ln w="0"/>
              <a:solidFill>
                <a:schemeClr val="accent5">
                  <a:lumMod val="75000"/>
                </a:schemeClr>
              </a:solidFill>
              <a:effectLst>
                <a:reflection blurRad="12700" stA="50000" endPos="50000" dist="5000" dir="5400000" sy="-100000" rotWithShape="0"/>
              </a:effectLst>
            </a:endParaRPr>
          </a:p>
          <a:p>
            <a:pPr algn="l"/>
            <a:endParaRPr lang="en-US" sz="2000" b="1" cap="all" dirty="0" smtClean="0">
              <a:ln w="0"/>
              <a:solidFill>
                <a:schemeClr val="accent5">
                  <a:lumMod val="75000"/>
                </a:schemeClr>
              </a:solidFill>
              <a:effectLst>
                <a:reflection blurRad="12700" stA="50000" endPos="50000" dist="5000" dir="5400000" sy="-100000" rotWithShape="0"/>
              </a:effectLst>
            </a:endParaRPr>
          </a:p>
          <a:p>
            <a:pPr algn="l"/>
            <a:endParaRPr lang="en-US" sz="2000" dirty="0" smtClean="0"/>
          </a:p>
          <a:p>
            <a:pPr algn="l"/>
            <a:endParaRPr lang="en-US" sz="2000" dirty="0" smtClean="0"/>
          </a:p>
          <a:p>
            <a:pPr algn="l"/>
            <a:endParaRPr lang="en-US" sz="2000" dirty="0"/>
          </a:p>
          <a:p>
            <a:pPr algn="l"/>
            <a:endParaRPr lang="en-US" sz="2000" dirty="0" smtClean="0"/>
          </a:p>
          <a:p>
            <a:pPr algn="l"/>
            <a:r>
              <a:rPr lang="en-US" sz="2000" b="1" cap="all" dirty="0" smtClean="0">
                <a:ln w="0"/>
                <a:solidFill>
                  <a:schemeClr val="accent5">
                    <a:lumMod val="75000"/>
                  </a:schemeClr>
                </a:solidFill>
                <a:effectLst>
                  <a:reflection blurRad="12700" stA="50000" endPos="50000" dist="5000" dir="5400000" sy="-100000" rotWithShape="0"/>
                </a:effectLst>
              </a:rPr>
              <a:t>September 14, 2015</a:t>
            </a:r>
            <a:endParaRPr lang="en-US" sz="2000" b="1" cap="all" dirty="0">
              <a:ln w="0"/>
              <a:solidFill>
                <a:schemeClr val="accent5">
                  <a:lumMod val="75000"/>
                </a:schemeClr>
              </a:solidFill>
              <a:effectLst>
                <a:reflection blurRad="12700" stA="50000" endPos="50000" dist="5000" dir="5400000" sy="-100000" rotWithShape="0"/>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95600"/>
            <a:ext cx="1560513"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222875"/>
            <a:ext cx="14446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513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Lesson 2: INB Searches - GUIALTI </a:t>
            </a:r>
          </a:p>
        </p:txBody>
      </p:sp>
      <p:sp>
        <p:nvSpPr>
          <p:cNvPr id="4" name="Content Placeholder 2"/>
          <p:cNvSpPr txBox="1">
            <a:spLocks/>
          </p:cNvSpPr>
          <p:nvPr/>
        </p:nvSpPr>
        <p:spPr>
          <a:xfrm>
            <a:off x="177281" y="1581539"/>
            <a:ext cx="3545633" cy="503386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Alternate ID Search (GUIALTI)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26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Click the Search icon next to the ID field.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26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Select Alternate ID Search from the Options List.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26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Enter SSN/TIN number.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26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Click the Execute Query icon or F8.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26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NOTE: You must search using SSN/TIN if you have access to the information. If no matches are found, then you MUST search by Name.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ndParaRPr>
          </a:p>
        </p:txBody>
      </p:sp>
      <p:pic>
        <p:nvPicPr>
          <p:cNvPr id="5" name="Picture 2"/>
          <p:cNvPicPr>
            <a:picLocks noChangeAspect="1" noChangeArrowheads="1"/>
          </p:cNvPicPr>
          <p:nvPr/>
        </p:nvPicPr>
        <p:blipFill>
          <a:blip r:embed="rId3" cstate="print"/>
          <a:srcRect/>
          <a:stretch>
            <a:fillRect/>
          </a:stretch>
        </p:blipFill>
        <p:spPr bwMode="auto">
          <a:xfrm>
            <a:off x="4310744" y="1551580"/>
            <a:ext cx="4711958" cy="3096954"/>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3872203" y="3707865"/>
            <a:ext cx="4425335" cy="3022910"/>
          </a:xfrm>
          <a:prstGeom prst="rect">
            <a:avLst/>
          </a:prstGeom>
          <a:noFill/>
          <a:ln w="9525">
            <a:noFill/>
            <a:miter lim="800000"/>
            <a:headEnd/>
            <a:tailEnd/>
          </a:ln>
        </p:spPr>
      </p:pic>
      <p:cxnSp>
        <p:nvCxnSpPr>
          <p:cNvPr id="7" name="Straight Arrow Connector 6"/>
          <p:cNvCxnSpPr/>
          <p:nvPr/>
        </p:nvCxnSpPr>
        <p:spPr>
          <a:xfrm flipV="1">
            <a:off x="3359020" y="2211355"/>
            <a:ext cx="1548882" cy="447869"/>
          </a:xfrm>
          <a:prstGeom prst="straightConnector1">
            <a:avLst/>
          </a:prstGeom>
          <a:noFill/>
          <a:ln w="38100" cap="flat" cmpd="sng" algn="ctr">
            <a:solidFill>
              <a:srgbClr val="604878"/>
            </a:solidFill>
            <a:prstDash val="solid"/>
            <a:tailEnd type="arrow"/>
          </a:ln>
          <a:effectLst>
            <a:outerShdw blurRad="40000" dist="23000" dir="5400000" rotWithShape="0">
              <a:srgbClr val="000000">
                <a:alpha val="35000"/>
              </a:srgbClr>
            </a:outerShdw>
          </a:effectLst>
        </p:spPr>
      </p:cxnSp>
      <p:cxnSp>
        <p:nvCxnSpPr>
          <p:cNvPr id="8" name="Straight Arrow Connector 7"/>
          <p:cNvCxnSpPr/>
          <p:nvPr/>
        </p:nvCxnSpPr>
        <p:spPr>
          <a:xfrm flipV="1">
            <a:off x="2808514" y="2967135"/>
            <a:ext cx="3004457" cy="261257"/>
          </a:xfrm>
          <a:prstGeom prst="straightConnector1">
            <a:avLst/>
          </a:prstGeom>
          <a:noFill/>
          <a:ln w="38100" cap="flat" cmpd="sng" algn="ctr">
            <a:solidFill>
              <a:srgbClr val="604878"/>
            </a:solidFill>
            <a:prstDash val="solid"/>
            <a:tailEnd type="arrow"/>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2996733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382000" cy="1143000"/>
          </a:xfrm>
        </p:spPr>
        <p:txBody>
          <a:bodyPr>
            <a:normAutofit fontScale="90000"/>
          </a:bodyPr>
          <a:lstStyle/>
          <a:p>
            <a:r>
              <a:rPr lang="en-US" dirty="0" smtClean="0"/>
              <a:t>Lesson 2: INB Searches – ID &amp; Name </a:t>
            </a:r>
            <a:endParaRPr lang="en-US" dirty="0"/>
          </a:p>
        </p:txBody>
      </p:sp>
      <p:sp>
        <p:nvSpPr>
          <p:cNvPr id="5" name="Content Placeholder 2"/>
          <p:cNvSpPr txBox="1">
            <a:spLocks/>
          </p:cNvSpPr>
          <p:nvPr/>
        </p:nvSpPr>
        <p:spPr>
          <a:xfrm>
            <a:off x="149289" y="1590869"/>
            <a:ext cx="2939143" cy="5127172"/>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5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ID and Name Extended Search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5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Enter name (including wildcards) directly into the Name field.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5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Must be in Last Name, First Name format.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5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Press the Enter key.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5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If only one match, ID number is populated.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5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If more than one match is found, the ID and Name Extended Search box displays.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5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Click drop down arrow to view results. Double click the name to return it to the Name field.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1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Number of matches found.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5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Narrow the search by entering additional criteria such as: City, State, Birth Date and Gender. Use the </a:t>
            </a:r>
            <a:r>
              <a:rPr kumimoji="0" lang="en-US" sz="35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Reduce Search icon to rerun the search.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ndParaRPr>
          </a:p>
        </p:txBody>
      </p:sp>
      <p:pic>
        <p:nvPicPr>
          <p:cNvPr id="6" name="Picture 2"/>
          <p:cNvPicPr>
            <a:picLocks noChangeAspect="1" noChangeArrowheads="1"/>
          </p:cNvPicPr>
          <p:nvPr/>
        </p:nvPicPr>
        <p:blipFill>
          <a:blip r:embed="rId3" cstate="print"/>
          <a:srcRect/>
          <a:stretch>
            <a:fillRect/>
          </a:stretch>
        </p:blipFill>
        <p:spPr bwMode="auto">
          <a:xfrm>
            <a:off x="3104639" y="1726163"/>
            <a:ext cx="6012122" cy="1222309"/>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3147634" y="3247052"/>
            <a:ext cx="5880025" cy="2892101"/>
          </a:xfrm>
          <a:prstGeom prst="rect">
            <a:avLst/>
          </a:prstGeom>
          <a:noFill/>
          <a:ln w="9525">
            <a:noFill/>
            <a:miter lim="800000"/>
            <a:headEnd/>
            <a:tailEnd/>
          </a:ln>
        </p:spPr>
      </p:pic>
      <p:cxnSp>
        <p:nvCxnSpPr>
          <p:cNvPr id="8" name="Straight Arrow Connector 7"/>
          <p:cNvCxnSpPr/>
          <p:nvPr/>
        </p:nvCxnSpPr>
        <p:spPr>
          <a:xfrm flipV="1">
            <a:off x="3013788" y="2080727"/>
            <a:ext cx="979714" cy="195942"/>
          </a:xfrm>
          <a:prstGeom prst="straightConnector1">
            <a:avLst/>
          </a:prstGeom>
          <a:noFill/>
          <a:ln w="38100" cap="flat" cmpd="sng" algn="ctr">
            <a:solidFill>
              <a:srgbClr val="604878"/>
            </a:solidFill>
            <a:prstDash val="solid"/>
            <a:tailEnd type="arrow"/>
          </a:ln>
          <a:effectLst>
            <a:outerShdw blurRad="40000" dist="23000" dir="5400000" rotWithShape="0">
              <a:srgbClr val="000000">
                <a:alpha val="35000"/>
              </a:srgbClr>
            </a:outerShdw>
          </a:effectLst>
        </p:spPr>
      </p:cxnSp>
      <p:cxnSp>
        <p:nvCxnSpPr>
          <p:cNvPr id="9" name="Straight Arrow Connector 8"/>
          <p:cNvCxnSpPr/>
          <p:nvPr/>
        </p:nvCxnSpPr>
        <p:spPr>
          <a:xfrm flipV="1">
            <a:off x="2192694" y="3638939"/>
            <a:ext cx="4338735" cy="1231641"/>
          </a:xfrm>
          <a:prstGeom prst="straightConnector1">
            <a:avLst/>
          </a:prstGeom>
          <a:noFill/>
          <a:ln w="38100" cap="flat" cmpd="sng" algn="ctr">
            <a:solidFill>
              <a:srgbClr val="604878"/>
            </a:solidFill>
            <a:prstDash val="solid"/>
            <a:tailEnd type="arrow"/>
          </a:ln>
          <a:effectLst>
            <a:outerShdw blurRad="40000" dist="23000" dir="5400000" rotWithShape="0">
              <a:srgbClr val="000000">
                <a:alpha val="35000"/>
              </a:srgbClr>
            </a:outerShdw>
          </a:effectLst>
        </p:spPr>
      </p:cxnSp>
      <p:cxnSp>
        <p:nvCxnSpPr>
          <p:cNvPr id="10" name="Straight Arrow Connector 9"/>
          <p:cNvCxnSpPr/>
          <p:nvPr/>
        </p:nvCxnSpPr>
        <p:spPr>
          <a:xfrm flipV="1">
            <a:off x="2593910" y="3592286"/>
            <a:ext cx="6102221" cy="1511559"/>
          </a:xfrm>
          <a:prstGeom prst="straightConnector1">
            <a:avLst/>
          </a:prstGeom>
          <a:noFill/>
          <a:ln w="38100" cap="flat" cmpd="sng" algn="ctr">
            <a:solidFill>
              <a:srgbClr val="604878"/>
            </a:solidFill>
            <a:prstDash val="solid"/>
            <a:tailEnd type="arrow"/>
          </a:ln>
          <a:effectLst>
            <a:outerShdw blurRad="40000" dist="23000" dir="5400000" rotWithShape="0">
              <a:srgbClr val="000000">
                <a:alpha val="35000"/>
              </a:srgbClr>
            </a:outerShdw>
          </a:effectLst>
        </p:spPr>
      </p:cxnSp>
      <p:cxnSp>
        <p:nvCxnSpPr>
          <p:cNvPr id="11" name="Straight Arrow Connector 10"/>
          <p:cNvCxnSpPr/>
          <p:nvPr/>
        </p:nvCxnSpPr>
        <p:spPr>
          <a:xfrm flipV="1">
            <a:off x="2985796" y="4581331"/>
            <a:ext cx="5654351" cy="1203649"/>
          </a:xfrm>
          <a:prstGeom prst="straightConnector1">
            <a:avLst/>
          </a:prstGeom>
          <a:noFill/>
          <a:ln w="38100" cap="flat" cmpd="sng" algn="ctr">
            <a:solidFill>
              <a:srgbClr val="604878"/>
            </a:solidFill>
            <a:prstDash val="solid"/>
            <a:tailEnd type="arrow"/>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2847905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Lesson 3: User Preferences </a:t>
            </a:r>
            <a:endParaRPr lang="en-US" dirty="0"/>
          </a:p>
        </p:txBody>
      </p:sp>
      <p:sp>
        <p:nvSpPr>
          <p:cNvPr id="5" name="Content Placeholder 2"/>
          <p:cNvSpPr txBox="1">
            <a:spLocks/>
          </p:cNvSpPr>
          <p:nvPr/>
        </p:nvSpPr>
        <p:spPr>
          <a:xfrm>
            <a:off x="121298" y="1600200"/>
            <a:ext cx="3359020" cy="509918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ysClr val="windowText" lastClr="000000"/>
                </a:solidFill>
                <a:effectLst/>
                <a:uLnTx/>
                <a:uFillTx/>
                <a:latin typeface="Calibri"/>
              </a:rPr>
              <a:t>GUAUPRF is the User Preferences Form. File Preferences also opens the form. You can now control some aspects of the appearance of Banner screens.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ysClr val="windowText" lastClr="000000"/>
                </a:solidFill>
                <a:effectLst/>
                <a:uLnTx/>
                <a:uFillTx/>
                <a:latin typeface="Calibri"/>
              </a:rPr>
              <a:t>Display Options Tab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200" b="1" i="0" u="none" strike="noStrike" kern="1200" cap="none" spc="0" normalizeH="0" baseline="0" noProof="0" dirty="0" smtClean="0">
                <a:ln>
                  <a:noFill/>
                </a:ln>
                <a:solidFill>
                  <a:sysClr val="windowText" lastClr="000000"/>
                </a:solidFill>
                <a:effectLst/>
                <a:uLnTx/>
                <a:uFillTx/>
                <a:latin typeface="Calibri"/>
              </a:rPr>
              <a:t>Display Options (1) </a:t>
            </a:r>
            <a:r>
              <a:rPr kumimoji="0" lang="en-US" sz="3200" b="0" i="0" u="none" strike="noStrike" kern="1200" cap="none" spc="0" normalizeH="0" baseline="0" noProof="0" dirty="0" smtClean="0">
                <a:ln>
                  <a:noFill/>
                </a:ln>
                <a:solidFill>
                  <a:sysClr val="windowText" lastClr="000000"/>
                </a:solidFill>
                <a:effectLst/>
                <a:uLnTx/>
                <a:uFillTx/>
                <a:latin typeface="Calibri"/>
              </a:rPr>
              <a:t>allows control over name display on the Title and Menu Bars.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200" b="1" i="0" u="none" strike="noStrike" kern="1200" cap="none" spc="0" normalizeH="0" baseline="0" noProof="0" dirty="0" smtClean="0">
                <a:ln>
                  <a:noFill/>
                </a:ln>
                <a:solidFill>
                  <a:sysClr val="windowText" lastClr="000000"/>
                </a:solidFill>
                <a:effectLst/>
                <a:uLnTx/>
                <a:uFillTx/>
                <a:latin typeface="Calibri"/>
              </a:rPr>
              <a:t>User Interface Color Settings (2) </a:t>
            </a:r>
            <a:r>
              <a:rPr kumimoji="0" lang="en-US" sz="3200" b="0" i="0" u="none" strike="noStrike" kern="1200" cap="none" spc="0" normalizeH="0" baseline="0" noProof="0" dirty="0" smtClean="0">
                <a:ln>
                  <a:noFill/>
                </a:ln>
                <a:solidFill>
                  <a:sysClr val="windowText" lastClr="000000"/>
                </a:solidFill>
                <a:effectLst/>
                <a:uLnTx/>
                <a:uFillTx/>
                <a:latin typeface="Calibri"/>
              </a:rPr>
              <a:t>(right) control your Banner color scheme. Use the scroll bar to see all color control options.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200" b="0" i="0" u="none" strike="noStrike" kern="1200" cap="none" spc="0" normalizeH="0" baseline="0" noProof="0" dirty="0" smtClean="0">
                <a:ln>
                  <a:noFill/>
                </a:ln>
                <a:solidFill>
                  <a:sysClr val="windowText" lastClr="000000"/>
                </a:solidFill>
                <a:effectLst/>
                <a:uLnTx/>
                <a:uFillTx/>
                <a:latin typeface="Calibri"/>
              </a:rPr>
              <a:t>Arrows by the User Value fields open Color Selection windows. A preview pane simulates the chosen color.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200" b="1" i="0" u="none" strike="noStrike" kern="1200" cap="none" spc="0" normalizeH="0" baseline="0" noProof="0" dirty="0" smtClean="0">
                <a:ln>
                  <a:noFill/>
                </a:ln>
                <a:solidFill>
                  <a:sysClr val="windowText" lastClr="000000"/>
                </a:solidFill>
                <a:effectLst/>
                <a:uLnTx/>
                <a:uFillTx/>
                <a:latin typeface="Calibri"/>
              </a:rPr>
              <a:t>Reset (3) </a:t>
            </a:r>
            <a:r>
              <a:rPr kumimoji="0" lang="en-US" sz="3200" b="0" i="0" u="none" strike="noStrike" kern="1200" cap="none" spc="0" normalizeH="0" baseline="0" noProof="0" dirty="0" smtClean="0">
                <a:ln>
                  <a:noFill/>
                </a:ln>
                <a:solidFill>
                  <a:sysClr val="windowText" lastClr="000000"/>
                </a:solidFill>
                <a:effectLst/>
                <a:uLnTx/>
                <a:uFillTx/>
                <a:latin typeface="Calibri"/>
              </a:rPr>
              <a:t>the default colors on the Color Selection Window by clicking Reset and OK. Use to select color for text to indicate LOV and Searchable fields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200" b="0" i="0" u="none" strike="noStrike" kern="1200" cap="none" spc="0" normalizeH="0" baseline="0" noProof="0" dirty="0" smtClean="0">
                <a:ln>
                  <a:noFill/>
                </a:ln>
                <a:solidFill>
                  <a:sysClr val="windowText" lastClr="000000"/>
                </a:solidFill>
                <a:effectLst/>
                <a:uLnTx/>
                <a:uFillTx/>
                <a:latin typeface="Calibri"/>
              </a:rPr>
              <a:t>Use </a:t>
            </a:r>
            <a:r>
              <a:rPr kumimoji="0" lang="en-US" sz="3200" b="1" i="0" u="none" strike="noStrike" kern="1200" cap="none" spc="0" normalizeH="0" baseline="0" noProof="0" dirty="0" smtClean="0">
                <a:ln>
                  <a:noFill/>
                </a:ln>
                <a:solidFill>
                  <a:sysClr val="windowText" lastClr="000000"/>
                </a:solidFill>
                <a:effectLst/>
                <a:uLnTx/>
                <a:uFillTx/>
                <a:latin typeface="Calibri"/>
              </a:rPr>
              <a:t>Alert Options (4) </a:t>
            </a:r>
            <a:r>
              <a:rPr kumimoji="0" lang="en-US" sz="3200" b="0" i="0" u="none" strike="noStrike" kern="1200" cap="none" spc="0" normalizeH="0" baseline="0" noProof="0" dirty="0" smtClean="0">
                <a:ln>
                  <a:noFill/>
                </a:ln>
                <a:solidFill>
                  <a:sysClr val="windowText" lastClr="000000"/>
                </a:solidFill>
                <a:effectLst/>
                <a:uLnTx/>
                <a:uFillTx/>
                <a:latin typeface="Calibri"/>
              </a:rPr>
              <a:t>to turn alerts on and off. By default a prompt asks if you want to end your Banner session. This prompt can be turned off.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200" b="0" i="0" u="none" strike="noStrike" kern="1200" cap="none" spc="0" normalizeH="0" baseline="0" noProof="0" dirty="0" smtClean="0">
                <a:ln>
                  <a:noFill/>
                </a:ln>
                <a:solidFill>
                  <a:sysClr val="windowText" lastClr="000000"/>
                </a:solidFill>
                <a:effectLst/>
                <a:uLnTx/>
                <a:uFillTx/>
                <a:latin typeface="Calibri"/>
              </a:rPr>
              <a:t>Use </a:t>
            </a:r>
            <a:r>
              <a:rPr kumimoji="0" lang="en-US" sz="3200" b="1" i="0" u="none" strike="noStrike" kern="1200" cap="none" spc="0" normalizeH="0" baseline="0" noProof="0" dirty="0" smtClean="0">
                <a:ln>
                  <a:noFill/>
                </a:ln>
                <a:solidFill>
                  <a:sysClr val="windowText" lastClr="000000"/>
                </a:solidFill>
                <a:effectLst/>
                <a:uLnTx/>
                <a:uFillTx/>
                <a:latin typeface="Calibri"/>
              </a:rPr>
              <a:t>Data Extract (5) </a:t>
            </a:r>
            <a:r>
              <a:rPr kumimoji="0" lang="en-US" sz="3200" b="0" i="0" u="none" strike="noStrike" kern="1200" cap="none" spc="0" normalizeH="0" baseline="0" noProof="0" dirty="0" smtClean="0">
                <a:ln>
                  <a:noFill/>
                </a:ln>
                <a:solidFill>
                  <a:sysClr val="windowText" lastClr="000000"/>
                </a:solidFill>
                <a:effectLst/>
                <a:uLnTx/>
                <a:uFillTx/>
                <a:latin typeface="Calibri"/>
              </a:rPr>
              <a:t>to control whether a header row is downloaded with the data.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ndParaRPr>
          </a:p>
        </p:txBody>
      </p:sp>
      <p:pic>
        <p:nvPicPr>
          <p:cNvPr id="6" name="Picture 2"/>
          <p:cNvPicPr>
            <a:picLocks noChangeAspect="1" noChangeArrowheads="1"/>
          </p:cNvPicPr>
          <p:nvPr/>
        </p:nvPicPr>
        <p:blipFill>
          <a:blip r:embed="rId3" cstate="print"/>
          <a:srcRect/>
          <a:stretch>
            <a:fillRect/>
          </a:stretch>
        </p:blipFill>
        <p:spPr bwMode="auto">
          <a:xfrm>
            <a:off x="3350961" y="2360651"/>
            <a:ext cx="5718396" cy="3974645"/>
          </a:xfrm>
          <a:prstGeom prst="rect">
            <a:avLst/>
          </a:prstGeom>
          <a:noFill/>
          <a:ln w="9525">
            <a:noFill/>
            <a:miter lim="800000"/>
            <a:headEnd/>
            <a:tailEnd/>
          </a:ln>
        </p:spPr>
      </p:pic>
      <p:sp>
        <p:nvSpPr>
          <p:cNvPr id="7" name="Oval 6"/>
          <p:cNvSpPr/>
          <p:nvPr/>
        </p:nvSpPr>
        <p:spPr>
          <a:xfrm>
            <a:off x="4933149" y="3507028"/>
            <a:ext cx="277906" cy="286871"/>
          </a:xfrm>
          <a:prstGeom prst="ellipse">
            <a:avLst/>
          </a:prstGeom>
          <a:solidFill>
            <a:srgbClr val="604878"/>
          </a:solidFill>
          <a:ln w="25400" cap="flat" cmpd="sng" algn="ctr">
            <a:solidFill>
              <a:srgbClr val="60487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rPr>
              <a:t>1</a:t>
            </a:r>
          </a:p>
        </p:txBody>
      </p:sp>
      <p:sp>
        <p:nvSpPr>
          <p:cNvPr id="8" name="Oval 7"/>
          <p:cNvSpPr/>
          <p:nvPr/>
        </p:nvSpPr>
        <p:spPr>
          <a:xfrm>
            <a:off x="6732494" y="3197104"/>
            <a:ext cx="277906" cy="286871"/>
          </a:xfrm>
          <a:prstGeom prst="ellipse">
            <a:avLst/>
          </a:prstGeom>
          <a:solidFill>
            <a:srgbClr val="604878"/>
          </a:solidFill>
          <a:ln w="25400" cap="flat" cmpd="sng" algn="ctr">
            <a:solidFill>
              <a:srgbClr val="60487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rPr>
              <a:t>2</a:t>
            </a:r>
          </a:p>
        </p:txBody>
      </p:sp>
      <p:sp>
        <p:nvSpPr>
          <p:cNvPr id="9" name="Oval 8"/>
          <p:cNvSpPr/>
          <p:nvPr/>
        </p:nvSpPr>
        <p:spPr>
          <a:xfrm>
            <a:off x="7709829" y="4885580"/>
            <a:ext cx="277906" cy="286871"/>
          </a:xfrm>
          <a:prstGeom prst="ellipse">
            <a:avLst/>
          </a:prstGeom>
          <a:solidFill>
            <a:srgbClr val="604878"/>
          </a:solidFill>
          <a:ln w="25400" cap="flat" cmpd="sng" algn="ctr">
            <a:solidFill>
              <a:srgbClr val="60487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rPr>
              <a:t>3</a:t>
            </a:r>
          </a:p>
        </p:txBody>
      </p:sp>
      <p:sp>
        <p:nvSpPr>
          <p:cNvPr id="10" name="Oval 9"/>
          <p:cNvSpPr/>
          <p:nvPr/>
        </p:nvSpPr>
        <p:spPr>
          <a:xfrm>
            <a:off x="4473204" y="4890338"/>
            <a:ext cx="277906" cy="286871"/>
          </a:xfrm>
          <a:prstGeom prst="ellipse">
            <a:avLst/>
          </a:prstGeom>
          <a:solidFill>
            <a:srgbClr val="604878"/>
          </a:solidFill>
          <a:ln w="25400" cap="flat" cmpd="sng" algn="ctr">
            <a:solidFill>
              <a:srgbClr val="60487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rPr>
              <a:t>4</a:t>
            </a:r>
          </a:p>
        </p:txBody>
      </p:sp>
      <p:sp>
        <p:nvSpPr>
          <p:cNvPr id="11" name="Oval 10"/>
          <p:cNvSpPr/>
          <p:nvPr/>
        </p:nvSpPr>
        <p:spPr>
          <a:xfrm>
            <a:off x="4949615" y="5634224"/>
            <a:ext cx="277906" cy="286871"/>
          </a:xfrm>
          <a:prstGeom prst="ellipse">
            <a:avLst/>
          </a:prstGeom>
          <a:solidFill>
            <a:srgbClr val="604878"/>
          </a:solidFill>
          <a:ln w="25400" cap="flat" cmpd="sng" algn="ctr">
            <a:solidFill>
              <a:srgbClr val="60487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rPr>
              <a:t>5</a:t>
            </a:r>
          </a:p>
        </p:txBody>
      </p:sp>
    </p:spTree>
    <p:extLst>
      <p:ext uri="{BB962C8B-B14F-4D97-AF65-F5344CB8AC3E}">
        <p14:creationId xmlns:p14="http://schemas.microsoft.com/office/powerpoint/2010/main" val="880958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Lesson 3: User Preferences</a:t>
            </a:r>
            <a:endParaRPr lang="en-US" dirty="0"/>
          </a:p>
        </p:txBody>
      </p:sp>
      <p:sp>
        <p:nvSpPr>
          <p:cNvPr id="5" name="Content Placeholder 2"/>
          <p:cNvSpPr txBox="1">
            <a:spLocks/>
          </p:cNvSpPr>
          <p:nvPr/>
        </p:nvSpPr>
        <p:spPr>
          <a:xfrm>
            <a:off x="111967" y="1524000"/>
            <a:ext cx="3368351" cy="5035421"/>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7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Menu Settings Tab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4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Use to personalize your start up menu. </a:t>
            </a:r>
            <a:r>
              <a:rPr kumimoji="0" lang="en-US" sz="34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(1)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endParaRPr kumimoji="0" lang="en-US" sz="34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4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Set “My Banner” to open at start up by clicking the arrow by User Default.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4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Select *PERSONAL from the list.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4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Click the Save icon.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4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Close GUAUPRF.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7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7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Adding Forms to My Banner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4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Open GUAPMNU.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4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For the Type, select Oracle Forms module. </a:t>
            </a:r>
            <a:r>
              <a:rPr kumimoji="0" lang="en-US" sz="34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(2)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400" b="1" i="1"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Double click a form name (text will turn blue) and then use the Insert arrow to push the form to the right hand column. (3)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700" b="1" i="1"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OR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4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Enter the 7 character form name in the Object column and press the Enter key. </a:t>
            </a:r>
            <a:r>
              <a:rPr kumimoji="0" lang="en-US" sz="34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(4)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4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Remove forms by reversing the process.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4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Save the changes.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ndParaRPr>
          </a:p>
        </p:txBody>
      </p:sp>
      <p:pic>
        <p:nvPicPr>
          <p:cNvPr id="6" name="Picture 2"/>
          <p:cNvPicPr>
            <a:picLocks noChangeAspect="1" noChangeArrowheads="1"/>
          </p:cNvPicPr>
          <p:nvPr/>
        </p:nvPicPr>
        <p:blipFill>
          <a:blip r:embed="rId3" cstate="print"/>
          <a:srcRect/>
          <a:stretch>
            <a:fillRect/>
          </a:stretch>
        </p:blipFill>
        <p:spPr bwMode="auto">
          <a:xfrm>
            <a:off x="3639470" y="1660842"/>
            <a:ext cx="5378959" cy="1711487"/>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3368350" y="3273224"/>
            <a:ext cx="5008206" cy="3426156"/>
          </a:xfrm>
          <a:prstGeom prst="rect">
            <a:avLst/>
          </a:prstGeom>
          <a:noFill/>
          <a:ln w="9525">
            <a:noFill/>
            <a:miter lim="800000"/>
            <a:headEnd/>
            <a:tailEnd/>
          </a:ln>
        </p:spPr>
      </p:pic>
      <p:sp>
        <p:nvSpPr>
          <p:cNvPr id="8" name="Oval 7"/>
          <p:cNvSpPr/>
          <p:nvPr/>
        </p:nvSpPr>
        <p:spPr>
          <a:xfrm>
            <a:off x="6407387" y="2284717"/>
            <a:ext cx="277906" cy="286871"/>
          </a:xfrm>
          <a:prstGeom prst="ellipse">
            <a:avLst/>
          </a:prstGeom>
          <a:solidFill>
            <a:srgbClr val="604878"/>
          </a:solidFill>
          <a:ln w="25400" cap="flat" cmpd="sng" algn="ctr">
            <a:solidFill>
              <a:srgbClr val="60487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rPr>
              <a:t>1</a:t>
            </a:r>
          </a:p>
        </p:txBody>
      </p:sp>
      <p:sp>
        <p:nvSpPr>
          <p:cNvPr id="9" name="Oval 8"/>
          <p:cNvSpPr/>
          <p:nvPr/>
        </p:nvSpPr>
        <p:spPr>
          <a:xfrm>
            <a:off x="4577123" y="3859578"/>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2</a:t>
            </a:r>
            <a:endParaRPr lang="en-US" dirty="0"/>
          </a:p>
        </p:txBody>
      </p:sp>
      <p:sp>
        <p:nvSpPr>
          <p:cNvPr id="10" name="Oval 9"/>
          <p:cNvSpPr/>
          <p:nvPr/>
        </p:nvSpPr>
        <p:spPr>
          <a:xfrm>
            <a:off x="5283870" y="5062862"/>
            <a:ext cx="277906" cy="286871"/>
          </a:xfrm>
          <a:prstGeom prst="ellipse">
            <a:avLst/>
          </a:prstGeom>
          <a:solidFill>
            <a:srgbClr val="604878"/>
          </a:solidFill>
          <a:ln w="25400" cap="flat" cmpd="sng" algn="ctr">
            <a:solidFill>
              <a:srgbClr val="60487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rPr>
              <a:t>3</a:t>
            </a:r>
          </a:p>
        </p:txBody>
      </p:sp>
      <p:sp>
        <p:nvSpPr>
          <p:cNvPr id="11" name="Oval 10"/>
          <p:cNvSpPr/>
          <p:nvPr/>
        </p:nvSpPr>
        <p:spPr>
          <a:xfrm>
            <a:off x="7197743" y="4143890"/>
            <a:ext cx="277906" cy="286871"/>
          </a:xfrm>
          <a:prstGeom prst="ellipse">
            <a:avLst/>
          </a:prstGeom>
          <a:solidFill>
            <a:srgbClr val="604878"/>
          </a:solidFill>
          <a:ln w="25400" cap="flat" cmpd="sng" algn="ctr">
            <a:solidFill>
              <a:srgbClr val="60487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rPr>
              <a:t>4</a:t>
            </a:r>
          </a:p>
        </p:txBody>
      </p:sp>
    </p:spTree>
    <p:extLst>
      <p:ext uri="{BB962C8B-B14F-4D97-AF65-F5344CB8AC3E}">
        <p14:creationId xmlns:p14="http://schemas.microsoft.com/office/powerpoint/2010/main" val="565900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457200" y="3429000"/>
            <a:ext cx="8229600" cy="2819400"/>
          </a:xfrm>
        </p:spPr>
        <p:txBody>
          <a:bodyPr>
            <a:normAutofit fontScale="85000" lnSpcReduction="10000"/>
          </a:bodyPr>
          <a:lstStyle/>
          <a:p>
            <a:endParaRPr lang="en-US" sz="2400" dirty="0" smtClean="0"/>
          </a:p>
          <a:p>
            <a:r>
              <a:rPr lang="en-US" sz="2200" dirty="0" smtClean="0"/>
              <a:t>To review holds placed on a student, go to “SOAHOLD”. There are different types of holds that can be placed on a student. The “Hold Type” field indicates the type of hold. The “from” and “to” dates will identify the time frame for which the hold is effective. </a:t>
            </a:r>
          </a:p>
          <a:p>
            <a:r>
              <a:rPr lang="en-US" sz="2200" dirty="0" smtClean="0"/>
              <a:t>Explanations for all registration holds placed by Graduate Admissions can be viewed on “SPACMNT”, except in cases when final or completed admission documents are needed. To obtain what items are incomplete or missing, please review the Application Checklist on “SAAACKL”.</a:t>
            </a:r>
            <a:endParaRPr lang="en-US" sz="2200" dirty="0"/>
          </a:p>
        </p:txBody>
      </p:sp>
      <p:pic>
        <p:nvPicPr>
          <p:cNvPr id="5" name="Picture 3"/>
          <p:cNvPicPr>
            <a:picLocks noChangeAspect="1" noChangeArrowheads="1"/>
          </p:cNvPicPr>
          <p:nvPr/>
        </p:nvPicPr>
        <p:blipFill>
          <a:blip r:embed="rId2" cstate="print"/>
          <a:srcRect/>
          <a:stretch>
            <a:fillRect/>
          </a:stretch>
        </p:blipFill>
        <p:spPr bwMode="auto">
          <a:xfrm>
            <a:off x="457200" y="1600200"/>
            <a:ext cx="8153400" cy="2129129"/>
          </a:xfrm>
          <a:prstGeom prst="rect">
            <a:avLst/>
          </a:prstGeom>
          <a:noFill/>
          <a:ln w="9525">
            <a:noFill/>
            <a:miter lim="800000"/>
            <a:headEnd/>
            <a:tailEnd/>
          </a:ln>
        </p:spPr>
      </p:pic>
      <p:cxnSp>
        <p:nvCxnSpPr>
          <p:cNvPr id="6" name="Straight Arrow Connector 5"/>
          <p:cNvCxnSpPr/>
          <p:nvPr/>
        </p:nvCxnSpPr>
        <p:spPr>
          <a:xfrm rot="16200000" flipV="1">
            <a:off x="1189653" y="3506560"/>
            <a:ext cx="998376" cy="634481"/>
          </a:xfrm>
          <a:prstGeom prst="straightConnector1">
            <a:avLst/>
          </a:prstGeom>
          <a:noFill/>
          <a:ln w="38100" cap="flat" cmpd="sng" algn="ctr">
            <a:solidFill>
              <a:srgbClr val="7030A0"/>
            </a:solidFill>
            <a:prstDash val="solid"/>
            <a:tailEnd type="arrow"/>
          </a:ln>
          <a:effectLst>
            <a:outerShdw blurRad="40000" dist="23000" dir="5400000" rotWithShape="0">
              <a:srgbClr val="000000">
                <a:alpha val="35000"/>
              </a:srgbClr>
            </a:outerShdw>
          </a:effectLst>
        </p:spPr>
      </p:cxnSp>
      <p:sp>
        <p:nvSpPr>
          <p:cNvPr id="7" name="Title 1"/>
          <p:cNvSpPr>
            <a:spLocks noGrp="1"/>
          </p:cNvSpPr>
          <p:nvPr>
            <p:ph type="title"/>
          </p:nvPr>
        </p:nvSpPr>
        <p:spPr/>
        <p:txBody>
          <a:bodyPr/>
          <a:lstStyle/>
          <a:p>
            <a:r>
              <a:rPr lang="en-US" dirty="0" smtClean="0"/>
              <a:t>Lesson 4: Identifying Holds</a:t>
            </a:r>
            <a:endParaRPr lang="en-US" dirty="0"/>
          </a:p>
        </p:txBody>
      </p:sp>
    </p:spTree>
    <p:extLst>
      <p:ext uri="{BB962C8B-B14F-4D97-AF65-F5344CB8AC3E}">
        <p14:creationId xmlns:p14="http://schemas.microsoft.com/office/powerpoint/2010/main" val="1340211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114800"/>
            <a:ext cx="8229600" cy="1524000"/>
          </a:xfrm>
        </p:spPr>
        <p:txBody>
          <a:bodyPr>
            <a:normAutofit fontScale="92500" lnSpcReduction="10000"/>
          </a:bodyPr>
          <a:lstStyle/>
          <a:p>
            <a:r>
              <a:rPr lang="en-US" dirty="0"/>
              <a:t>This form reveals what kind of hold a student has, why they have a hold, and the department responsible for placing the hold on the student’s account. </a:t>
            </a:r>
          </a:p>
          <a:p>
            <a:endParaRPr lang="en-US" dirty="0"/>
          </a:p>
        </p:txBody>
      </p:sp>
      <p:sp>
        <p:nvSpPr>
          <p:cNvPr id="4" name="Title 1"/>
          <p:cNvSpPr>
            <a:spLocks noGrp="1"/>
          </p:cNvSpPr>
          <p:nvPr>
            <p:ph type="title"/>
          </p:nvPr>
        </p:nvSpPr>
        <p:spPr/>
        <p:txBody>
          <a:bodyPr/>
          <a:lstStyle/>
          <a:p>
            <a:r>
              <a:rPr lang="en-US" dirty="0" smtClean="0"/>
              <a:t>Lesson 4: Identifying Holds </a:t>
            </a:r>
            <a:endParaRPr lang="en-US" dirty="0"/>
          </a:p>
        </p:txBody>
      </p:sp>
      <p:pic>
        <p:nvPicPr>
          <p:cNvPr id="5" name="Picture 3"/>
          <p:cNvPicPr>
            <a:picLocks noChangeAspect="1" noChangeArrowheads="1"/>
          </p:cNvPicPr>
          <p:nvPr/>
        </p:nvPicPr>
        <p:blipFill>
          <a:blip r:embed="rId2" cstate="print"/>
          <a:srcRect/>
          <a:stretch>
            <a:fillRect/>
          </a:stretch>
        </p:blipFill>
        <p:spPr bwMode="auto">
          <a:xfrm>
            <a:off x="244901" y="1447800"/>
            <a:ext cx="8325055" cy="2313993"/>
          </a:xfrm>
          <a:prstGeom prst="rect">
            <a:avLst/>
          </a:prstGeom>
          <a:noFill/>
          <a:ln w="9525">
            <a:noFill/>
            <a:miter lim="800000"/>
            <a:headEnd/>
            <a:tailEnd/>
          </a:ln>
        </p:spPr>
      </p:pic>
    </p:spTree>
    <p:extLst>
      <p:ext uri="{BB962C8B-B14F-4D97-AF65-F5344CB8AC3E}">
        <p14:creationId xmlns:p14="http://schemas.microsoft.com/office/powerpoint/2010/main" val="36005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2800" dirty="0" smtClean="0"/>
              <a:t>Lesson 5: Creating and Using QuickFlows</a:t>
            </a:r>
            <a:endParaRPr lang="en-US" sz="2800" dirty="0"/>
          </a:p>
        </p:txBody>
      </p:sp>
      <p:sp>
        <p:nvSpPr>
          <p:cNvPr id="5" name="Content Placeholder 2"/>
          <p:cNvSpPr>
            <a:spLocks noGrp="1"/>
          </p:cNvSpPr>
          <p:nvPr>
            <p:ph idx="1"/>
          </p:nvPr>
        </p:nvSpPr>
        <p:spPr>
          <a:xfrm>
            <a:off x="457200" y="1447800"/>
            <a:ext cx="8229600" cy="4525963"/>
          </a:xfrm>
        </p:spPr>
        <p:txBody>
          <a:bodyPr>
            <a:normAutofit fontScale="70000" lnSpcReduction="20000"/>
          </a:bodyPr>
          <a:lstStyle/>
          <a:p>
            <a:endParaRPr lang="en-US" dirty="0" smtClean="0"/>
          </a:p>
          <a:p>
            <a:pPr>
              <a:buNone/>
            </a:pPr>
            <a:r>
              <a:rPr lang="en-US" b="1" dirty="0" smtClean="0"/>
              <a:t>What is a Quick Flow? </a:t>
            </a:r>
          </a:p>
          <a:p>
            <a:pPr indent="1588">
              <a:buNone/>
            </a:pPr>
            <a:r>
              <a:rPr lang="en-US" dirty="0" smtClean="0"/>
              <a:t>A Quick Flow in Banner allows you to access multiple forms in a specific sequence. </a:t>
            </a:r>
          </a:p>
          <a:p>
            <a:pPr>
              <a:buNone/>
            </a:pPr>
            <a:r>
              <a:rPr lang="en-US" b="1" dirty="0" smtClean="0"/>
              <a:t>When is a Quick Flow useful? </a:t>
            </a:r>
          </a:p>
          <a:p>
            <a:pPr>
              <a:buNone/>
            </a:pPr>
            <a:r>
              <a:rPr lang="en-US" dirty="0" smtClean="0"/>
              <a:t>	A Quick Flow is useful when your job function repeatedly requires you to process several forms in a specific order to complete a task. Once a Quick Flow is set up, you need only to access the QuickFlow, and then all forms in the Quick Flow will open in the order specified in setup. </a:t>
            </a:r>
          </a:p>
          <a:p>
            <a:pPr>
              <a:buNone/>
            </a:pPr>
            <a:r>
              <a:rPr lang="en-US" b="1" dirty="0" smtClean="0"/>
              <a:t>What are the forms used in setting up or using QuickFlows? </a:t>
            </a:r>
          </a:p>
          <a:p>
            <a:pPr>
              <a:buNone/>
            </a:pPr>
            <a:r>
              <a:rPr lang="en-US" dirty="0" smtClean="0"/>
              <a:t>	GTVQUIK—defines the Quick Flow code and description </a:t>
            </a:r>
          </a:p>
          <a:p>
            <a:pPr>
              <a:buNone/>
            </a:pPr>
            <a:r>
              <a:rPr lang="en-US" dirty="0" smtClean="0"/>
              <a:t>	GUAQUIK—defines the forms in the Quick Flow and the sequence in which the forms are processed </a:t>
            </a:r>
          </a:p>
          <a:p>
            <a:pPr>
              <a:buNone/>
            </a:pPr>
            <a:r>
              <a:rPr lang="en-US" dirty="0" smtClean="0"/>
              <a:t>	GUAQFLW—allows you to enter the identifier defined in GUAQUIK to execute the Quick Flow </a:t>
            </a:r>
            <a:endParaRPr lang="en-US" dirty="0"/>
          </a:p>
        </p:txBody>
      </p:sp>
    </p:spTree>
    <p:extLst>
      <p:ext uri="{BB962C8B-B14F-4D97-AF65-F5344CB8AC3E}">
        <p14:creationId xmlns:p14="http://schemas.microsoft.com/office/powerpoint/2010/main" val="1069063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5411754" y="830424"/>
            <a:ext cx="3424335" cy="1754155"/>
          </a:xfrm>
          <a:prstGeom prst="rect">
            <a:avLst/>
          </a:prstGeom>
          <a:noFill/>
          <a:ln w="9525">
            <a:noFill/>
            <a:miter lim="800000"/>
            <a:headEnd/>
            <a:tailEnd/>
          </a:ln>
        </p:spPr>
      </p:pic>
      <p:sp>
        <p:nvSpPr>
          <p:cNvPr id="5" name="Title 1"/>
          <p:cNvSpPr>
            <a:spLocks noGrp="1"/>
          </p:cNvSpPr>
          <p:nvPr>
            <p:ph type="title"/>
          </p:nvPr>
        </p:nvSpPr>
        <p:spPr>
          <a:xfrm>
            <a:off x="457200" y="274638"/>
            <a:ext cx="8229600" cy="854366"/>
          </a:xfrm>
        </p:spPr>
        <p:txBody>
          <a:bodyPr>
            <a:normAutofit/>
          </a:bodyPr>
          <a:lstStyle/>
          <a:p>
            <a:r>
              <a:rPr lang="en-US" sz="2400" dirty="0" smtClean="0"/>
              <a:t>Lesson 5: Creating and Using Quick Flows - Steps</a:t>
            </a:r>
            <a:endParaRPr lang="en-US" sz="2400" dirty="0"/>
          </a:p>
        </p:txBody>
      </p:sp>
      <p:sp>
        <p:nvSpPr>
          <p:cNvPr id="7" name="Content Placeholder 2"/>
          <p:cNvSpPr txBox="1">
            <a:spLocks/>
          </p:cNvSpPr>
          <p:nvPr/>
        </p:nvSpPr>
        <p:spPr>
          <a:xfrm>
            <a:off x="167951" y="1524000"/>
            <a:ext cx="8826759" cy="5038531"/>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ysClr val="windowText" lastClr="000000"/>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C00000"/>
                </a:solidFill>
                <a:effectLst/>
                <a:uLnTx/>
                <a:uFillTx/>
                <a:latin typeface="Calibri"/>
              </a:rPr>
              <a:t>1. 	</a:t>
            </a:r>
            <a:r>
              <a:rPr kumimoji="0" lang="en-US" sz="3400" b="0" i="0" u="none" strike="noStrike" kern="1200" cap="none" spc="0" normalizeH="0" baseline="0" noProof="0" dirty="0" smtClean="0">
                <a:ln>
                  <a:noFill/>
                </a:ln>
                <a:solidFill>
                  <a:srgbClr val="C00000"/>
                </a:solidFill>
                <a:effectLst/>
                <a:uLnTx/>
                <a:uFillTx/>
                <a:latin typeface="Calibri"/>
              </a:rPr>
              <a:t>Determine the following: </a:t>
            </a:r>
          </a:p>
          <a:p>
            <a:pPr marL="568325" marR="0" lvl="0" indent="1698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400" b="0" i="0" u="none" strike="noStrike" kern="1200" cap="none" spc="0" normalizeH="0" baseline="0" noProof="0" dirty="0" smtClean="0">
                <a:ln>
                  <a:noFill/>
                </a:ln>
                <a:solidFill>
                  <a:sysClr val="windowText" lastClr="000000"/>
                </a:solidFill>
                <a:effectLst/>
                <a:uLnTx/>
                <a:uFillTx/>
                <a:latin typeface="Calibri"/>
              </a:rPr>
              <a:t>Purpose of Quick Flow </a:t>
            </a:r>
          </a:p>
          <a:p>
            <a:pPr marL="568325" marR="0" lvl="0" indent="1698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400" b="0" i="0" u="none" strike="noStrike" kern="1200" cap="none" spc="0" normalizeH="0" baseline="0" noProof="0" dirty="0" smtClean="0">
                <a:ln>
                  <a:noFill/>
                </a:ln>
                <a:solidFill>
                  <a:sysClr val="windowText" lastClr="000000"/>
                </a:solidFill>
                <a:effectLst/>
                <a:uLnTx/>
                <a:uFillTx/>
                <a:latin typeface="Calibri"/>
              </a:rPr>
              <a:t>Forms needed in Quick Flow </a:t>
            </a:r>
          </a:p>
          <a:p>
            <a:pPr marL="568325" marR="0" lvl="0" indent="1698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400" b="0" i="0" u="none" strike="noStrike" kern="1200" cap="none" spc="0" normalizeH="0" baseline="0" noProof="0" dirty="0" smtClean="0">
                <a:ln>
                  <a:noFill/>
                </a:ln>
                <a:solidFill>
                  <a:sysClr val="windowText" lastClr="000000"/>
                </a:solidFill>
                <a:effectLst/>
                <a:uLnTx/>
                <a:uFillTx/>
                <a:latin typeface="Calibri"/>
              </a:rPr>
              <a:t>Order in which the forms should be accessed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400" b="0" i="0" u="none" strike="noStrike" kern="1200" cap="none" spc="0" normalizeH="0" baseline="0" noProof="0" dirty="0" smtClean="0">
                <a:ln>
                  <a:noFill/>
                </a:ln>
                <a:solidFill>
                  <a:srgbClr val="C00000"/>
                </a:solidFill>
                <a:effectLst/>
                <a:uLnTx/>
                <a:uFillTx/>
                <a:latin typeface="Calibri"/>
              </a:rPr>
              <a:t>2. 	Access the form GTVQUIK. The form will list all active QuickFlows. </a:t>
            </a:r>
          </a:p>
          <a:p>
            <a:pPr marL="568325" marR="0" lvl="0" indent="1698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400" b="0" i="0" u="none" strike="noStrike" kern="1200" cap="none" spc="0" normalizeH="0" baseline="0" noProof="0" dirty="0" smtClean="0">
                <a:ln>
                  <a:noFill/>
                </a:ln>
                <a:solidFill>
                  <a:sysClr val="windowText" lastClr="000000"/>
                </a:solidFill>
                <a:effectLst/>
                <a:uLnTx/>
                <a:uFillTx/>
                <a:latin typeface="Calibri"/>
              </a:rPr>
              <a:t>Click the Insert Record toolbar button. </a:t>
            </a:r>
          </a:p>
          <a:p>
            <a:pPr marL="568325" marR="0" lvl="0" indent="1698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400" b="0" i="0" u="none" strike="noStrike" kern="1200" cap="none" spc="0" normalizeH="0" baseline="0" noProof="0" dirty="0" smtClean="0">
                <a:ln>
                  <a:noFill/>
                </a:ln>
                <a:solidFill>
                  <a:sysClr val="windowText" lastClr="000000"/>
                </a:solidFill>
                <a:effectLst/>
                <a:uLnTx/>
                <a:uFillTx/>
                <a:latin typeface="Calibri"/>
              </a:rPr>
              <a:t>In the Quick Flow column of the blank record, enter a </a:t>
            </a:r>
            <a:r>
              <a:rPr kumimoji="0" lang="en-US" sz="3400" b="0" i="0" u="none" strike="noStrike" kern="1200" cap="none" spc="0" normalizeH="0" baseline="0" noProof="0" dirty="0" smtClean="0">
                <a:ln>
                  <a:noFill/>
                </a:ln>
                <a:solidFill>
                  <a:srgbClr val="C00000"/>
                </a:solidFill>
                <a:effectLst/>
                <a:uLnTx/>
                <a:uFillTx/>
                <a:latin typeface="Calibri"/>
              </a:rPr>
              <a:t>code</a:t>
            </a:r>
            <a:r>
              <a:rPr kumimoji="0" lang="en-US" sz="3400" b="0" i="0" u="none" strike="noStrike" kern="1200" cap="none" spc="0" normalizeH="0" baseline="0" noProof="0" dirty="0" smtClean="0">
                <a:ln>
                  <a:noFill/>
                </a:ln>
                <a:solidFill>
                  <a:sysClr val="windowText" lastClr="000000"/>
                </a:solidFill>
                <a:effectLst/>
                <a:uLnTx/>
                <a:uFillTx/>
                <a:latin typeface="Calibri"/>
              </a:rPr>
              <a:t> that will identify your QuickFlow. </a:t>
            </a:r>
          </a:p>
          <a:p>
            <a:pPr marL="568325" marR="0" lvl="0" indent="1698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400" b="0" i="0" u="none" strike="noStrike" kern="1200" cap="none" spc="0" normalizeH="0" baseline="0" noProof="0" dirty="0" smtClean="0">
                <a:ln>
                  <a:noFill/>
                </a:ln>
                <a:solidFill>
                  <a:sysClr val="windowText" lastClr="000000"/>
                </a:solidFill>
                <a:effectLst/>
                <a:uLnTx/>
                <a:uFillTx/>
                <a:latin typeface="Calibri"/>
              </a:rPr>
              <a:t>In the Description column, type a brief description of the QuickFlow. </a:t>
            </a:r>
          </a:p>
          <a:p>
            <a:pPr marL="568325" marR="0" lvl="0" indent="1698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400" b="0" i="0" u="none" strike="noStrike" kern="1200" cap="none" spc="0" normalizeH="0" baseline="0" noProof="0" dirty="0" smtClean="0">
                <a:ln>
                  <a:noFill/>
                </a:ln>
                <a:solidFill>
                  <a:sysClr val="windowText" lastClr="000000"/>
                </a:solidFill>
                <a:effectLst/>
                <a:uLnTx/>
                <a:uFillTx/>
                <a:latin typeface="Calibri"/>
              </a:rPr>
              <a:t>Click the Save toolbar button. </a:t>
            </a:r>
          </a:p>
          <a:p>
            <a:pPr marL="568325" marR="0" lvl="0" indent="1698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400" b="0" i="0" u="none" strike="noStrike" kern="1200" cap="none" spc="0" normalizeH="0" baseline="0" noProof="0" dirty="0" smtClean="0">
                <a:ln>
                  <a:noFill/>
                </a:ln>
                <a:solidFill>
                  <a:sysClr val="windowText" lastClr="000000"/>
                </a:solidFill>
                <a:effectLst/>
                <a:uLnTx/>
                <a:uFillTx/>
                <a:latin typeface="Calibri"/>
              </a:rPr>
              <a:t>Your QuickFlow code and description have now been defined.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400" b="0" i="0" u="none" strike="noStrike" kern="1200" cap="none" spc="0" normalizeH="0" baseline="0" noProof="0" dirty="0" smtClean="0">
                <a:ln>
                  <a:noFill/>
                </a:ln>
                <a:solidFill>
                  <a:srgbClr val="C00000"/>
                </a:solidFill>
                <a:effectLst/>
                <a:uLnTx/>
                <a:uFillTx/>
                <a:latin typeface="Calibri"/>
              </a:rPr>
              <a:t>3. 	Access the form GUAQUIK. </a:t>
            </a:r>
          </a:p>
          <a:p>
            <a:pPr marL="568325" marR="0" lvl="0" indent="1698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400" b="0" i="0" u="none" strike="noStrike" kern="1200" cap="none" spc="0" normalizeH="0" baseline="0" noProof="0" dirty="0" smtClean="0">
                <a:ln>
                  <a:noFill/>
                </a:ln>
                <a:solidFill>
                  <a:sysClr val="windowText" lastClr="000000"/>
                </a:solidFill>
                <a:effectLst/>
                <a:uLnTx/>
                <a:uFillTx/>
                <a:latin typeface="Calibri"/>
              </a:rPr>
              <a:t>Enter the Quick Flow code you defined in Step 2b above. </a:t>
            </a:r>
          </a:p>
          <a:p>
            <a:pPr marL="744538" marR="0" lvl="0" indent="-1746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400" b="0" i="0" u="none" strike="noStrike" kern="1200" cap="none" spc="0" normalizeH="0" baseline="0" noProof="0" dirty="0" smtClean="0">
                <a:ln>
                  <a:noFill/>
                </a:ln>
                <a:solidFill>
                  <a:sysClr val="windowText" lastClr="000000"/>
                </a:solidFill>
                <a:effectLst/>
                <a:uLnTx/>
                <a:uFillTx/>
                <a:latin typeface="Calibri"/>
              </a:rPr>
              <a:t>If you wish to search for existing Quick Flows, click the Search button in the Key Block. Select   Quick Flow Codes from the Options List. You will be taken to the Quick Flow validation table where you can double-click the desired Quick Flow code and description. This information will be returned to GUAQUIK. </a:t>
            </a:r>
          </a:p>
          <a:p>
            <a:pPr marL="568325" marR="0" lvl="0" indent="1698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400" b="0" i="0" u="none" strike="noStrike" kern="1200" cap="none" spc="0" normalizeH="0" baseline="0" noProof="0" dirty="0" smtClean="0">
                <a:ln>
                  <a:noFill/>
                </a:ln>
                <a:solidFill>
                  <a:sysClr val="windowText" lastClr="000000"/>
                </a:solidFill>
                <a:effectLst/>
                <a:uLnTx/>
                <a:uFillTx/>
                <a:latin typeface="Calibri"/>
              </a:rPr>
              <a:t>Click the Next Block toolbar button. </a:t>
            </a:r>
          </a:p>
          <a:p>
            <a:pPr marL="568325" marR="0" lvl="0" indent="16986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400" b="0" i="0" u="none" strike="noStrike" kern="1200" cap="none" spc="0" normalizeH="0" baseline="0" noProof="0" dirty="0" smtClean="0">
                <a:ln>
                  <a:noFill/>
                </a:ln>
                <a:solidFill>
                  <a:sysClr val="windowText" lastClr="000000"/>
                </a:solidFill>
                <a:effectLst/>
                <a:uLnTx/>
                <a:uFillTx/>
                <a:latin typeface="Calibri"/>
              </a:rPr>
              <a:t>In the left pane, you will see a list of all objects in the database. </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ndParaRPr>
          </a:p>
        </p:txBody>
      </p:sp>
      <p:cxnSp>
        <p:nvCxnSpPr>
          <p:cNvPr id="8" name="Straight Arrow Connector 7"/>
          <p:cNvCxnSpPr/>
          <p:nvPr/>
        </p:nvCxnSpPr>
        <p:spPr>
          <a:xfrm rot="5400000" flipH="1" flipV="1">
            <a:off x="4767943" y="2347116"/>
            <a:ext cx="1772816" cy="111967"/>
          </a:xfrm>
          <a:prstGeom prst="straightConnector1">
            <a:avLst/>
          </a:prstGeom>
          <a:ln>
            <a:solidFill>
              <a:srgbClr val="7030A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911128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1309" y="80375"/>
            <a:ext cx="8229600" cy="1020762"/>
          </a:xfrm>
        </p:spPr>
        <p:txBody>
          <a:bodyPr>
            <a:normAutofit/>
          </a:bodyPr>
          <a:lstStyle/>
          <a:p>
            <a:r>
              <a:rPr lang="en-US" sz="2400" dirty="0" smtClean="0"/>
              <a:t>Lesson 5: Creating and Using Quick Flows - Steps</a:t>
            </a:r>
            <a:endParaRPr lang="en-US" sz="2400" dirty="0"/>
          </a:p>
        </p:txBody>
      </p:sp>
      <p:sp>
        <p:nvSpPr>
          <p:cNvPr id="5" name="Content Placeholder 2"/>
          <p:cNvSpPr txBox="1">
            <a:spLocks/>
          </p:cNvSpPr>
          <p:nvPr/>
        </p:nvSpPr>
        <p:spPr>
          <a:xfrm>
            <a:off x="369435" y="838200"/>
            <a:ext cx="8229600" cy="4296747"/>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ysClr val="windowText" lastClr="000000"/>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ysClr val="windowText" lastClr="000000"/>
                </a:solidFill>
                <a:effectLst/>
                <a:uLnTx/>
                <a:uFillTx/>
                <a:latin typeface="Calibri"/>
              </a:rPr>
              <a:t>To add objects to your Quick Flow in GUAQUIK, use either step a or b: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ysClr val="windowText" lastClr="000000"/>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ysClr val="windowText" lastClr="000000"/>
                </a:solidFill>
                <a:effectLst/>
                <a:uLnTx/>
                <a:uFillTx/>
                <a:latin typeface="Calibri"/>
              </a:rPr>
              <a:t>a.	Find the code for the desired object in the left pane, drag it to the right pane, and then drop it. The object name and description appear in the right pane. If you do not want to scroll to find the object name, you can type the object name in the Find field in the left pane and press ENTER. Repeat to add additional forms.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C00000"/>
                </a:solidFill>
                <a:effectLst/>
                <a:uLnTx/>
                <a:uFillTx/>
                <a:latin typeface="Calibri"/>
              </a:rPr>
              <a:t>OR </a:t>
            </a:r>
            <a:endParaRPr kumimoji="0" lang="en-US" sz="3200" b="0" i="0" u="none" strike="noStrike" kern="1200" cap="none" spc="0" normalizeH="0" baseline="0" noProof="0" dirty="0" smtClean="0">
              <a:ln>
                <a:noFill/>
              </a:ln>
              <a:solidFill>
                <a:srgbClr val="C00000"/>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ysClr val="windowText" lastClr="000000"/>
                </a:solidFill>
                <a:effectLst/>
                <a:uLnTx/>
                <a:uFillTx/>
                <a:latin typeface="Calibri"/>
              </a:rPr>
              <a:t>b. 	In the right pane, enter the seven-character name of the objects you wish to add.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ysClr val="windowText" lastClr="000000"/>
              </a:solidFill>
              <a:effectLst/>
              <a:uLnTx/>
              <a:uFillTx/>
              <a:latin typeface="Calibri"/>
            </a:endParaRPr>
          </a:p>
          <a:p>
            <a:pPr marL="0" marR="0" lvl="0"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ysClr val="windowText" lastClr="000000"/>
                </a:solidFill>
                <a:effectLst/>
                <a:uLnTx/>
                <a:uFillTx/>
                <a:latin typeface="Calibri"/>
              </a:rPr>
              <a:t>IMPORTANT NOTE: You must list the objects in the order in which you want them to appear in the Quick Flow. For example, if you want users of the Quick Flow to access GUASYST, SPAIDEN, and SAAADMS in that order, you must list GUASYST, then SPAIDEN, then SAAADMS in the right pane.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ysClr val="windowText" lastClr="000000"/>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ysClr val="windowText" lastClr="000000"/>
                </a:solidFill>
                <a:effectLst/>
                <a:uLnTx/>
                <a:uFillTx/>
                <a:latin typeface="Calibri"/>
              </a:rPr>
              <a:t>Click the Save toolbar button.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ysClr val="windowText" lastClr="000000"/>
                </a:solidFill>
                <a:effectLst/>
                <a:uLnTx/>
                <a:uFillTx/>
                <a:latin typeface="Calibri"/>
              </a:rPr>
              <a:t>Your Quick Flow is now set up and ready for use!</a:t>
            </a:r>
            <a:endParaRPr kumimoji="0" lang="en-US" sz="3200" b="0" i="0" u="none" strike="noStrike" kern="1200" cap="none" spc="0" normalizeH="0" baseline="0" noProof="0" dirty="0">
              <a:ln>
                <a:noFill/>
              </a:ln>
              <a:solidFill>
                <a:sysClr val="windowText" lastClr="000000"/>
              </a:solidFill>
              <a:effectLst/>
              <a:uLnTx/>
              <a:uFillTx/>
              <a:latin typeface="Calibri"/>
            </a:endParaRPr>
          </a:p>
        </p:txBody>
      </p:sp>
      <p:pic>
        <p:nvPicPr>
          <p:cNvPr id="6" name="Picture 2"/>
          <p:cNvPicPr>
            <a:picLocks noChangeAspect="1" noChangeArrowheads="1"/>
          </p:cNvPicPr>
          <p:nvPr/>
        </p:nvPicPr>
        <p:blipFill>
          <a:blip r:embed="rId2" cstate="print"/>
          <a:srcRect/>
          <a:stretch>
            <a:fillRect/>
          </a:stretch>
        </p:blipFill>
        <p:spPr bwMode="auto">
          <a:xfrm>
            <a:off x="838200" y="4495800"/>
            <a:ext cx="8123174" cy="14794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08591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5598367" y="762000"/>
            <a:ext cx="3321698" cy="1554524"/>
          </a:xfrm>
          <a:prstGeom prst="rect">
            <a:avLst/>
          </a:prstGeom>
          <a:noFill/>
          <a:ln w="9525">
            <a:noFill/>
            <a:miter lim="800000"/>
            <a:headEnd/>
            <a:tailEnd/>
          </a:ln>
        </p:spPr>
      </p:pic>
      <p:sp>
        <p:nvSpPr>
          <p:cNvPr id="6" name="Content Placeholder 2"/>
          <p:cNvSpPr txBox="1">
            <a:spLocks/>
          </p:cNvSpPr>
          <p:nvPr/>
        </p:nvSpPr>
        <p:spPr>
          <a:xfrm>
            <a:off x="189744" y="1447800"/>
            <a:ext cx="7753739" cy="483792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ysClr val="windowText" lastClr="000000"/>
                </a:solidFill>
                <a:effectLst/>
                <a:uLnTx/>
                <a:uFillTx/>
                <a:latin typeface="Calibri"/>
              </a:rPr>
              <a:t>How do I use a QuickFlow?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ysClr val="windowText" lastClr="000000"/>
                </a:solidFill>
                <a:effectLst/>
                <a:uLnTx/>
                <a:uFillTx/>
                <a:latin typeface="Calibri"/>
              </a:rPr>
              <a:t>1. Access the form GUAQFLW. </a:t>
            </a:r>
          </a:p>
          <a:p>
            <a:pPr marL="687388" marR="0" lvl="1" indent="-2301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a:rPr>
              <a:t>a. Enter the code for your QuickFlow. To search for existing QuickFlows, press the Search button.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a:rPr>
              <a:t>b. Click the Start button.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ysClr val="windowText" lastClr="000000"/>
                </a:solidFill>
                <a:effectLst/>
                <a:uLnTx/>
                <a:uFillTx/>
                <a:latin typeface="Calibri"/>
              </a:rPr>
              <a:t>2. The first form you listed in the QuickFlow definition will appear.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a:rPr>
              <a:t>a. Enter the appropriate data.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a:rPr>
              <a:t>b. Click the Save toolbar button.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a:rPr>
              <a:t>c. Click the Exit toolbar button.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ysClr val="windowText" lastClr="000000"/>
                </a:solidFill>
                <a:effectLst/>
                <a:uLnTx/>
                <a:uFillTx/>
                <a:latin typeface="Calibri"/>
              </a:rPr>
              <a:t>3. The next form you listed in the QuickFlow definition will appear. </a:t>
            </a:r>
          </a:p>
          <a:p>
            <a:pPr marL="288925" marR="0" lvl="0" indent="-28892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ysClr val="windowText" lastClr="000000"/>
                </a:solidFill>
                <a:effectLst/>
                <a:uLnTx/>
                <a:uFillTx/>
                <a:latin typeface="Calibri"/>
              </a:rPr>
              <a:t>4. Continue as in Step 2 until all forms have been completed. When you exit the last form, you will see the GUAQFLW form again.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ysClr val="windowText" lastClr="000000"/>
              </a:solidFill>
              <a:effectLst/>
              <a:uLnTx/>
              <a:uFillTx/>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ysClr val="windowText" lastClr="000000"/>
                </a:solidFill>
                <a:effectLst/>
                <a:uLnTx/>
                <a:uFillTx/>
                <a:latin typeface="Calibri"/>
              </a:rPr>
              <a:t>IMPORTANT NOTE: A form that has been defined in the QuickFlow cannot be skipped. You must complete all forms. To exit the QuickFlow, choose Exit QuickFlow from the File menu. </a:t>
            </a:r>
            <a:endParaRPr kumimoji="0" lang="en-US" sz="3200" b="0" i="0" u="none" strike="noStrike" kern="1200" cap="none" spc="0" normalizeH="0" baseline="0" noProof="0" dirty="0">
              <a:ln>
                <a:noFill/>
              </a:ln>
              <a:solidFill>
                <a:sysClr val="windowText" lastClr="000000"/>
              </a:solidFill>
              <a:effectLst/>
              <a:uLnTx/>
              <a:uFillTx/>
              <a:latin typeface="Calibri"/>
            </a:endParaRPr>
          </a:p>
        </p:txBody>
      </p:sp>
      <p:sp>
        <p:nvSpPr>
          <p:cNvPr id="7" name="Title 1"/>
          <p:cNvSpPr>
            <a:spLocks noGrp="1"/>
          </p:cNvSpPr>
          <p:nvPr>
            <p:ph type="title"/>
          </p:nvPr>
        </p:nvSpPr>
        <p:spPr>
          <a:xfrm>
            <a:off x="457200" y="274638"/>
            <a:ext cx="8229600" cy="639762"/>
          </a:xfrm>
        </p:spPr>
        <p:txBody>
          <a:bodyPr>
            <a:normAutofit/>
          </a:bodyPr>
          <a:lstStyle/>
          <a:p>
            <a:r>
              <a:rPr lang="en-US" sz="2400" dirty="0" smtClean="0"/>
              <a:t>Lesson 5: Creating and Using QuickFlows - Steps</a:t>
            </a:r>
            <a:endParaRPr lang="en-US" sz="2400" dirty="0"/>
          </a:p>
        </p:txBody>
      </p:sp>
    </p:spTree>
    <p:extLst>
      <p:ext uri="{BB962C8B-B14F-4D97-AF65-F5344CB8AC3E}">
        <p14:creationId xmlns:p14="http://schemas.microsoft.com/office/powerpoint/2010/main" val="3046698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395472"/>
          </a:xfrm>
        </p:spPr>
        <p:txBody>
          <a:bodyPr/>
          <a:lstStyle/>
          <a:p>
            <a:pPr>
              <a:buFont typeface="Wingdings" pitchFamily="2" charset="2"/>
              <a:buChar char="§"/>
            </a:pPr>
            <a:r>
              <a:rPr lang="en-US" dirty="0" smtClean="0"/>
              <a:t>Please turn off your cell phone</a:t>
            </a:r>
          </a:p>
          <a:p>
            <a:pPr>
              <a:buFont typeface="Wingdings" pitchFamily="2" charset="2"/>
              <a:buChar char="§"/>
            </a:pPr>
            <a:r>
              <a:rPr lang="en-US" dirty="0" smtClean="0"/>
              <a:t>If you must leave the session early, please do so discreetly</a:t>
            </a:r>
          </a:p>
          <a:p>
            <a:pPr>
              <a:buFont typeface="Wingdings" pitchFamily="2" charset="2"/>
              <a:buChar char="§"/>
            </a:pPr>
            <a:r>
              <a:rPr lang="en-US" dirty="0" smtClean="0"/>
              <a:t>Please avoid side conversation during the session</a:t>
            </a:r>
            <a:endParaRPr lang="en-US" dirty="0"/>
          </a:p>
        </p:txBody>
      </p:sp>
      <p:sp>
        <p:nvSpPr>
          <p:cNvPr id="3" name="Title 2"/>
          <p:cNvSpPr>
            <a:spLocks noGrp="1"/>
          </p:cNvSpPr>
          <p:nvPr>
            <p:ph type="title"/>
          </p:nvPr>
        </p:nvSpPr>
        <p:spPr/>
        <p:txBody>
          <a:bodyPr/>
          <a:lstStyle/>
          <a:p>
            <a:r>
              <a:rPr lang="en-US" dirty="0" smtClean="0"/>
              <a:t>Session Rules of Etiquette</a:t>
            </a:r>
            <a:endParaRPr lang="en-US" dirty="0"/>
          </a:p>
        </p:txBody>
      </p:sp>
      <p:pic>
        <p:nvPicPr>
          <p:cNvPr id="4" name="Picture 3"/>
          <p:cNvPicPr>
            <a:picLocks noChangeAspect="1"/>
          </p:cNvPicPr>
          <p:nvPr/>
        </p:nvPicPr>
        <p:blipFill>
          <a:blip r:embed="rId2">
            <a:duotone>
              <a:prstClr val="black"/>
              <a:srgbClr val="7030A0">
                <a:tint val="45000"/>
                <a:satMod val="400000"/>
              </a:srgbClr>
            </a:duotone>
          </a:blip>
          <a:stretch>
            <a:fillRect/>
          </a:stretch>
        </p:blipFill>
        <p:spPr>
          <a:xfrm>
            <a:off x="228600" y="5181600"/>
            <a:ext cx="1447800" cy="1613890"/>
          </a:xfrm>
          <a:prstGeom prst="rect">
            <a:avLst/>
          </a:prstGeom>
        </p:spPr>
      </p:pic>
    </p:spTree>
    <p:extLst>
      <p:ext uri="{BB962C8B-B14F-4D97-AF65-F5344CB8AC3E}">
        <p14:creationId xmlns:p14="http://schemas.microsoft.com/office/powerpoint/2010/main" val="4288773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In this example </a:t>
            </a:r>
            <a:r>
              <a:rPr lang="en-US" sz="2800" dirty="0">
                <a:solidFill>
                  <a:prstClr val="black"/>
                </a:solidFill>
                <a:latin typeface="Calibri"/>
              </a:rPr>
              <a:t>SSASECQ</a:t>
            </a:r>
            <a:r>
              <a:rPr lang="en-US" sz="2400" dirty="0" smtClean="0"/>
              <a:t> </a:t>
            </a:r>
            <a:r>
              <a:rPr lang="en-US" sz="2400" dirty="0"/>
              <a:t>is being used. Enter desired data to extract and execute the query</a:t>
            </a:r>
            <a:r>
              <a:rPr lang="en-US" sz="2400" dirty="0" smtClean="0"/>
              <a:t>.</a:t>
            </a:r>
          </a:p>
          <a:p>
            <a:endParaRPr lang="en-US" sz="2400" dirty="0"/>
          </a:p>
          <a:p>
            <a:endParaRPr lang="en-US" dirty="0"/>
          </a:p>
        </p:txBody>
      </p:sp>
      <p:sp>
        <p:nvSpPr>
          <p:cNvPr id="4" name="Title 1"/>
          <p:cNvSpPr>
            <a:spLocks noGrp="1"/>
          </p:cNvSpPr>
          <p:nvPr>
            <p:ph type="title"/>
          </p:nvPr>
        </p:nvSpPr>
        <p:spPr/>
        <p:txBody>
          <a:bodyPr/>
          <a:lstStyle/>
          <a:p>
            <a:r>
              <a:rPr lang="en-US" dirty="0" smtClean="0"/>
              <a:t>LESSON 6: EXTRACTING DATA </a:t>
            </a:r>
            <a:endParaRPr lang="en-US" dirty="0"/>
          </a:p>
        </p:txBody>
      </p:sp>
      <p:pic>
        <p:nvPicPr>
          <p:cNvPr id="6" name="Content Placeholder 3"/>
          <p:cNvPicPr>
            <a:picLocks/>
          </p:cNvPicPr>
          <p:nvPr/>
        </p:nvPicPr>
        <p:blipFill>
          <a:blip r:embed="rId2" cstate="print"/>
          <a:srcRect b="42735"/>
          <a:stretch>
            <a:fillRect/>
          </a:stretch>
        </p:blipFill>
        <p:spPr bwMode="auto">
          <a:xfrm>
            <a:off x="642505" y="2362200"/>
            <a:ext cx="7855528" cy="3366654"/>
          </a:xfrm>
          <a:prstGeom prst="rect">
            <a:avLst/>
          </a:prstGeom>
          <a:noFill/>
          <a:ln w="9525">
            <a:noFill/>
            <a:miter lim="800000"/>
            <a:headEnd/>
            <a:tailEnd/>
          </a:ln>
        </p:spPr>
      </p:pic>
    </p:spTree>
    <p:extLst>
      <p:ext uri="{BB962C8B-B14F-4D97-AF65-F5344CB8AC3E}">
        <p14:creationId xmlns:p14="http://schemas.microsoft.com/office/powerpoint/2010/main" val="4168052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Press Help on the Menu Bar and select Extract Data No </a:t>
            </a:r>
            <a:r>
              <a:rPr lang="en-US" sz="2400" dirty="0" smtClean="0"/>
              <a:t>Key.</a:t>
            </a:r>
          </a:p>
          <a:p>
            <a:endParaRPr lang="en-US" dirty="0"/>
          </a:p>
        </p:txBody>
      </p:sp>
      <p:sp>
        <p:nvSpPr>
          <p:cNvPr id="4" name="Title 1"/>
          <p:cNvSpPr>
            <a:spLocks noGrp="1"/>
          </p:cNvSpPr>
          <p:nvPr>
            <p:ph type="title"/>
          </p:nvPr>
        </p:nvSpPr>
        <p:spPr/>
        <p:txBody>
          <a:bodyPr/>
          <a:lstStyle/>
          <a:p>
            <a:r>
              <a:rPr lang="en-US" dirty="0" smtClean="0"/>
              <a:t>LESSON 6: EXTRACTING DATA </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219200" y="2286000"/>
            <a:ext cx="6356253" cy="3768436"/>
          </a:xfrm>
          <a:prstGeom prst="rect">
            <a:avLst/>
          </a:prstGeom>
          <a:noFill/>
          <a:ln w="9525">
            <a:noFill/>
            <a:miter lim="800000"/>
            <a:headEnd/>
            <a:tailEnd/>
          </a:ln>
          <a:effectLst/>
        </p:spPr>
      </p:pic>
      <p:cxnSp>
        <p:nvCxnSpPr>
          <p:cNvPr id="6" name="Straight Arrow Connector 5"/>
          <p:cNvCxnSpPr/>
          <p:nvPr/>
        </p:nvCxnSpPr>
        <p:spPr>
          <a:xfrm>
            <a:off x="1981200" y="2133600"/>
            <a:ext cx="1600200" cy="16002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362200" y="1828800"/>
            <a:ext cx="1087581" cy="6096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487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This popup will appear. Choose to Open or Save. If you Open, the extracted data will open in Excel.  If you Save, you will prompted by your system where to save the file.</a:t>
            </a:r>
          </a:p>
          <a:p>
            <a:endParaRPr lang="en-US" dirty="0"/>
          </a:p>
        </p:txBody>
      </p:sp>
      <p:pic>
        <p:nvPicPr>
          <p:cNvPr id="4" name="Picture 3"/>
          <p:cNvPicPr/>
          <p:nvPr/>
        </p:nvPicPr>
        <p:blipFill>
          <a:blip r:embed="rId2" cstate="print"/>
          <a:srcRect l="23558" t="26496" r="26763" b="28419"/>
          <a:stretch>
            <a:fillRect/>
          </a:stretch>
        </p:blipFill>
        <p:spPr bwMode="auto">
          <a:xfrm>
            <a:off x="1371600" y="3018773"/>
            <a:ext cx="6151419" cy="3077227"/>
          </a:xfrm>
          <a:prstGeom prst="rect">
            <a:avLst/>
          </a:prstGeom>
          <a:noFill/>
          <a:ln w="9525">
            <a:noFill/>
            <a:miter lim="800000"/>
            <a:headEnd/>
            <a:tailEnd/>
          </a:ln>
        </p:spPr>
      </p:pic>
      <p:sp>
        <p:nvSpPr>
          <p:cNvPr id="5" name="Title 1"/>
          <p:cNvSpPr>
            <a:spLocks noGrp="1"/>
          </p:cNvSpPr>
          <p:nvPr>
            <p:ph type="title"/>
          </p:nvPr>
        </p:nvSpPr>
        <p:spPr/>
        <p:txBody>
          <a:bodyPr/>
          <a:lstStyle/>
          <a:p>
            <a:r>
              <a:rPr lang="en-US" dirty="0" smtClean="0"/>
              <a:t>LESSON 6: EXTRACTING DATA </a:t>
            </a:r>
            <a:endParaRPr lang="en-US" dirty="0"/>
          </a:p>
        </p:txBody>
      </p:sp>
    </p:spTree>
    <p:extLst>
      <p:ext uri="{BB962C8B-B14F-4D97-AF65-F5344CB8AC3E}">
        <p14:creationId xmlns:p14="http://schemas.microsoft.com/office/powerpoint/2010/main" val="3687965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Running Banner jobs to the database will save paper. Enter the job and Save</a:t>
            </a:r>
            <a:r>
              <a:rPr lang="en-US" sz="2400" dirty="0" smtClean="0"/>
              <a:t>.</a:t>
            </a:r>
          </a:p>
          <a:p>
            <a:endParaRPr lang="en-US" sz="2400" dirty="0"/>
          </a:p>
          <a:p>
            <a:pPr marL="109728" indent="0">
              <a:buNone/>
            </a:pPr>
            <a:endParaRPr lang="en-US" dirty="0"/>
          </a:p>
        </p:txBody>
      </p:sp>
      <p:pic>
        <p:nvPicPr>
          <p:cNvPr id="4" name="Picture 3"/>
          <p:cNvPicPr/>
          <p:nvPr/>
        </p:nvPicPr>
        <p:blipFill>
          <a:blip r:embed="rId2" cstate="print"/>
          <a:srcRect t="13462" b="5556"/>
          <a:stretch>
            <a:fillRect/>
          </a:stretch>
        </p:blipFill>
        <p:spPr bwMode="auto">
          <a:xfrm>
            <a:off x="1094033" y="2235896"/>
            <a:ext cx="6532418" cy="3848534"/>
          </a:xfrm>
          <a:prstGeom prst="rect">
            <a:avLst/>
          </a:prstGeom>
          <a:noFill/>
          <a:ln w="9525">
            <a:noFill/>
            <a:miter lim="800000"/>
            <a:headEnd/>
            <a:tailEnd/>
          </a:ln>
        </p:spPr>
      </p:pic>
      <p:sp>
        <p:nvSpPr>
          <p:cNvPr id="5" name="Title 1"/>
          <p:cNvSpPr>
            <a:spLocks noGrp="1"/>
          </p:cNvSpPr>
          <p:nvPr>
            <p:ph type="title"/>
          </p:nvPr>
        </p:nvSpPr>
        <p:spPr/>
        <p:txBody>
          <a:bodyPr>
            <a:normAutofit/>
          </a:bodyPr>
          <a:lstStyle/>
          <a:p>
            <a:r>
              <a:rPr lang="en-US" sz="2400" dirty="0" smtClean="0"/>
              <a:t>LESSON 7:  RUN BANNER JOBS TO THE DATABASE</a:t>
            </a:r>
            <a:endParaRPr lang="en-US" sz="2400" dirty="0"/>
          </a:p>
        </p:txBody>
      </p:sp>
      <p:cxnSp>
        <p:nvCxnSpPr>
          <p:cNvPr id="6" name="Straight Arrow Connector 5"/>
          <p:cNvCxnSpPr/>
          <p:nvPr/>
        </p:nvCxnSpPr>
        <p:spPr>
          <a:xfrm rot="10800000" flipV="1">
            <a:off x="2971800" y="1828800"/>
            <a:ext cx="2286000" cy="1094509"/>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864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r>
              <a:rPr lang="en-US" sz="2400" dirty="0" smtClean="0"/>
              <a:t>Press Options on the Menu bar and then Review Output.</a:t>
            </a:r>
          </a:p>
          <a:p>
            <a:pPr marL="109728" indent="0">
              <a:buNone/>
            </a:pPr>
            <a:endParaRPr lang="en-US" sz="2800" dirty="0" smtClean="0"/>
          </a:p>
          <a:p>
            <a:endParaRPr lang="en-US" sz="2800" dirty="0"/>
          </a:p>
        </p:txBody>
      </p:sp>
      <p:pic>
        <p:nvPicPr>
          <p:cNvPr id="5" name="Picture 4"/>
          <p:cNvPicPr/>
          <p:nvPr/>
        </p:nvPicPr>
        <p:blipFill>
          <a:blip r:embed="rId2" cstate="print"/>
          <a:srcRect r="16987" b="77691"/>
          <a:stretch>
            <a:fillRect/>
          </a:stretch>
        </p:blipFill>
        <p:spPr bwMode="auto">
          <a:xfrm>
            <a:off x="1163782" y="2895600"/>
            <a:ext cx="6041448" cy="2770907"/>
          </a:xfrm>
          <a:prstGeom prst="rect">
            <a:avLst/>
          </a:prstGeom>
          <a:noFill/>
          <a:ln w="9525">
            <a:noFill/>
            <a:miter lim="800000"/>
            <a:headEnd/>
            <a:tailEnd/>
          </a:ln>
        </p:spPr>
      </p:pic>
      <p:cxnSp>
        <p:nvCxnSpPr>
          <p:cNvPr id="6" name="Straight Arrow Connector 5"/>
          <p:cNvCxnSpPr/>
          <p:nvPr/>
        </p:nvCxnSpPr>
        <p:spPr>
          <a:xfrm rot="10800000" flipV="1">
            <a:off x="2895600" y="1925782"/>
            <a:ext cx="4156364" cy="270163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911927" y="1752600"/>
            <a:ext cx="602673" cy="1627909"/>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p:txBody>
          <a:bodyPr>
            <a:normAutofit/>
          </a:bodyPr>
          <a:lstStyle/>
          <a:p>
            <a:r>
              <a:rPr lang="en-US" sz="2400" dirty="0" smtClean="0"/>
              <a:t>LESSON 7:  RUN BANNER JOBS TO THE DATABASE</a:t>
            </a:r>
            <a:endParaRPr lang="en-US" sz="2400" dirty="0"/>
          </a:p>
        </p:txBody>
      </p:sp>
    </p:spTree>
    <p:extLst>
      <p:ext uri="{BB962C8B-B14F-4D97-AF65-F5344CB8AC3E}">
        <p14:creationId xmlns:p14="http://schemas.microsoft.com/office/powerpoint/2010/main" val="3321138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Once the job has processed, you can review it in the Banner window as shown.</a:t>
            </a:r>
          </a:p>
          <a:p>
            <a:endParaRPr lang="en-US" dirty="0"/>
          </a:p>
        </p:txBody>
      </p:sp>
      <p:pic>
        <p:nvPicPr>
          <p:cNvPr id="4" name="Picture 3"/>
          <p:cNvPicPr/>
          <p:nvPr/>
        </p:nvPicPr>
        <p:blipFill>
          <a:blip r:embed="rId2" cstate="print"/>
          <a:srcRect l="5128" b="36752"/>
          <a:stretch>
            <a:fillRect/>
          </a:stretch>
        </p:blipFill>
        <p:spPr bwMode="auto">
          <a:xfrm>
            <a:off x="1641763" y="2590800"/>
            <a:ext cx="6061363" cy="3328554"/>
          </a:xfrm>
          <a:prstGeom prst="rect">
            <a:avLst/>
          </a:prstGeom>
          <a:noFill/>
          <a:ln w="9525">
            <a:noFill/>
            <a:miter lim="800000"/>
            <a:headEnd/>
            <a:tailEnd/>
          </a:ln>
        </p:spPr>
      </p:pic>
      <p:sp>
        <p:nvSpPr>
          <p:cNvPr id="7" name="Title 1"/>
          <p:cNvSpPr>
            <a:spLocks noGrp="1"/>
          </p:cNvSpPr>
          <p:nvPr>
            <p:ph type="title"/>
          </p:nvPr>
        </p:nvSpPr>
        <p:spPr/>
        <p:txBody>
          <a:bodyPr>
            <a:normAutofit/>
          </a:bodyPr>
          <a:lstStyle/>
          <a:p>
            <a:r>
              <a:rPr lang="en-US" sz="2400" dirty="0" smtClean="0"/>
              <a:t>LESSON 7:  RUN BANNER JOBS TO THE DATABASE</a:t>
            </a:r>
            <a:endParaRPr lang="en-US" sz="2400" dirty="0"/>
          </a:p>
        </p:txBody>
      </p:sp>
    </p:spTree>
    <p:extLst>
      <p:ext uri="{BB962C8B-B14F-4D97-AF65-F5344CB8AC3E}">
        <p14:creationId xmlns:p14="http://schemas.microsoft.com/office/powerpoint/2010/main" val="1820854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Or you may wish to save it and view it in a more readable/workable format. Press Options on the Menu Bar and select Show Document(Save and Print File).</a:t>
            </a:r>
          </a:p>
          <a:p>
            <a:pPr lvl="1"/>
            <a:endParaRPr lang="en-US" dirty="0"/>
          </a:p>
        </p:txBody>
      </p:sp>
      <p:pic>
        <p:nvPicPr>
          <p:cNvPr id="4" name="Picture 3"/>
          <p:cNvPicPr/>
          <p:nvPr/>
        </p:nvPicPr>
        <p:blipFill>
          <a:blip r:embed="rId2" cstate="print"/>
          <a:srcRect b="63462"/>
          <a:stretch>
            <a:fillRect/>
          </a:stretch>
        </p:blipFill>
        <p:spPr bwMode="auto">
          <a:xfrm>
            <a:off x="1025236" y="3276599"/>
            <a:ext cx="6754091" cy="2667001"/>
          </a:xfrm>
          <a:prstGeom prst="rect">
            <a:avLst/>
          </a:prstGeom>
          <a:noFill/>
          <a:ln w="9525">
            <a:noFill/>
            <a:miter lim="800000"/>
            <a:headEnd/>
            <a:tailEnd/>
          </a:ln>
        </p:spPr>
      </p:pic>
      <p:sp>
        <p:nvSpPr>
          <p:cNvPr id="5" name="Title 1"/>
          <p:cNvSpPr>
            <a:spLocks noGrp="1"/>
          </p:cNvSpPr>
          <p:nvPr>
            <p:ph type="title"/>
          </p:nvPr>
        </p:nvSpPr>
        <p:spPr/>
        <p:txBody>
          <a:bodyPr>
            <a:normAutofit/>
          </a:bodyPr>
          <a:lstStyle/>
          <a:p>
            <a:r>
              <a:rPr lang="en-US" sz="2400" dirty="0" smtClean="0"/>
              <a:t>LESSON 7:  RUN BANNER JOBS TO THE DATABASE</a:t>
            </a:r>
            <a:endParaRPr lang="en-US" sz="2400" dirty="0"/>
          </a:p>
        </p:txBody>
      </p:sp>
    </p:spTree>
    <p:extLst>
      <p:ext uri="{BB962C8B-B14F-4D97-AF65-F5344CB8AC3E}">
        <p14:creationId xmlns:p14="http://schemas.microsoft.com/office/powerpoint/2010/main" val="2781446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a:t>
            </a:r>
            <a:r>
              <a:rPr lang="en-US" dirty="0" smtClean="0"/>
              <a:t>will </a:t>
            </a:r>
            <a:r>
              <a:rPr lang="en-US" dirty="0"/>
              <a:t>receive this popup </a:t>
            </a:r>
            <a:r>
              <a:rPr lang="en-US" dirty="0" smtClean="0"/>
              <a:t>box.</a:t>
            </a:r>
          </a:p>
          <a:p>
            <a:pPr lvl="1"/>
            <a:endParaRPr lang="en-US" dirty="0"/>
          </a:p>
        </p:txBody>
      </p:sp>
      <p:sp>
        <p:nvSpPr>
          <p:cNvPr id="4" name="Title 1"/>
          <p:cNvSpPr>
            <a:spLocks noGrp="1"/>
          </p:cNvSpPr>
          <p:nvPr>
            <p:ph type="title"/>
          </p:nvPr>
        </p:nvSpPr>
        <p:spPr/>
        <p:txBody>
          <a:bodyPr>
            <a:normAutofit/>
          </a:bodyPr>
          <a:lstStyle/>
          <a:p>
            <a:r>
              <a:rPr lang="en-US" sz="2400" dirty="0" smtClean="0"/>
              <a:t>LESSON 7:  RUN BANNER JOBS TO THE DATABASE</a:t>
            </a:r>
            <a:endParaRPr lang="en-US" sz="2400" dirty="0"/>
          </a:p>
        </p:txBody>
      </p:sp>
      <p:pic>
        <p:nvPicPr>
          <p:cNvPr id="5" name="Picture 4"/>
          <p:cNvPicPr/>
          <p:nvPr/>
        </p:nvPicPr>
        <p:blipFill>
          <a:blip r:embed="rId2" cstate="print"/>
          <a:srcRect l="20032" t="35042" r="23878" b="36539"/>
          <a:stretch>
            <a:fillRect/>
          </a:stretch>
        </p:blipFill>
        <p:spPr bwMode="auto">
          <a:xfrm>
            <a:off x="1316182" y="2161309"/>
            <a:ext cx="6040582" cy="2549236"/>
          </a:xfrm>
          <a:prstGeom prst="rect">
            <a:avLst/>
          </a:prstGeom>
          <a:noFill/>
          <a:ln w="9525">
            <a:noFill/>
            <a:miter lim="800000"/>
            <a:headEnd/>
            <a:tailEnd/>
          </a:ln>
        </p:spPr>
      </p:pic>
    </p:spTree>
    <p:extLst>
      <p:ext uri="{BB962C8B-B14F-4D97-AF65-F5344CB8AC3E}">
        <p14:creationId xmlns:p14="http://schemas.microsoft.com/office/powerpoint/2010/main" val="1081735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Once you say Yes to the popup box, the report will appear in this format. </a:t>
            </a:r>
          </a:p>
          <a:p>
            <a:pPr marL="109728" indent="0">
              <a:buNone/>
            </a:pPr>
            <a:endParaRPr lang="en-US" dirty="0"/>
          </a:p>
        </p:txBody>
      </p:sp>
      <p:sp>
        <p:nvSpPr>
          <p:cNvPr id="4" name="Title 1"/>
          <p:cNvSpPr>
            <a:spLocks noGrp="1"/>
          </p:cNvSpPr>
          <p:nvPr>
            <p:ph type="title"/>
          </p:nvPr>
        </p:nvSpPr>
        <p:spPr/>
        <p:txBody>
          <a:bodyPr>
            <a:normAutofit/>
          </a:bodyPr>
          <a:lstStyle/>
          <a:p>
            <a:r>
              <a:rPr lang="en-US" sz="2400" dirty="0" smtClean="0"/>
              <a:t>LESSON 7:  RUN BANNER JOBS TO THE DATABASE</a:t>
            </a:r>
            <a:endParaRPr lang="en-US" sz="2400" dirty="0"/>
          </a:p>
        </p:txBody>
      </p:sp>
      <p:pic>
        <p:nvPicPr>
          <p:cNvPr id="8" name="Picture 7"/>
          <p:cNvPicPr/>
          <p:nvPr/>
        </p:nvPicPr>
        <p:blipFill>
          <a:blip r:embed="rId2" cstate="print"/>
          <a:srcRect l="7561" r="8494" b="54282"/>
          <a:stretch>
            <a:fillRect/>
          </a:stretch>
        </p:blipFill>
        <p:spPr bwMode="auto">
          <a:xfrm>
            <a:off x="623455" y="2721985"/>
            <a:ext cx="6861896" cy="2501179"/>
          </a:xfrm>
          <a:prstGeom prst="rect">
            <a:avLst/>
          </a:prstGeom>
          <a:noFill/>
          <a:ln w="9525">
            <a:noFill/>
            <a:miter lim="800000"/>
            <a:headEnd/>
            <a:tailEnd/>
          </a:ln>
        </p:spPr>
      </p:pic>
    </p:spTree>
    <p:extLst>
      <p:ext uri="{BB962C8B-B14F-4D97-AF65-F5344CB8AC3E}">
        <p14:creationId xmlns:p14="http://schemas.microsoft.com/office/powerpoint/2010/main" val="2881611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838200" y="1447800"/>
            <a:ext cx="3861950" cy="4525962"/>
          </a:xfrm>
          <a:prstGeom prst="rect">
            <a:avLst/>
          </a:prstGeom>
          <a:noFill/>
          <a:ln w="9525">
            <a:noFill/>
            <a:miter lim="800000"/>
            <a:headEnd/>
            <a:tailEnd/>
          </a:ln>
        </p:spPr>
      </p:pic>
      <p:sp>
        <p:nvSpPr>
          <p:cNvPr id="5" name="Rectangle 4"/>
          <p:cNvSpPr/>
          <p:nvPr/>
        </p:nvSpPr>
        <p:spPr>
          <a:xfrm>
            <a:off x="5094514" y="3217801"/>
            <a:ext cx="3694922" cy="646331"/>
          </a:xfrm>
          <a:prstGeom prst="rect">
            <a:avLst/>
          </a:prstGeom>
        </p:spPr>
        <p:txBody>
          <a:bodyPr wrap="square">
            <a:spAutoFit/>
          </a:bodyPr>
          <a:lstStyle/>
          <a:p>
            <a:r>
              <a:rPr lang="en-US" dirty="0" smtClean="0"/>
              <a:t>Use the Help menu and select Show Keys for shortcuts </a:t>
            </a:r>
            <a:endParaRPr lang="en-US" dirty="0"/>
          </a:p>
        </p:txBody>
      </p:sp>
      <p:sp>
        <p:nvSpPr>
          <p:cNvPr id="6" name="Title 1"/>
          <p:cNvSpPr>
            <a:spLocks noGrp="1"/>
          </p:cNvSpPr>
          <p:nvPr>
            <p:ph type="title"/>
          </p:nvPr>
        </p:nvSpPr>
        <p:spPr/>
        <p:txBody>
          <a:bodyPr/>
          <a:lstStyle/>
          <a:p>
            <a:r>
              <a:rPr lang="en-US" dirty="0" smtClean="0"/>
              <a:t>Lesson 8: Keyboard Shortcuts</a:t>
            </a:r>
            <a:endParaRPr lang="en-US" dirty="0"/>
          </a:p>
        </p:txBody>
      </p:sp>
    </p:spTree>
    <p:extLst>
      <p:ext uri="{BB962C8B-B14F-4D97-AF65-F5344CB8AC3E}">
        <p14:creationId xmlns:p14="http://schemas.microsoft.com/office/powerpoint/2010/main" val="232033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COURSE OVERVIEW</a:t>
            </a:r>
            <a:endParaRPr lang="en-US" dirty="0"/>
          </a:p>
        </p:txBody>
      </p:sp>
      <p:sp>
        <p:nvSpPr>
          <p:cNvPr id="6" name="Content Placeholder 2"/>
          <p:cNvSpPr>
            <a:spLocks noGrp="1"/>
          </p:cNvSpPr>
          <p:nvPr>
            <p:ph idx="1"/>
          </p:nvPr>
        </p:nvSpPr>
        <p:spPr/>
        <p:txBody>
          <a:bodyPr>
            <a:normAutofit/>
          </a:bodyPr>
          <a:lstStyle/>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1: Introduction to banner</a:t>
            </a:r>
          </a:p>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2: INB SEARCHING </a:t>
            </a:r>
          </a:p>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3: User preferences</a:t>
            </a:r>
          </a:p>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4: Identifying Holds</a:t>
            </a:r>
          </a:p>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5: quick flows</a:t>
            </a:r>
          </a:p>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6: Extracting data</a:t>
            </a:r>
          </a:p>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7: Running banner jobs to the 		             database</a:t>
            </a:r>
          </a:p>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     Lesson 8: keyboard shortcuts</a:t>
            </a:r>
          </a:p>
          <a:p>
            <a:pPr>
              <a:buNone/>
            </a:pPr>
            <a:endPar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endParaRPr>
          </a:p>
          <a:p>
            <a:endPar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5241925"/>
            <a:ext cx="14446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904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Final Comments</a:t>
            </a:r>
          </a:p>
        </p:txBody>
      </p:sp>
      <p:sp>
        <p:nvSpPr>
          <p:cNvPr id="4" name="Content Placeholder 7"/>
          <p:cNvSpPr>
            <a:spLocks noGrp="1"/>
          </p:cNvSpPr>
          <p:nvPr>
            <p:ph idx="1"/>
          </p:nvPr>
        </p:nvSpPr>
        <p:spPr>
          <a:xfrm>
            <a:off x="381000" y="1219200"/>
            <a:ext cx="8229600" cy="4525963"/>
          </a:xfrm>
        </p:spPr>
        <p:txBody>
          <a:bodyPr anchor="ctr"/>
          <a:lstStyle/>
          <a:p>
            <a:pPr algn="ctr">
              <a:buNone/>
            </a:pPr>
            <a:r>
              <a:rPr lang="en-US" dirty="0" smtClean="0"/>
              <a:t>CONTACT INFORMATION</a:t>
            </a:r>
          </a:p>
          <a:p>
            <a:pPr algn="ctr">
              <a:buNone/>
            </a:pPr>
            <a:r>
              <a:rPr lang="en-US" dirty="0" smtClean="0"/>
              <a:t>KATANGELIA TENNER</a:t>
            </a:r>
          </a:p>
          <a:p>
            <a:pPr algn="ctr">
              <a:buNone/>
            </a:pPr>
            <a:r>
              <a:rPr lang="en-US" u="sng" dirty="0" smtClean="0">
                <a:solidFill>
                  <a:srgbClr val="FFFF00"/>
                </a:solidFill>
              </a:rPr>
              <a:t>ksampson@alcorn.edu</a:t>
            </a:r>
          </a:p>
          <a:p>
            <a:pPr algn="ctr">
              <a:buNone/>
            </a:pPr>
            <a:r>
              <a:rPr lang="en-US" dirty="0" smtClean="0"/>
              <a:t>601-877-6346</a:t>
            </a:r>
          </a:p>
          <a:p>
            <a:pPr algn="ctr">
              <a:buNone/>
            </a:pPr>
            <a:r>
              <a:rPr lang="en-US" dirty="0" smtClean="0"/>
              <a:t>THANK  YOU!</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241925"/>
            <a:ext cx="14382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883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457200" y="309753"/>
            <a:ext cx="8229600" cy="1143000"/>
          </a:xfrm>
        </p:spPr>
        <p:txBody>
          <a:bodyPr/>
          <a:lstStyle/>
          <a:p>
            <a:pPr algn="ctr"/>
            <a:r>
              <a:rPr lang="en-US" dirty="0" smtClean="0"/>
              <a:t>Lesson 1: Introduction to INB </a:t>
            </a:r>
            <a:endParaRPr lang="en-US" dirty="0"/>
          </a:p>
        </p:txBody>
      </p:sp>
      <p:sp>
        <p:nvSpPr>
          <p:cNvPr id="5" name="Content Placeholder 2"/>
          <p:cNvSpPr txBox="1">
            <a:spLocks/>
          </p:cNvSpPr>
          <p:nvPr/>
        </p:nvSpPr>
        <p:spPr>
          <a:xfrm>
            <a:off x="457200" y="1481328"/>
            <a:ext cx="8229600" cy="4525963"/>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800" b="1" dirty="0"/>
              <a:t>What is Banner</a:t>
            </a:r>
            <a:r>
              <a:rPr lang="en-US" sz="2800" b="1" dirty="0" smtClean="0"/>
              <a:t>?</a:t>
            </a:r>
          </a:p>
          <a:p>
            <a:pPr lvl="1"/>
            <a:endParaRPr lang="en-US" sz="2800" b="1" dirty="0"/>
          </a:p>
          <a:p>
            <a:pPr lvl="1"/>
            <a:r>
              <a:rPr lang="en-US" sz="2400" dirty="0" smtClean="0"/>
              <a:t>Banner </a:t>
            </a:r>
            <a:r>
              <a:rPr lang="en-US" sz="2400" dirty="0"/>
              <a:t>is a comprehensive computer information system </a:t>
            </a:r>
            <a:r>
              <a:rPr lang="en-US" sz="2400"/>
              <a:t>that </a:t>
            </a:r>
            <a:r>
              <a:rPr lang="en-US" sz="2400" smtClean="0"/>
              <a:t>contains data (information) </a:t>
            </a:r>
            <a:r>
              <a:rPr lang="en-US" sz="2400" dirty="0"/>
              <a:t>on courses, students, faculty, staff, and alumni.</a:t>
            </a:r>
          </a:p>
          <a:p>
            <a:pPr>
              <a:buFont typeface="Wingdings 3"/>
              <a:buNone/>
            </a:pPr>
            <a:endPar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endParaRPr>
          </a:p>
          <a:p>
            <a:endPar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199253"/>
            <a:ext cx="14446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27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90600"/>
            <a:ext cx="3608387"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a:spLocks noGrp="1"/>
          </p:cNvSpPr>
          <p:nvPr>
            <p:ph idx="1"/>
          </p:nvPr>
        </p:nvSpPr>
        <p:spPr/>
        <p:txBody>
          <a:bodyPr>
            <a:normAutofit fontScale="70000" lnSpcReduction="20000"/>
          </a:bodyPr>
          <a:lstStyle/>
          <a:p>
            <a:pPr>
              <a:buNone/>
            </a:pPr>
            <a:r>
              <a:rPr lang="en-US" b="1" dirty="0" smtClean="0"/>
              <a:t>Banner Functional Areas </a:t>
            </a:r>
          </a:p>
          <a:p>
            <a:pPr>
              <a:buBlip>
                <a:blip r:embed="rId3"/>
              </a:buBlip>
            </a:pPr>
            <a:r>
              <a:rPr lang="en-US" dirty="0" smtClean="0"/>
              <a:t>Banner has five (5) functional areas: </a:t>
            </a:r>
          </a:p>
          <a:p>
            <a:pPr>
              <a:buBlip>
                <a:blip r:embed="rId3"/>
              </a:buBlip>
            </a:pPr>
            <a:r>
              <a:rPr lang="en-US" dirty="0" smtClean="0"/>
              <a:t>Student </a:t>
            </a:r>
          </a:p>
          <a:p>
            <a:pPr>
              <a:buBlip>
                <a:blip r:embed="rId3"/>
              </a:buBlip>
            </a:pPr>
            <a:r>
              <a:rPr lang="en-US" dirty="0" smtClean="0"/>
              <a:t>Financial Aid </a:t>
            </a:r>
          </a:p>
          <a:p>
            <a:pPr>
              <a:buBlip>
                <a:blip r:embed="rId3"/>
              </a:buBlip>
            </a:pPr>
            <a:r>
              <a:rPr lang="en-US" dirty="0" smtClean="0"/>
              <a:t>Finance </a:t>
            </a:r>
          </a:p>
          <a:p>
            <a:pPr>
              <a:buBlip>
                <a:blip r:embed="rId3"/>
              </a:buBlip>
            </a:pPr>
            <a:r>
              <a:rPr lang="en-US" dirty="0" smtClean="0"/>
              <a:t>Human Resources </a:t>
            </a:r>
          </a:p>
          <a:p>
            <a:pPr>
              <a:buBlip>
                <a:blip r:embed="rId3"/>
              </a:buBlip>
            </a:pPr>
            <a:r>
              <a:rPr lang="en-US" dirty="0" smtClean="0"/>
              <a:t>Advancement</a:t>
            </a:r>
          </a:p>
          <a:p>
            <a:endParaRPr lang="en-US" dirty="0" smtClean="0"/>
          </a:p>
          <a:p>
            <a:pPr>
              <a:buNone/>
            </a:pPr>
            <a:r>
              <a:rPr lang="en-US" b="1" dirty="0" smtClean="0"/>
              <a:t>Integrated System</a:t>
            </a:r>
          </a:p>
          <a:p>
            <a:pPr>
              <a:buBlip>
                <a:blip r:embed="rId3"/>
              </a:buBlip>
            </a:pPr>
            <a:r>
              <a:rPr lang="en-US" dirty="0" smtClean="0"/>
              <a:t>All functional areas share one (1) common database. </a:t>
            </a:r>
          </a:p>
          <a:p>
            <a:pPr>
              <a:buBlip>
                <a:blip r:embed="rId3"/>
              </a:buBlip>
            </a:pPr>
            <a:r>
              <a:rPr lang="en-US" dirty="0" smtClean="0"/>
              <a:t>In an integrated system, only one record should be created for each individual or vendor. </a:t>
            </a:r>
          </a:p>
          <a:p>
            <a:pPr>
              <a:buBlip>
                <a:blip r:embed="rId3"/>
              </a:buBlip>
            </a:pPr>
            <a:r>
              <a:rPr lang="en-US" dirty="0" smtClean="0"/>
              <a:t>Each record in Banner has a unique identification number referred to as a PIDM (Personal Identification Master). </a:t>
            </a:r>
          </a:p>
          <a:p>
            <a:pPr>
              <a:buBlip>
                <a:blip r:embed="rId3"/>
              </a:buBlip>
            </a:pPr>
            <a:r>
              <a:rPr lang="en-US" dirty="0" smtClean="0"/>
              <a:t>Duplicate PIDMs cause major problems in Banner. We’ll cover proper Search Techniques used to avoid creating them. </a:t>
            </a:r>
          </a:p>
          <a:p>
            <a:endParaRPr lang="en-US" dirty="0" smtClean="0"/>
          </a:p>
          <a:p>
            <a:endParaRPr lang="en-US" dirty="0"/>
          </a:p>
        </p:txBody>
      </p:sp>
      <p:sp>
        <p:nvSpPr>
          <p:cNvPr id="6" name="Title 1"/>
          <p:cNvSpPr>
            <a:spLocks noGrp="1"/>
          </p:cNvSpPr>
          <p:nvPr>
            <p:ph type="title"/>
          </p:nvPr>
        </p:nvSpPr>
        <p:spPr/>
        <p:txBody>
          <a:bodyPr/>
          <a:lstStyle/>
          <a:p>
            <a:r>
              <a:rPr lang="en-US" dirty="0" smtClean="0"/>
              <a:t>Lesson 1: Introduction to INB </a:t>
            </a:r>
            <a:endParaRPr lang="en-US" dirty="0"/>
          </a:p>
        </p:txBody>
      </p:sp>
    </p:spTree>
    <p:extLst>
      <p:ext uri="{BB962C8B-B14F-4D97-AF65-F5344CB8AC3E}">
        <p14:creationId xmlns:p14="http://schemas.microsoft.com/office/powerpoint/2010/main" val="371755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Lesson 1: Introduction to INB </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3400" y="1524000"/>
            <a:ext cx="4718713" cy="264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760" y="3962400"/>
            <a:ext cx="47371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07575" y="1698812"/>
            <a:ext cx="4347883" cy="4827494"/>
          </a:xfrm>
          <a:prstGeom prst="rect">
            <a:avLst/>
          </a:prstGeom>
        </p:spPr>
        <p:txBody>
          <a:bodyPr vert="horz">
            <a:normAutofit fontScale="3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3"/>
              <a:buNone/>
            </a:pPr>
            <a:endParaRPr lang="en-US" sz="3800" b="1" dirty="0" smtClean="0"/>
          </a:p>
          <a:p>
            <a:pPr>
              <a:buFont typeface="Wingdings 3"/>
              <a:buNone/>
            </a:pPr>
            <a:r>
              <a:rPr lang="en-US" sz="3800" b="1" dirty="0" smtClean="0">
                <a:latin typeface="Verdana" pitchFamily="34" charset="0"/>
                <a:ea typeface="Verdana" pitchFamily="34" charset="0"/>
                <a:cs typeface="Verdana" pitchFamily="34" charset="0"/>
              </a:rPr>
              <a:t>Banner Self Service </a:t>
            </a:r>
          </a:p>
          <a:p>
            <a:pPr>
              <a:buFont typeface="Wingdings 3"/>
              <a:buBlip>
                <a:blip r:embed="rId4"/>
              </a:buBlip>
            </a:pPr>
            <a:r>
              <a:rPr lang="en-US" sz="3800" dirty="0" smtClean="0">
                <a:latin typeface="Verdana" pitchFamily="34" charset="0"/>
                <a:ea typeface="Verdana" pitchFamily="34" charset="0"/>
                <a:cs typeface="Verdana" pitchFamily="34" charset="0"/>
              </a:rPr>
              <a:t>Web-based, accessible through www.alcorn.edu. </a:t>
            </a:r>
          </a:p>
          <a:p>
            <a:pPr lvl="1">
              <a:buFont typeface="Courier New" pitchFamily="49" charset="0"/>
              <a:buChar char="o"/>
            </a:pPr>
            <a:r>
              <a:rPr lang="en-US" sz="3800" dirty="0" smtClean="0">
                <a:latin typeface="Verdana" pitchFamily="34" charset="0"/>
                <a:ea typeface="Verdana" pitchFamily="34" charset="0"/>
                <a:cs typeface="Verdana" pitchFamily="34" charset="0"/>
              </a:rPr>
              <a:t>Click on Banner Online Services Link.</a:t>
            </a:r>
          </a:p>
          <a:p>
            <a:pPr lvl="1">
              <a:buFont typeface="Courier New" pitchFamily="49" charset="0"/>
              <a:buChar char="o"/>
            </a:pPr>
            <a:r>
              <a:rPr lang="en-US" sz="3800" dirty="0" smtClean="0">
                <a:latin typeface="Verdana" pitchFamily="34" charset="0"/>
                <a:ea typeface="Verdana" pitchFamily="34" charset="0"/>
                <a:cs typeface="Verdana" pitchFamily="34" charset="0"/>
              </a:rPr>
              <a:t>Click on Enter Secure Area.</a:t>
            </a:r>
          </a:p>
          <a:p>
            <a:pPr>
              <a:buFont typeface="Wingdings 3"/>
              <a:buBlip>
                <a:blip r:embed="rId4"/>
              </a:buBlip>
            </a:pPr>
            <a:r>
              <a:rPr lang="en-US" sz="3800" dirty="0" smtClean="0">
                <a:latin typeface="Verdana" pitchFamily="34" charset="0"/>
                <a:ea typeface="Verdana" pitchFamily="34" charset="0"/>
                <a:cs typeface="Verdana" pitchFamily="34" charset="0"/>
              </a:rPr>
              <a:t>Access given to ALL students, faculty and staff. </a:t>
            </a:r>
          </a:p>
          <a:p>
            <a:pPr>
              <a:buFont typeface="Wingdings 3"/>
              <a:buBlip>
                <a:blip r:embed="rId4"/>
              </a:buBlip>
            </a:pPr>
            <a:r>
              <a:rPr lang="en-US" sz="3800" dirty="0" smtClean="0">
                <a:latin typeface="Verdana" pitchFamily="34" charset="0"/>
                <a:ea typeface="Verdana" pitchFamily="34" charset="0"/>
                <a:cs typeface="Verdana" pitchFamily="34" charset="0"/>
              </a:rPr>
              <a:t>Used by students to register for classes, check grades, update addresses. </a:t>
            </a:r>
          </a:p>
          <a:p>
            <a:pPr>
              <a:buFont typeface="Wingdings 3"/>
              <a:buBlip>
                <a:blip r:embed="rId4"/>
              </a:buBlip>
            </a:pPr>
            <a:r>
              <a:rPr lang="en-US" sz="3800" dirty="0" smtClean="0">
                <a:latin typeface="Verdana" pitchFamily="34" charset="0"/>
                <a:ea typeface="Verdana" pitchFamily="34" charset="0"/>
                <a:cs typeface="Verdana" pitchFamily="34" charset="0"/>
              </a:rPr>
              <a:t>Used by faculty and staff to enter timesheets, check budgets, report grades, and check class schedule etc. </a:t>
            </a:r>
          </a:p>
          <a:p>
            <a:endParaRPr lang="en-US" sz="3800" dirty="0" smtClean="0">
              <a:latin typeface="Verdana" pitchFamily="34" charset="0"/>
              <a:ea typeface="Verdana" pitchFamily="34" charset="0"/>
              <a:cs typeface="Verdana" pitchFamily="34" charset="0"/>
            </a:endParaRPr>
          </a:p>
          <a:p>
            <a:pPr>
              <a:buFont typeface="Wingdings 3"/>
              <a:buNone/>
            </a:pPr>
            <a:r>
              <a:rPr lang="en-US" sz="3800" b="1" dirty="0" smtClean="0">
                <a:latin typeface="Verdana" pitchFamily="34" charset="0"/>
                <a:ea typeface="Verdana" pitchFamily="34" charset="0"/>
                <a:cs typeface="Verdana" pitchFamily="34" charset="0"/>
              </a:rPr>
              <a:t>Internet Native Banner</a:t>
            </a:r>
          </a:p>
          <a:p>
            <a:pPr>
              <a:buFont typeface="Wingdings 3"/>
              <a:buBlip>
                <a:blip r:embed="rId4"/>
              </a:buBlip>
            </a:pPr>
            <a:r>
              <a:rPr lang="en-US" sz="3800" dirty="0" smtClean="0">
                <a:latin typeface="Verdana" pitchFamily="34" charset="0"/>
                <a:ea typeface="Verdana" pitchFamily="34" charset="0"/>
                <a:cs typeface="Verdana" pitchFamily="34" charset="0"/>
              </a:rPr>
              <a:t>Web-based, accessible through a browser, Internet Explorer is recommended. </a:t>
            </a:r>
          </a:p>
          <a:p>
            <a:pPr>
              <a:buFont typeface="Wingdings 3"/>
              <a:buBlip>
                <a:blip r:embed="rId4"/>
              </a:buBlip>
            </a:pPr>
            <a:r>
              <a:rPr lang="en-US" sz="3800" dirty="0" smtClean="0">
                <a:latin typeface="Verdana" pitchFamily="34" charset="0"/>
                <a:ea typeface="Verdana" pitchFamily="34" charset="0"/>
                <a:cs typeface="Verdana" pitchFamily="34" charset="0"/>
              </a:rPr>
              <a:t>Accessible through http://banner.alcorn.edu.</a:t>
            </a:r>
          </a:p>
          <a:p>
            <a:pPr>
              <a:buFont typeface="Wingdings 3"/>
              <a:buBlip>
                <a:blip r:embed="rId4"/>
              </a:buBlip>
            </a:pPr>
            <a:r>
              <a:rPr lang="en-US" sz="3800" dirty="0" smtClean="0">
                <a:latin typeface="Verdana" pitchFamily="34" charset="0"/>
                <a:ea typeface="Verdana" pitchFamily="34" charset="0"/>
                <a:cs typeface="Verdana" pitchFamily="34" charset="0"/>
              </a:rPr>
              <a:t>Access restricted to users who require it for their jobs. </a:t>
            </a:r>
          </a:p>
          <a:p>
            <a:pPr>
              <a:buFont typeface="Wingdings 3"/>
              <a:buBlip>
                <a:blip r:embed="rId4"/>
              </a:buBlip>
            </a:pPr>
            <a:r>
              <a:rPr lang="en-US" sz="3800" dirty="0" smtClean="0">
                <a:latin typeface="Verdana" pitchFamily="34" charset="0"/>
                <a:ea typeface="Verdana" pitchFamily="34" charset="0"/>
                <a:cs typeface="Verdana" pitchFamily="34" charset="0"/>
              </a:rPr>
              <a:t>Both INB Navigation Training and functional training must be completed before access is granted. </a:t>
            </a:r>
          </a:p>
          <a:p>
            <a:endParaRPr lang="en-US" dirty="0" smtClean="0"/>
          </a:p>
          <a:p>
            <a:endParaRPr lang="en-US" dirty="0"/>
          </a:p>
        </p:txBody>
      </p:sp>
    </p:spTree>
    <p:extLst>
      <p:ext uri="{BB962C8B-B14F-4D97-AF65-F5344CB8AC3E}">
        <p14:creationId xmlns:p14="http://schemas.microsoft.com/office/powerpoint/2010/main" val="379588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lstStyle/>
          <a:p>
            <a:r>
              <a:rPr lang="en-US" dirty="0"/>
              <a:t>Lesson 2: INB Searches</a:t>
            </a:r>
          </a:p>
        </p:txBody>
      </p:sp>
      <p:sp>
        <p:nvSpPr>
          <p:cNvPr id="6" name="Content Placeholder 2"/>
          <p:cNvSpPr txBox="1">
            <a:spLocks/>
          </p:cNvSpPr>
          <p:nvPr/>
        </p:nvSpPr>
        <p:spPr>
          <a:xfrm>
            <a:off x="381000" y="1143000"/>
            <a:ext cx="3237722" cy="5463223"/>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7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Most users will, at some point, perform a search or query within Banner. Searchable fields have a Search icon that looks like a drop down arrow next to them. When the icon is clicked, either a list menu or a search form opens.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7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Wildcards - </a:t>
            </a:r>
            <a:r>
              <a:rPr kumimoji="0" lang="en-US" sz="37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(1) Percentage (%) and Underscore (_) signs. Percentage sign (%) can be used at the beginning, middle, or end of a word and can represent any character or a set of characters. The Underscore sign (_) represents one character but can be used multiple times.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endParaRPr kumimoji="0" lang="en-US" sz="37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37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List Menu </a:t>
            </a:r>
            <a:r>
              <a:rPr kumimoji="0" lang="en-US" sz="37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 (2) Contains lists of values. Notice this list menu, like most of them, has a Find field at the top. Wildcards can be used in this field to quickly find an entry without scrolling through the table. Lists of Values are clearly defined and relatively easy to display. When a entry is found, simply double click and it will be automatically entered into the form field. </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US" sz="37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a:p>
            <a:pPr lvl="1" indent="-342900">
              <a:buFont typeface="Arial" pitchFamily="34" charset="0"/>
              <a:buBlip>
                <a:blip r:embed="rId2"/>
              </a:buBlip>
            </a:pPr>
            <a:r>
              <a:rPr kumimoji="0" lang="en-US" sz="33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Search Form - </a:t>
            </a:r>
            <a:r>
              <a:rPr kumimoji="0" lang="en-US" sz="33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(3) Use to find information that may reside in many different tables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ndParaRPr>
          </a:p>
        </p:txBody>
      </p:sp>
      <p:pic>
        <p:nvPicPr>
          <p:cNvPr id="7" name="Picture 2"/>
          <p:cNvPicPr>
            <a:picLocks noChangeAspect="1" noChangeArrowheads="1"/>
          </p:cNvPicPr>
          <p:nvPr/>
        </p:nvPicPr>
        <p:blipFill>
          <a:blip r:embed="rId3" cstate="print"/>
          <a:srcRect/>
          <a:stretch>
            <a:fillRect/>
          </a:stretch>
        </p:blipFill>
        <p:spPr bwMode="auto">
          <a:xfrm>
            <a:off x="4648200" y="1295400"/>
            <a:ext cx="4047931" cy="91440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3798334" y="2074386"/>
            <a:ext cx="4572000" cy="1800225"/>
          </a:xfrm>
          <a:prstGeom prst="rect">
            <a:avLst/>
          </a:prstGeom>
          <a:noFill/>
          <a:ln w="9525">
            <a:noFill/>
            <a:miter lim="800000"/>
            <a:headEnd/>
            <a:tailEnd/>
          </a:ln>
        </p:spPr>
      </p:pic>
      <p:sp>
        <p:nvSpPr>
          <p:cNvPr id="9" name="Oval 8"/>
          <p:cNvSpPr/>
          <p:nvPr/>
        </p:nvSpPr>
        <p:spPr>
          <a:xfrm>
            <a:off x="6242749" y="2040950"/>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1</a:t>
            </a:r>
            <a:endParaRPr lang="en-US" dirty="0"/>
          </a:p>
        </p:txBody>
      </p:sp>
      <p:pic>
        <p:nvPicPr>
          <p:cNvPr id="10" name="Picture 4"/>
          <p:cNvPicPr>
            <a:picLocks noChangeAspect="1" noChangeArrowheads="1"/>
          </p:cNvPicPr>
          <p:nvPr/>
        </p:nvPicPr>
        <p:blipFill>
          <a:blip r:embed="rId5" cstate="print"/>
          <a:srcRect/>
          <a:stretch>
            <a:fillRect/>
          </a:stretch>
        </p:blipFill>
        <p:spPr bwMode="auto">
          <a:xfrm>
            <a:off x="5334000" y="3352799"/>
            <a:ext cx="3692907" cy="2379451"/>
          </a:xfrm>
          <a:prstGeom prst="rect">
            <a:avLst/>
          </a:prstGeom>
          <a:noFill/>
          <a:ln w="9525">
            <a:noFill/>
            <a:miter lim="800000"/>
            <a:headEnd/>
            <a:tailEnd/>
          </a:ln>
        </p:spPr>
      </p:pic>
      <p:pic>
        <p:nvPicPr>
          <p:cNvPr id="11" name="Picture 5"/>
          <p:cNvPicPr>
            <a:picLocks noChangeAspect="1" noChangeArrowheads="1"/>
          </p:cNvPicPr>
          <p:nvPr/>
        </p:nvPicPr>
        <p:blipFill>
          <a:blip r:embed="rId6" cstate="print"/>
          <a:srcRect/>
          <a:stretch>
            <a:fillRect/>
          </a:stretch>
        </p:blipFill>
        <p:spPr bwMode="auto">
          <a:xfrm>
            <a:off x="3728176" y="4778492"/>
            <a:ext cx="3129823" cy="1827732"/>
          </a:xfrm>
          <a:prstGeom prst="rect">
            <a:avLst/>
          </a:prstGeom>
          <a:noFill/>
          <a:ln w="9525">
            <a:noFill/>
            <a:miter lim="800000"/>
            <a:headEnd/>
            <a:tailEnd/>
          </a:ln>
        </p:spPr>
      </p:pic>
      <p:sp>
        <p:nvSpPr>
          <p:cNvPr id="12" name="Oval 11"/>
          <p:cNvSpPr/>
          <p:nvPr/>
        </p:nvSpPr>
        <p:spPr>
          <a:xfrm>
            <a:off x="7012412" y="4540712"/>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2</a:t>
            </a:r>
            <a:endParaRPr lang="en-US" dirty="0"/>
          </a:p>
        </p:txBody>
      </p:sp>
      <p:sp>
        <p:nvSpPr>
          <p:cNvPr id="13" name="Oval 12"/>
          <p:cNvSpPr/>
          <p:nvPr/>
        </p:nvSpPr>
        <p:spPr>
          <a:xfrm>
            <a:off x="5154134" y="5692358"/>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3</a:t>
            </a:r>
            <a:endParaRPr lang="en-US" dirty="0"/>
          </a:p>
        </p:txBody>
      </p:sp>
    </p:spTree>
    <p:extLst>
      <p:ext uri="{BB962C8B-B14F-4D97-AF65-F5344CB8AC3E}">
        <p14:creationId xmlns:p14="http://schemas.microsoft.com/office/powerpoint/2010/main" val="193381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Lesson 2: INB Person Search </a:t>
            </a:r>
            <a:endParaRPr lang="en-US" dirty="0"/>
          </a:p>
        </p:txBody>
      </p:sp>
      <p:pic>
        <p:nvPicPr>
          <p:cNvPr id="7" name="Picture 2"/>
          <p:cNvPicPr>
            <a:picLocks noChangeAspect="1" noChangeArrowheads="1"/>
          </p:cNvPicPr>
          <p:nvPr/>
        </p:nvPicPr>
        <p:blipFill>
          <a:blip r:embed="rId2" cstate="print"/>
          <a:srcRect/>
          <a:stretch>
            <a:fillRect/>
          </a:stretch>
        </p:blipFill>
        <p:spPr bwMode="auto">
          <a:xfrm>
            <a:off x="4663206" y="1455577"/>
            <a:ext cx="4344528" cy="2855459"/>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4018383" y="3863510"/>
            <a:ext cx="4584441" cy="2854531"/>
          </a:xfrm>
          <a:prstGeom prst="rect">
            <a:avLst/>
          </a:prstGeom>
          <a:noFill/>
          <a:ln w="9525">
            <a:noFill/>
            <a:miter lim="800000"/>
            <a:headEnd/>
            <a:tailEnd/>
          </a:ln>
        </p:spPr>
      </p:pic>
      <p:cxnSp>
        <p:nvCxnSpPr>
          <p:cNvPr id="9" name="Straight Arrow Connector 8"/>
          <p:cNvCxnSpPr/>
          <p:nvPr/>
        </p:nvCxnSpPr>
        <p:spPr>
          <a:xfrm flipV="1">
            <a:off x="3590069" y="2009191"/>
            <a:ext cx="1698172" cy="513183"/>
          </a:xfrm>
          <a:prstGeom prst="straightConnector1">
            <a:avLst/>
          </a:prstGeom>
          <a:noFill/>
          <a:ln w="38100" cap="flat" cmpd="sng" algn="ctr">
            <a:solidFill>
              <a:srgbClr val="604878"/>
            </a:solidFill>
            <a:prstDash val="solid"/>
            <a:tailEnd type="arrow"/>
          </a:ln>
          <a:effectLst>
            <a:outerShdw blurRad="40000" dist="23000" dir="5400000" rotWithShape="0">
              <a:srgbClr val="000000">
                <a:alpha val="35000"/>
              </a:srgbClr>
            </a:outerShdw>
          </a:effectLst>
        </p:spPr>
      </p:cxnSp>
      <p:cxnSp>
        <p:nvCxnSpPr>
          <p:cNvPr id="10" name="Straight Arrow Connector 9"/>
          <p:cNvCxnSpPr/>
          <p:nvPr/>
        </p:nvCxnSpPr>
        <p:spPr>
          <a:xfrm flipV="1">
            <a:off x="3321698" y="2724539"/>
            <a:ext cx="2761861" cy="289249"/>
          </a:xfrm>
          <a:prstGeom prst="straightConnector1">
            <a:avLst/>
          </a:prstGeom>
          <a:noFill/>
          <a:ln w="38100" cap="flat" cmpd="sng" algn="ctr">
            <a:solidFill>
              <a:srgbClr val="604878"/>
            </a:solidFill>
            <a:prstDash val="solid"/>
            <a:tailEnd type="arrow"/>
          </a:ln>
          <a:effectLst>
            <a:outerShdw blurRad="40000" dist="23000" dir="5400000" rotWithShape="0">
              <a:srgbClr val="000000">
                <a:alpha val="35000"/>
              </a:srgbClr>
            </a:outerShdw>
          </a:effectLst>
        </p:spPr>
      </p:cxnSp>
      <p:cxnSp>
        <p:nvCxnSpPr>
          <p:cNvPr id="11" name="Straight Arrow Connector 10"/>
          <p:cNvCxnSpPr/>
          <p:nvPr/>
        </p:nvCxnSpPr>
        <p:spPr>
          <a:xfrm rot="16200000" flipH="1">
            <a:off x="3214396" y="4492688"/>
            <a:ext cx="1847461" cy="1464907"/>
          </a:xfrm>
          <a:prstGeom prst="straightConnector1">
            <a:avLst/>
          </a:prstGeom>
          <a:noFill/>
          <a:ln w="38100" cap="flat" cmpd="sng" algn="ctr">
            <a:solidFill>
              <a:srgbClr val="604878"/>
            </a:solidFill>
            <a:prstDash val="solid"/>
            <a:tailEnd type="arrow"/>
          </a:ln>
          <a:effectLst>
            <a:outerShdw blurRad="40000" dist="23000" dir="5400000" rotWithShape="0">
              <a:srgbClr val="000000">
                <a:alpha val="35000"/>
              </a:srgbClr>
            </a:outerShdw>
          </a:effectLst>
        </p:spPr>
      </p:cxnSp>
      <p:sp>
        <p:nvSpPr>
          <p:cNvPr id="12" name="Content Placeholder 2"/>
          <p:cNvSpPr>
            <a:spLocks noGrp="1"/>
          </p:cNvSpPr>
          <p:nvPr>
            <p:ph idx="1"/>
          </p:nvPr>
        </p:nvSpPr>
        <p:spPr>
          <a:xfrm>
            <a:off x="177281" y="1590869"/>
            <a:ext cx="3526971" cy="5052527"/>
          </a:xfrm>
        </p:spPr>
        <p:txBody>
          <a:bodyPr>
            <a:normAutofit fontScale="47500" lnSpcReduction="20000"/>
          </a:bodyPr>
          <a:lstStyle/>
          <a:p>
            <a:pPr>
              <a:buNone/>
            </a:pPr>
            <a:r>
              <a:rPr lang="en-US" b="1" dirty="0" smtClean="0">
                <a:latin typeface="Verdana" pitchFamily="34" charset="0"/>
                <a:ea typeface="Verdana" pitchFamily="34" charset="0"/>
                <a:cs typeface="Verdana" pitchFamily="34" charset="0"/>
              </a:rPr>
              <a:t>Person Search </a:t>
            </a:r>
          </a:p>
          <a:p>
            <a:pPr>
              <a:buBlip>
                <a:blip r:embed="rId4"/>
              </a:buBlip>
            </a:pPr>
            <a:r>
              <a:rPr lang="en-US" sz="3000" dirty="0" smtClean="0">
                <a:latin typeface="Verdana" pitchFamily="34" charset="0"/>
                <a:ea typeface="Verdana" pitchFamily="34" charset="0"/>
                <a:cs typeface="Verdana" pitchFamily="34" charset="0"/>
              </a:rPr>
              <a:t>Enter ID (A number) if known </a:t>
            </a:r>
          </a:p>
          <a:p>
            <a:endParaRPr lang="en-US" dirty="0" smtClean="0">
              <a:latin typeface="Verdana" pitchFamily="34" charset="0"/>
              <a:ea typeface="Verdana" pitchFamily="34" charset="0"/>
              <a:cs typeface="Verdana" pitchFamily="34" charset="0"/>
            </a:endParaRPr>
          </a:p>
          <a:p>
            <a:pPr>
              <a:buNone/>
            </a:pPr>
            <a:r>
              <a:rPr lang="en-US" b="1" dirty="0" smtClean="0">
                <a:latin typeface="Verdana" pitchFamily="34" charset="0"/>
                <a:ea typeface="Verdana" pitchFamily="34" charset="0"/>
                <a:cs typeface="Verdana" pitchFamily="34" charset="0"/>
              </a:rPr>
              <a:t>OR </a:t>
            </a:r>
          </a:p>
          <a:p>
            <a:pPr>
              <a:buBlip>
                <a:blip r:embed="rId4"/>
              </a:buBlip>
            </a:pPr>
            <a:r>
              <a:rPr lang="en-US" sz="3000" dirty="0" smtClean="0">
                <a:latin typeface="Verdana" pitchFamily="34" charset="0"/>
                <a:ea typeface="Verdana" pitchFamily="34" charset="0"/>
                <a:cs typeface="Verdana" pitchFamily="34" charset="0"/>
              </a:rPr>
              <a:t>Click the Search icon next to the ID field. </a:t>
            </a:r>
          </a:p>
          <a:p>
            <a:pPr>
              <a:buBlip>
                <a:blip r:embed="rId4"/>
              </a:buBlip>
            </a:pPr>
            <a:r>
              <a:rPr lang="en-US" sz="3000" dirty="0" smtClean="0">
                <a:latin typeface="Verdana" pitchFamily="34" charset="0"/>
                <a:ea typeface="Verdana" pitchFamily="34" charset="0"/>
                <a:cs typeface="Verdana" pitchFamily="34" charset="0"/>
              </a:rPr>
              <a:t>Select Person Search from the Options List. </a:t>
            </a:r>
          </a:p>
          <a:p>
            <a:pPr>
              <a:buBlip>
                <a:blip r:embed="rId4"/>
              </a:buBlip>
            </a:pPr>
            <a:r>
              <a:rPr lang="en-US" sz="3000" dirty="0" smtClean="0">
                <a:latin typeface="Verdana" pitchFamily="34" charset="0"/>
                <a:ea typeface="Verdana" pitchFamily="34" charset="0"/>
                <a:cs typeface="Verdana" pitchFamily="34" charset="0"/>
              </a:rPr>
              <a:t>Enter Last Name </a:t>
            </a:r>
          </a:p>
          <a:p>
            <a:pPr>
              <a:buBlip>
                <a:blip r:embed="rId4"/>
              </a:buBlip>
            </a:pPr>
            <a:r>
              <a:rPr lang="en-US" sz="3000" dirty="0" smtClean="0">
                <a:latin typeface="Verdana" pitchFamily="34" charset="0"/>
                <a:ea typeface="Verdana" pitchFamily="34" charset="0"/>
                <a:cs typeface="Verdana" pitchFamily="34" charset="0"/>
              </a:rPr>
              <a:t>Enter First Name </a:t>
            </a:r>
          </a:p>
          <a:p>
            <a:pPr>
              <a:buBlip>
                <a:blip r:embed="rId4"/>
              </a:buBlip>
            </a:pPr>
            <a:r>
              <a:rPr lang="en-US" sz="3000" dirty="0" smtClean="0">
                <a:latin typeface="Verdana" pitchFamily="34" charset="0"/>
                <a:ea typeface="Verdana" pitchFamily="34" charset="0"/>
                <a:cs typeface="Verdana" pitchFamily="34" charset="0"/>
              </a:rPr>
              <a:t>Click the </a:t>
            </a:r>
            <a:r>
              <a:rPr lang="en-US" sz="3000" b="1" dirty="0" smtClean="0">
                <a:latin typeface="Verdana" pitchFamily="34" charset="0"/>
                <a:ea typeface="Verdana" pitchFamily="34" charset="0"/>
                <a:cs typeface="Verdana" pitchFamily="34" charset="0"/>
              </a:rPr>
              <a:t>Execute Query icon or F8. </a:t>
            </a:r>
          </a:p>
          <a:p>
            <a:pPr>
              <a:buBlip>
                <a:blip r:embed="rId4"/>
              </a:buBlip>
            </a:pPr>
            <a:r>
              <a:rPr lang="en-US" sz="3000" dirty="0" smtClean="0">
                <a:latin typeface="Verdana" pitchFamily="34" charset="0"/>
                <a:ea typeface="Verdana" pitchFamily="34" charset="0"/>
                <a:cs typeface="Verdana" pitchFamily="34" charset="0"/>
              </a:rPr>
              <a:t>NOTE: You can make the search case sensitive if you click the radio button. </a:t>
            </a:r>
          </a:p>
          <a:p>
            <a:pPr>
              <a:buBlip>
                <a:blip r:embed="rId4"/>
              </a:buBlip>
            </a:pPr>
            <a:endParaRPr lang="en-US" dirty="0" smtClean="0">
              <a:latin typeface="Verdana" pitchFamily="34" charset="0"/>
              <a:ea typeface="Verdana" pitchFamily="34" charset="0"/>
              <a:cs typeface="Verdana" pitchFamily="34" charset="0"/>
            </a:endParaRPr>
          </a:p>
          <a:p>
            <a:pPr>
              <a:buNone/>
            </a:pPr>
            <a:r>
              <a:rPr lang="en-US" b="1" dirty="0" smtClean="0">
                <a:latin typeface="Verdana" pitchFamily="34" charset="0"/>
                <a:ea typeface="Verdana" pitchFamily="34" charset="0"/>
                <a:cs typeface="Verdana" pitchFamily="34" charset="0"/>
              </a:rPr>
              <a:t>Example: </a:t>
            </a:r>
          </a:p>
          <a:p>
            <a:pPr>
              <a:buBlip>
                <a:blip r:embed="rId4"/>
              </a:buBlip>
            </a:pPr>
            <a:r>
              <a:rPr lang="en-US" sz="3000" dirty="0" smtClean="0">
                <a:latin typeface="Verdana" pitchFamily="34" charset="0"/>
                <a:ea typeface="Verdana" pitchFamily="34" charset="0"/>
                <a:cs typeface="Verdana" pitchFamily="34" charset="0"/>
              </a:rPr>
              <a:t>Enter flem% to find Fleming or Flemming </a:t>
            </a:r>
          </a:p>
          <a:p>
            <a:pPr>
              <a:buBlip>
                <a:blip r:embed="rId4"/>
              </a:buBlip>
            </a:pPr>
            <a:r>
              <a:rPr lang="en-US" sz="3000" dirty="0" smtClean="0">
                <a:latin typeface="Verdana" pitchFamily="34" charset="0"/>
                <a:ea typeface="Verdana" pitchFamily="34" charset="0"/>
                <a:cs typeface="Verdana" pitchFamily="34" charset="0"/>
              </a:rPr>
              <a:t>Enter m%c%don% to find McDonald or Mac Donald </a:t>
            </a:r>
          </a:p>
          <a:p>
            <a:pPr>
              <a:buBlip>
                <a:blip r:embed="rId4"/>
              </a:buBlip>
            </a:pPr>
            <a:r>
              <a:rPr lang="en-US" sz="3000" dirty="0" smtClean="0">
                <a:latin typeface="Verdana" pitchFamily="34" charset="0"/>
                <a:ea typeface="Verdana" pitchFamily="34" charset="0"/>
                <a:cs typeface="Verdana" pitchFamily="34" charset="0"/>
              </a:rPr>
              <a:t>Enter o%con% to find O’Connell or O Conell or Oconnell </a:t>
            </a:r>
          </a:p>
          <a:p>
            <a:endParaRPr lang="en-US" dirty="0"/>
          </a:p>
        </p:txBody>
      </p:sp>
    </p:spTree>
    <p:extLst>
      <p:ext uri="{BB962C8B-B14F-4D97-AF65-F5344CB8AC3E}">
        <p14:creationId xmlns:p14="http://schemas.microsoft.com/office/powerpoint/2010/main" val="326993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Lesson 2: INB Searches - GUIALTI</a:t>
            </a:r>
            <a:endParaRPr lang="en-US" dirty="0"/>
          </a:p>
        </p:txBody>
      </p:sp>
      <p:sp>
        <p:nvSpPr>
          <p:cNvPr id="5" name="Content Placeholder 2"/>
          <p:cNvSpPr txBox="1">
            <a:spLocks/>
          </p:cNvSpPr>
          <p:nvPr/>
        </p:nvSpPr>
        <p:spPr>
          <a:xfrm>
            <a:off x="111968" y="1590869"/>
            <a:ext cx="2817845" cy="5127172"/>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Non-Person Search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29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Enter ID (Vendors) if known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endParaRPr kumimoji="0" lang="en-US" sz="29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9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OR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29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Click the Search icon next to the ID field.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29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Select Non-Person Search from the Options List.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29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Enter Name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29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Click the Execute Query icon or F8.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Example: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2"/>
              </a:buBlip>
              <a:tabLst/>
              <a:defRPr/>
            </a:pPr>
            <a:r>
              <a:rPr kumimoji="0" lang="en-US" sz="2900" b="0"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Enter %colonial%office%equipment% to find any companies with these three words, in this order, in the name.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ndParaRPr>
          </a:p>
        </p:txBody>
      </p:sp>
      <p:pic>
        <p:nvPicPr>
          <p:cNvPr id="6" name="Picture 2"/>
          <p:cNvPicPr>
            <a:picLocks noChangeAspect="1" noChangeArrowheads="1"/>
          </p:cNvPicPr>
          <p:nvPr/>
        </p:nvPicPr>
        <p:blipFill>
          <a:blip r:embed="rId3" cstate="print"/>
          <a:srcRect/>
          <a:stretch>
            <a:fillRect/>
          </a:stretch>
        </p:blipFill>
        <p:spPr bwMode="auto">
          <a:xfrm>
            <a:off x="4277444" y="1539552"/>
            <a:ext cx="4571670" cy="3004749"/>
          </a:xfrm>
          <a:prstGeom prst="rect">
            <a:avLst/>
          </a:prstGeom>
          <a:noFill/>
          <a:ln w="12700">
            <a:solidFill>
              <a:srgbClr val="C19859">
                <a:lumMod val="50000"/>
              </a:srgbClr>
            </a:solid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3508309" y="3737244"/>
            <a:ext cx="3982033" cy="2761236"/>
          </a:xfrm>
          <a:prstGeom prst="rect">
            <a:avLst/>
          </a:prstGeom>
          <a:noFill/>
          <a:ln w="9525">
            <a:solidFill>
              <a:sysClr val="windowText" lastClr="000000"/>
            </a:solidFill>
            <a:miter lim="800000"/>
            <a:headEnd/>
            <a:tailEnd/>
          </a:ln>
        </p:spPr>
      </p:pic>
      <p:cxnSp>
        <p:nvCxnSpPr>
          <p:cNvPr id="8" name="Straight Arrow Connector 7"/>
          <p:cNvCxnSpPr/>
          <p:nvPr/>
        </p:nvCxnSpPr>
        <p:spPr>
          <a:xfrm flipV="1">
            <a:off x="2743200" y="2211355"/>
            <a:ext cx="2164702" cy="802433"/>
          </a:xfrm>
          <a:prstGeom prst="straightConnector1">
            <a:avLst/>
          </a:prstGeom>
          <a:noFill/>
          <a:ln w="38100" cap="flat" cmpd="sng" algn="ctr">
            <a:solidFill>
              <a:srgbClr val="604878"/>
            </a:solidFill>
            <a:prstDash val="solid"/>
            <a:tailEnd type="arrow"/>
          </a:ln>
          <a:effectLst>
            <a:outerShdw blurRad="40000" dist="23000" dir="5400000" rotWithShape="0">
              <a:srgbClr val="000000">
                <a:alpha val="35000"/>
              </a:srgbClr>
            </a:outerShdw>
          </a:effectLst>
        </p:spPr>
      </p:cxnSp>
      <p:cxnSp>
        <p:nvCxnSpPr>
          <p:cNvPr id="9" name="Straight Arrow Connector 8"/>
          <p:cNvCxnSpPr/>
          <p:nvPr/>
        </p:nvCxnSpPr>
        <p:spPr>
          <a:xfrm flipV="1">
            <a:off x="2313992" y="2808514"/>
            <a:ext cx="3415004" cy="671804"/>
          </a:xfrm>
          <a:prstGeom prst="straightConnector1">
            <a:avLst/>
          </a:prstGeom>
          <a:noFill/>
          <a:ln w="38100" cap="flat" cmpd="sng" algn="ctr">
            <a:solidFill>
              <a:srgbClr val="604878"/>
            </a:solidFill>
            <a:prstDash val="solid"/>
            <a:tailEnd type="arrow"/>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18090562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BUG">
      <a:dk1>
        <a:srgbClr val="000000"/>
      </a:dk1>
      <a:lt1>
        <a:srgbClr val="FFFFFF"/>
      </a:lt1>
      <a:dk2>
        <a:srgbClr val="7030A0"/>
      </a:dk2>
      <a:lt2>
        <a:srgbClr val="FFFF47"/>
      </a:lt2>
      <a:accent1>
        <a:srgbClr val="C7A2E3"/>
      </a:accent1>
      <a:accent2>
        <a:srgbClr val="542378"/>
      </a:accent2>
      <a:accent3>
        <a:srgbClr val="FFFF84"/>
      </a:accent3>
      <a:accent4>
        <a:srgbClr val="000000"/>
      </a:accent4>
      <a:accent5>
        <a:srgbClr val="E3D0F1"/>
      </a:accent5>
      <a:accent6>
        <a:srgbClr val="542378"/>
      </a:accent6>
      <a:hlink>
        <a:srgbClr val="C7A2E3"/>
      </a:hlink>
      <a:folHlink>
        <a:srgbClr val="7030A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2155</TotalTime>
  <Words>1870</Words>
  <Application>Microsoft Office PowerPoint</Application>
  <PresentationFormat>On-screen Show (4:3)</PresentationFormat>
  <Paragraphs>231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MBUG 2015 </vt:lpstr>
      <vt:lpstr>Session Rules of Etiquette</vt:lpstr>
      <vt:lpstr>COURSE OVERVIEW</vt:lpstr>
      <vt:lpstr>Lesson 1: Introduction to INB </vt:lpstr>
      <vt:lpstr>Lesson 1: Introduction to INB </vt:lpstr>
      <vt:lpstr>Lesson 1: Introduction to INB </vt:lpstr>
      <vt:lpstr>Lesson 2: INB Searches</vt:lpstr>
      <vt:lpstr>Lesson 2: INB Person Search </vt:lpstr>
      <vt:lpstr>Lesson 2: INB Searches - GUIALTI</vt:lpstr>
      <vt:lpstr>Lesson 2: INB Searches - GUIALTI </vt:lpstr>
      <vt:lpstr>Lesson 2: INB Searches – ID &amp; Name </vt:lpstr>
      <vt:lpstr>Lesson 3: User Preferences </vt:lpstr>
      <vt:lpstr>Lesson 3: User Preferences</vt:lpstr>
      <vt:lpstr>Lesson 4: Identifying Holds</vt:lpstr>
      <vt:lpstr>Lesson 4: Identifying Holds </vt:lpstr>
      <vt:lpstr>Lesson 5: Creating and Using QuickFlows</vt:lpstr>
      <vt:lpstr>Lesson 5: Creating and Using Quick Flows - Steps</vt:lpstr>
      <vt:lpstr>Lesson 5: Creating and Using Quick Flows - Steps</vt:lpstr>
      <vt:lpstr>Lesson 5: Creating and Using QuickFlows - Steps</vt:lpstr>
      <vt:lpstr>LESSON 6: EXTRACTING DATA </vt:lpstr>
      <vt:lpstr>LESSON 6: EXTRACTING DATA </vt:lpstr>
      <vt:lpstr>LESSON 6: EXTRACTING DATA </vt:lpstr>
      <vt:lpstr>LESSON 7:  RUN BANNER JOBS TO THE DATABASE</vt:lpstr>
      <vt:lpstr>LESSON 7:  RUN BANNER JOBS TO THE DATABASE</vt:lpstr>
      <vt:lpstr>LESSON 7:  RUN BANNER JOBS TO THE DATABASE</vt:lpstr>
      <vt:lpstr>LESSON 7:  RUN BANNER JOBS TO THE DATABASE</vt:lpstr>
      <vt:lpstr>LESSON 7:  RUN BANNER JOBS TO THE DATABASE</vt:lpstr>
      <vt:lpstr>LESSON 7:  RUN BANNER JOBS TO THE DATABASE</vt:lpstr>
      <vt:lpstr>Lesson 8: Keyboard Shortcuts</vt:lpstr>
      <vt:lpstr>Final Comments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MBUG 2013</dc:title>
  <dc:creator>Edith</dc:creator>
  <cp:lastModifiedBy>Tenner, Katangelia</cp:lastModifiedBy>
  <cp:revision>35</cp:revision>
  <dcterms:created xsi:type="dcterms:W3CDTF">2013-01-30T03:13:35Z</dcterms:created>
  <dcterms:modified xsi:type="dcterms:W3CDTF">2015-09-14T03:55:14Z</dcterms:modified>
</cp:coreProperties>
</file>