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1" r:id="rId9"/>
    <p:sldId id="262" r:id="rId10"/>
    <p:sldId id="266" r:id="rId11"/>
    <p:sldId id="265" r:id="rId12"/>
    <p:sldId id="264" r:id="rId13"/>
    <p:sldId id="269" r:id="rId14"/>
    <p:sldId id="263" r:id="rId15"/>
    <p:sldId id="268" r:id="rId16"/>
    <p:sldId id="270" r:id="rId17"/>
    <p:sldId id="267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94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MBUG 2015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Session Title</a:t>
            </a:r>
            <a:r>
              <a:rPr lang="en-US" sz="2000" dirty="0"/>
              <a:t>: </a:t>
            </a:r>
            <a:r>
              <a:rPr lang="en-US" sz="2000" b="1" dirty="0"/>
              <a:t>Banner Authentication and Login Validation</a:t>
            </a:r>
            <a:endParaRPr lang="en-US" sz="2000" b="1" dirty="0" smtClean="0"/>
          </a:p>
          <a:p>
            <a:pPr algn="l"/>
            <a:r>
              <a:rPr lang="en-US" sz="2000" dirty="0" smtClean="0"/>
              <a:t>Presented By</a:t>
            </a:r>
            <a:r>
              <a:rPr lang="en-US" sz="2000" dirty="0" smtClean="0"/>
              <a:t>: </a:t>
            </a:r>
            <a:r>
              <a:rPr lang="en-US" sz="2000" b="1" dirty="0" smtClean="0"/>
              <a:t>Allen McGehee</a:t>
            </a:r>
            <a:endParaRPr lang="en-US" sz="2000" b="1" dirty="0" smtClean="0"/>
          </a:p>
          <a:p>
            <a:pPr algn="l"/>
            <a:r>
              <a:rPr lang="en-US" sz="2000" dirty="0" smtClean="0"/>
              <a:t>Institution</a:t>
            </a:r>
            <a:r>
              <a:rPr lang="en-US" sz="2000" dirty="0" smtClean="0"/>
              <a:t>: </a:t>
            </a:r>
            <a:r>
              <a:rPr lang="en-US" sz="2000" b="1" dirty="0" smtClean="0"/>
              <a:t>Mississippi College</a:t>
            </a:r>
            <a:endParaRPr lang="en-US" sz="2000" b="1" dirty="0" smtClean="0"/>
          </a:p>
          <a:p>
            <a:pPr algn="l"/>
            <a:r>
              <a:rPr lang="en-US" sz="2000" b="1" dirty="0" smtClean="0"/>
              <a:t>September </a:t>
            </a:r>
            <a:r>
              <a:rPr lang="en-US" sz="2000" b="1" dirty="0" smtClean="0"/>
              <a:t>13</a:t>
            </a:r>
            <a:r>
              <a:rPr lang="en-US" sz="2000" b="1" dirty="0" smtClean="0"/>
              <a:t>, </a:t>
            </a:r>
            <a:r>
              <a:rPr lang="en-US" sz="2000" b="1" dirty="0" smtClean="0"/>
              <a:t>2015</a:t>
            </a:r>
            <a:endParaRPr lang="en-US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Story-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Compromised </a:t>
            </a:r>
            <a:r>
              <a:rPr lang="en-US" altLang="en-US" dirty="0">
                <a:ea typeface="ＭＳ Ｐゴシック" panose="020B0600070205080204" pitchFamily="34" charset="-128"/>
              </a:rPr>
              <a:t>Accounts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1600200"/>
            <a:ext cx="909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3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Education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Change Passwords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Block Bogus </a:t>
            </a:r>
            <a:r>
              <a:rPr lang="en-US" altLang="en-US" dirty="0" err="1">
                <a:ea typeface="ＭＳ Ｐゴシック" panose="020B0600070205080204" pitchFamily="34" charset="-128"/>
              </a:rPr>
              <a:t>MyMC</a:t>
            </a:r>
            <a:r>
              <a:rPr lang="en-US" altLang="en-US" dirty="0">
                <a:ea typeface="ＭＳ Ｐゴシック" panose="020B0600070205080204" pitchFamily="34" charset="-128"/>
              </a:rPr>
              <a:t> URL’s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Tighten Spam Settings in Google Apps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Got Your Back – Delete Emails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Antivirus</a:t>
            </a:r>
          </a:p>
          <a:p>
            <a:pPr>
              <a:spcBef>
                <a:spcPct val="0"/>
              </a:spcBef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MC’s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Block Suspicious IP’s in Africa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Address </a:t>
            </a:r>
            <a:r>
              <a:rPr lang="en-US" altLang="en-US" dirty="0" err="1">
                <a:ea typeface="ＭＳ Ｐゴシック" panose="020B0600070205080204" pitchFamily="34" charset="-128"/>
              </a:rPr>
              <a:t>Robo</a:t>
            </a:r>
            <a:r>
              <a:rPr lang="en-US" altLang="en-US" dirty="0">
                <a:ea typeface="ＭＳ Ｐゴシック" panose="020B0600070205080204" pitchFamily="34" charset="-128"/>
              </a:rPr>
              <a:t> Login Pattern: </a:t>
            </a:r>
            <a:r>
              <a:rPr lang="en-US" altLang="en-US" dirty="0" err="1">
                <a:ea typeface="ＭＳ Ｐゴシック" panose="020B0600070205080204" pitchFamily="34" charset="-128"/>
              </a:rPr>
              <a:t>reCAPTCHA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Address potential 2 Factor Authentication: Federated Login (Future)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MC’s Response cont’d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dirty="0" err="1">
                <a:ea typeface="ＭＳ Ｐゴシック" panose="020B0600070205080204" pitchFamily="34" charset="-128"/>
              </a:rPr>
              <a:t>reCAPTCHA</a:t>
            </a:r>
            <a:r>
              <a:rPr lang="en-US" altLang="en-US" dirty="0">
                <a:ea typeface="ＭＳ Ｐゴシック" panose="020B0600070205080204" pitchFamily="34" charset="-128"/>
              </a:rPr>
              <a:t> 2.0 – 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google.com/</a:t>
            </a: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recaptcha</a:t>
            </a:r>
            <a:endParaRPr lang="en-US" altLang="en-US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en-US" dirty="0" err="1">
                <a:ea typeface="ＭＳ Ｐゴシック" panose="020B0600070205080204" pitchFamily="34" charset="-128"/>
              </a:rPr>
              <a:t>Recaptcha</a:t>
            </a:r>
            <a:r>
              <a:rPr lang="en-US" altLang="en-US" dirty="0">
                <a:ea typeface="ＭＳ Ｐゴシック" panose="020B0600070205080204" pitchFamily="34" charset="-128"/>
              </a:rPr>
              <a:t> 1.0:</a:t>
            </a:r>
          </a:p>
          <a:p>
            <a:pPr lvl="1">
              <a:spcBef>
                <a:spcPct val="0"/>
              </a:spcBef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en-US" dirty="0" err="1">
                <a:ea typeface="ＭＳ Ｐゴシック" panose="020B0600070205080204" pitchFamily="34" charset="-128"/>
              </a:rPr>
              <a:t>Recaptcha</a:t>
            </a:r>
            <a:r>
              <a:rPr lang="en-US" altLang="en-US" dirty="0">
                <a:ea typeface="ＭＳ Ｐゴシック" panose="020B0600070205080204" pitchFamily="34" charset="-128"/>
              </a:rPr>
              <a:t> 2.0: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ReCAPTCHA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2" descr="https://upload.wikimedia.org/wikipedia/commons/b/b6/Modern-captc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4489"/>
            <a:ext cx="2857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upload.wikimedia.org/wikipedia/en/c/cf/NoCAPTCHA_reCAPTCH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44151"/>
            <a:ext cx="3778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ReCAPTCHA</a:t>
            </a:r>
            <a:r>
              <a:rPr lang="en-US" dirty="0" smtClean="0"/>
              <a:t> Walkthrough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576" y="1417638"/>
            <a:ext cx="3200847" cy="3858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5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ReCAPTCHA</a:t>
            </a:r>
            <a:r>
              <a:rPr lang="en-US" dirty="0"/>
              <a:t> Walkthrough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456784"/>
            <a:ext cx="3172268" cy="3877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3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ReCAPTCHA</a:t>
            </a:r>
            <a:r>
              <a:rPr lang="en-US" dirty="0"/>
              <a:t> Walkthrough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351739"/>
            <a:ext cx="4107129" cy="55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ReCAPTCHA</a:t>
            </a:r>
            <a:r>
              <a:rPr lang="en-US" dirty="0"/>
              <a:t> Walkthrough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03" y="1509444"/>
            <a:ext cx="3181794" cy="3839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38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81328"/>
            <a:ext cx="7848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 </a:t>
            </a:r>
            <a:r>
              <a:rPr lang="en-US" dirty="0"/>
              <a:t>Factor Authentication</a:t>
            </a:r>
          </a:p>
          <a:p>
            <a:pPr lvl="1">
              <a:defRPr/>
            </a:pPr>
            <a:r>
              <a:rPr lang="en-US" dirty="0"/>
              <a:t>Something You Know / Something You Have</a:t>
            </a:r>
          </a:p>
          <a:p>
            <a:pPr>
              <a:defRPr/>
            </a:pPr>
            <a:r>
              <a:rPr lang="en-US" dirty="0"/>
              <a:t>Google Apps Security</a:t>
            </a:r>
          </a:p>
          <a:p>
            <a:pPr lvl="1">
              <a:defRPr/>
            </a:pPr>
            <a:r>
              <a:rPr lang="en-US" dirty="0"/>
              <a:t>Text, Call, Authenticator App, Security Key, Apps Specific Passwords</a:t>
            </a:r>
          </a:p>
          <a:p>
            <a:pPr>
              <a:defRPr/>
            </a:pPr>
            <a:r>
              <a:rPr lang="en-US" dirty="0"/>
              <a:t>Hurdles</a:t>
            </a:r>
          </a:p>
          <a:p>
            <a:pPr lvl="1">
              <a:defRPr/>
            </a:pPr>
            <a:r>
              <a:rPr lang="en-US" dirty="0" smtClean="0"/>
              <a:t>Implement Federated Authentication with </a:t>
            </a:r>
            <a:r>
              <a:rPr lang="en-US" dirty="0" err="1" smtClean="0"/>
              <a:t>MyMC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Google Apps Password Sync (GAPS)</a:t>
            </a:r>
          </a:p>
          <a:p>
            <a:pPr lvl="1">
              <a:defRPr/>
            </a:pPr>
            <a:r>
              <a:rPr lang="en-US" dirty="0" smtClean="0"/>
              <a:t>Figure out how to sync/inject AD Attributes into the SSO/SAML flow (group memberships)</a:t>
            </a:r>
            <a:endParaRPr lang="en-US" dirty="0"/>
          </a:p>
          <a:p>
            <a:pPr>
              <a:spcBef>
                <a:spcPct val="0"/>
              </a:spcBef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Federated Authentication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15" descr="Description: Internet-business-questions-answe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04" y="2209800"/>
            <a:ext cx="3752992" cy="274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4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18" descr="http://www.mc.edu/themes/mississippi_college_2014_2/images/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4" b="7545"/>
          <a:stretch>
            <a:fillRect/>
          </a:stretch>
        </p:blipFill>
        <p:spPr bwMode="auto">
          <a:xfrm>
            <a:off x="0" y="4024313"/>
            <a:ext cx="91440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53279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Mississippi College </a:t>
            </a:r>
            <a:r>
              <a:rPr lang="en-US" sz="2800" dirty="0" smtClean="0"/>
              <a:t>mc.edu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0850" y="1373188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Founded in 1826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FTE = 4,921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Main Systems: Ellucian Banner, Google Apps and Moodle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9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1026" name="Picture 2" descr="https://lh3.googleusercontent.com/E93Phg7Hve1ngTxV5MEekGA6hyXoCGZ0XSC2muvVLC6nUy3OHr-_PDDyYnwb5qlOacEuEJKsnlJgkxD9N_SZPYVUNQ-qvenjUUrZCIyCawnkAp0XfLDSZa0ziKXBOC0nDz-M0blAfhH8gtCUY-uU9tehTMWuAiEs7yPXNV3pGeldP18TlWqgizYsuyWpWp43oRK871hCju8BIqehdlpkbtjhdzjohhyxhYnNptWM5xDzGmi_zDQR4YOHSX9pIjfwI_9WqXzljtovN3DEV4dB2qbdmZYU3y2pKjqgZV5CriXUuIchnrR1QKmB3TgXEam9YXKOm70NoJx7hBSmSAU0gDCfYlpUPj7GpFZ7KnTddZ0wCZfu-E6MsWRQI-bMOZd-yZqVkd2dy7IiN6SJydqcoC_-yI1FyP7m9iPLMJ3bUzh4LRUPH-wpykH9Aazltb5O9G0gMz_60O_QnEBZtJc781IJK7OObU4Ky3rRSIMJTCOhZyCDr3N-beh9__k0JLoNdX3e8GGQk5SfHMe2wfXqt748DH7OSgx9d6O0ZLiCb1qe=w1280-h854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 b="31495"/>
          <a:stretch/>
        </p:blipFill>
        <p:spPr bwMode="auto">
          <a:xfrm>
            <a:off x="-8731" y="2926080"/>
            <a:ext cx="9152731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5600" y="30076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 smtClean="0"/>
              <a:t>Allen </a:t>
            </a:r>
            <a:r>
              <a:rPr dirty="0" smtClean="0"/>
              <a:t>McGehee</a:t>
            </a:r>
            <a:r>
              <a:rPr lang="en-US" dirty="0"/>
              <a:t> </a:t>
            </a:r>
            <a:r>
              <a:rPr lang="en-US" sz="2700" dirty="0"/>
              <a:t>gmcgehee@mc.edu</a:t>
            </a:r>
            <a:endParaRPr sz="27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450850" y="1373188"/>
            <a:ext cx="8229600" cy="1963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Programmer / Analyst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29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panose="020B0600070205080204" pitchFamily="34" charset="-128"/>
              </a:rPr>
              <a:t>Wife and 2 kids</a:t>
            </a:r>
          </a:p>
        </p:txBody>
      </p:sp>
    </p:spTree>
    <p:extLst>
      <p:ext uri="{BB962C8B-B14F-4D97-AF65-F5344CB8AC3E}">
        <p14:creationId xmlns:p14="http://schemas.microsoft.com/office/powerpoint/2010/main" val="31857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Story – </a:t>
            </a:r>
            <a:r>
              <a:rPr lang="en-US" altLang="en-US" dirty="0">
                <a:ea typeface="ＭＳ Ｐゴシック" panose="020B0600070205080204" pitchFamily="34" charset="-128"/>
              </a:rPr>
              <a:t>Single Sign On(SSO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18" descr="http://www.auburn.wednet.edu/cms/lib03/WA01001938/Centricity/Domain/1889/open-do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99469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25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dirty="0" err="1" smtClean="0">
                <a:ea typeface="ＭＳ Ｐゴシック" panose="020B0600070205080204" pitchFamily="34" charset="-128"/>
              </a:rPr>
              <a:t>MyMC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– Central Authentication Service(CAS)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Ellucian Banner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Self Service - CAS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INB – DB Authentication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Google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Apps - CAS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G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mail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Calendar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Drive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Systems - Authentication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Authentication Flow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Creation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Banner (Applicants/Enrolled) -&gt; Active Directory(AD)/Google Apps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AD -&gt; GOBTPAC table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Authentication to Banner Self Service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2">
              <a:spcBef>
                <a:spcPct val="0"/>
              </a:spcBef>
              <a:defRPr/>
            </a:pPr>
            <a:r>
              <a:rPr lang="en-US" altLang="en-US" sz="1800" dirty="0" err="1" smtClean="0">
                <a:ea typeface="ＭＳ Ｐゴシック" panose="020B0600070205080204" pitchFamily="34" charset="-128"/>
              </a:rPr>
              <a:t>MyMC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Username/</a:t>
            </a:r>
            <a:r>
              <a:rPr lang="en-US" altLang="en-US" sz="1800" dirty="0" err="1" smtClean="0">
                <a:ea typeface="ＭＳ Ｐゴシック" panose="020B0600070205080204" pitchFamily="34" charset="-128"/>
              </a:rPr>
              <a:t>Passsword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against AD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Redirect to </a:t>
            </a:r>
            <a:r>
              <a:rPr lang="en-US" altLang="en-US" sz="1800" dirty="0" err="1" smtClean="0">
                <a:ea typeface="ＭＳ Ｐゴシック" panose="020B0600070205080204" pitchFamily="34" charset="-128"/>
              </a:rPr>
              <a:t>BannerSS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 Yale PL/SQL CAS Client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Verify CAS Ticket and cross reference GOBTPAC table for external user id</a:t>
            </a:r>
          </a:p>
          <a:p>
            <a:pPr lvl="2">
              <a:spcBef>
                <a:spcPct val="0"/>
              </a:spcBef>
              <a:defRPr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Redirect to requested page</a:t>
            </a:r>
          </a:p>
        </p:txBody>
      </p:sp>
    </p:spTree>
    <p:extLst>
      <p:ext uri="{BB962C8B-B14F-4D97-AF65-F5344CB8AC3E}">
        <p14:creationId xmlns:p14="http://schemas.microsoft.com/office/powerpoint/2010/main" val="20391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Story – </a:t>
            </a:r>
            <a:r>
              <a:rPr lang="en-US" dirty="0" smtClean="0"/>
              <a:t>Phishing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16" descr="The Afrika Super Traw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8"/>
          <a:stretch>
            <a:fillRect/>
          </a:stretch>
        </p:blipFill>
        <p:spPr bwMode="auto">
          <a:xfrm>
            <a:off x="1101930" y="1508919"/>
            <a:ext cx="694013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7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Story – Phishing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2085181"/>
            <a:ext cx="3248025" cy="2428875"/>
          </a:xfrm>
          <a:prstGeom prst="rect">
            <a:avLst/>
          </a:prstGeom>
          <a:noFill/>
          <a:ln>
            <a:noFill/>
          </a:ln>
          <a:effectLst>
            <a:outerShdw blurRad="76200" dist="38100" dir="2700000" algn="t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3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</TotalTime>
  <Words>302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Lucida Sans Unicode</vt:lpstr>
      <vt:lpstr>Verdana</vt:lpstr>
      <vt:lpstr>Wingdings</vt:lpstr>
      <vt:lpstr>Wingdings 2</vt:lpstr>
      <vt:lpstr>Wingdings 3</vt:lpstr>
      <vt:lpstr>Concourse</vt:lpstr>
      <vt:lpstr>MBUG 2015 </vt:lpstr>
      <vt:lpstr>Session Rules of Etiquette</vt:lpstr>
      <vt:lpstr>PowerPoint Presentation</vt:lpstr>
      <vt:lpstr>Allen McGehee gmcgehee@mc.edu</vt:lpstr>
      <vt:lpstr>Our Story – Single Sign On(SSO)</vt:lpstr>
      <vt:lpstr>Our Systems</vt:lpstr>
      <vt:lpstr>Our Systems - Authentication</vt:lpstr>
      <vt:lpstr>Our Story – Phishing</vt:lpstr>
      <vt:lpstr>Our Story – Phishing</vt:lpstr>
      <vt:lpstr>Our Story- Compromised Accounts</vt:lpstr>
      <vt:lpstr>MC’s Response</vt:lpstr>
      <vt:lpstr>MC’s Response cont’d</vt:lpstr>
      <vt:lpstr>ReCAPTCHA</vt:lpstr>
      <vt:lpstr>ReCAPTCHA Walkthrough</vt:lpstr>
      <vt:lpstr>ReCAPTCHA Walkthrough</vt:lpstr>
      <vt:lpstr>ReCAPTCHA Walkthrough</vt:lpstr>
      <vt:lpstr>ReCAPTCHA Walkthrough</vt:lpstr>
      <vt:lpstr>Federated Authentication </vt:lpstr>
      <vt:lpstr>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Allen McGehee</cp:lastModifiedBy>
  <cp:revision>19</cp:revision>
  <dcterms:created xsi:type="dcterms:W3CDTF">2013-01-30T03:13:35Z</dcterms:created>
  <dcterms:modified xsi:type="dcterms:W3CDTF">2015-09-11T21:30:50Z</dcterms:modified>
</cp:coreProperties>
</file>