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59" r:id="rId5"/>
    <p:sldId id="267" r:id="rId6"/>
    <p:sldId id="260" r:id="rId7"/>
    <p:sldId id="268" r:id="rId8"/>
    <p:sldId id="269" r:id="rId9"/>
    <p:sldId id="261" r:id="rId10"/>
    <p:sldId id="262" r:id="rId11"/>
    <p:sldId id="26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471D7F-9640-4DF4-B406-0A7B36590C44}" type="datetimeFigureOut">
              <a:rPr lang="en-US" smtClean="0"/>
              <a:t>9/16/2015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AE65F2-BAD5-4C14-8D7F-5869C1036BDB}" type="slidenum">
              <a:rPr lang="en-US" smtClean="0"/>
              <a:t>‹#›</a:t>
            </a:fld>
            <a:endParaRPr lang="en-US"/>
          </a:p>
        </p:txBody>
      </p:sp>
    </p:spTree>
    <p:extLst>
      <p:ext uri="{BB962C8B-B14F-4D97-AF65-F5344CB8AC3E}">
        <p14:creationId xmlns:p14="http://schemas.microsoft.com/office/powerpoint/2010/main" val="556744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Okra Scholars is a new grant funded program</a:t>
            </a:r>
            <a:r>
              <a:rPr lang="en-US" baseline="0" dirty="0" smtClean="0"/>
              <a:t> that is a part of the Student Success Department at Delta State </a:t>
            </a:r>
            <a:r>
              <a:rPr lang="en-US" baseline="0" dirty="0" smtClean="0"/>
              <a:t>University. Last year we were awarded the First in the World grant, funded through the Department of Education. Through this grant we were able to establish the Okra Scholars program which is committed to the retention and completion of our students. Primarily from a cohort of first-time, full-time students found within the 17-21 ACT range. They are considered high-risk student based on the fact this population is where the data showed the greatest loss in retention. These students also fall within the category of either </a:t>
            </a:r>
            <a:r>
              <a:rPr lang="en-US" baseline="0" dirty="0" err="1" smtClean="0"/>
              <a:t>pell</a:t>
            </a:r>
            <a:r>
              <a:rPr lang="en-US" baseline="0" dirty="0" smtClean="0"/>
              <a:t>-eligible, from a Delta county, or a first-generation student. </a:t>
            </a:r>
          </a:p>
          <a:p>
            <a:endParaRPr lang="en-US" baseline="0" dirty="0" smtClean="0"/>
          </a:p>
          <a:p>
            <a:r>
              <a:rPr lang="en-US" baseline="0" dirty="0" smtClean="0"/>
              <a:t>Even though I have now transferred from the IR department to the Student Success department, my data journey hasn’t stopped. As this is a data driven grant, I will begin tracking these students and comparing them against a control group to ensure the services provided through Okra Scholars is achieving the desired results. </a:t>
            </a:r>
          </a:p>
          <a:p>
            <a:endParaRPr lang="en-US" baseline="0" dirty="0" smtClean="0"/>
          </a:p>
        </p:txBody>
      </p:sp>
      <p:sp>
        <p:nvSpPr>
          <p:cNvPr id="4" name="Slide Number Placeholder 3"/>
          <p:cNvSpPr>
            <a:spLocks noGrp="1"/>
          </p:cNvSpPr>
          <p:nvPr>
            <p:ph type="sldNum" sz="quarter" idx="10"/>
          </p:nvPr>
        </p:nvSpPr>
        <p:spPr/>
        <p:txBody>
          <a:bodyPr/>
          <a:lstStyle/>
          <a:p>
            <a:fld id="{35AE65F2-BAD5-4C14-8D7F-5869C1036BDB}" type="slidenum">
              <a:rPr lang="en-US" smtClean="0"/>
              <a:t>10</a:t>
            </a:fld>
            <a:endParaRPr lang="en-US"/>
          </a:p>
        </p:txBody>
      </p:sp>
    </p:spTree>
    <p:extLst>
      <p:ext uri="{BB962C8B-B14F-4D97-AF65-F5344CB8AC3E}">
        <p14:creationId xmlns:p14="http://schemas.microsoft.com/office/powerpoint/2010/main" val="3848149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A2A4143-1CEE-4AE4-AD9B-5AADEAE137B7}" type="datetimeFigureOut">
              <a:rPr lang="en-US" smtClean="0"/>
              <a:pPr/>
              <a:t>9/16/2015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5D0F0F3-6D14-4A29-A603-CBE4880F153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2A4143-1CEE-4AE4-AD9B-5AADEAE137B7}" type="datetimeFigureOut">
              <a:rPr lang="en-US" smtClean="0"/>
              <a:pPr/>
              <a:t>9/16/2015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D0F0F3-6D14-4A29-A603-CBE4880F15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2A4143-1CEE-4AE4-AD9B-5AADEAE137B7}" type="datetimeFigureOut">
              <a:rPr lang="en-US" smtClean="0"/>
              <a:pPr/>
              <a:t>9/16/2015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D0F0F3-6D14-4A29-A603-CBE4880F15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2A4143-1CEE-4AE4-AD9B-5AADEAE137B7}" type="datetimeFigureOut">
              <a:rPr lang="en-US" smtClean="0"/>
              <a:pPr/>
              <a:t>9/16/2015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D0F0F3-6D14-4A29-A603-CBE4880F153C}"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A2A4143-1CEE-4AE4-AD9B-5AADEAE137B7}" type="datetimeFigureOut">
              <a:rPr lang="en-US" smtClean="0"/>
              <a:pPr/>
              <a:t>9/16/2015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D0F0F3-6D14-4A29-A603-CBE4880F153C}"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A2A4143-1CEE-4AE4-AD9B-5AADEAE137B7}" type="datetimeFigureOut">
              <a:rPr lang="en-US" smtClean="0"/>
              <a:pPr/>
              <a:t>9/16/2015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5D0F0F3-6D14-4A29-A603-CBE4880F153C}"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A2A4143-1CEE-4AE4-AD9B-5AADEAE137B7}" type="datetimeFigureOut">
              <a:rPr lang="en-US" smtClean="0"/>
              <a:pPr/>
              <a:t>9/16/2015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5D0F0F3-6D14-4A29-A603-CBE4880F153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A2A4143-1CEE-4AE4-AD9B-5AADEAE137B7}" type="datetimeFigureOut">
              <a:rPr lang="en-US" smtClean="0"/>
              <a:pPr/>
              <a:t>9/16/2015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5D0F0F3-6D14-4A29-A603-CBE4880F153C}"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A2A4143-1CEE-4AE4-AD9B-5AADEAE137B7}" type="datetimeFigureOut">
              <a:rPr lang="en-US" smtClean="0"/>
              <a:pPr/>
              <a:t>9/16/2015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5D0F0F3-6D14-4A29-A603-CBE4880F15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A2A4143-1CEE-4AE4-AD9B-5AADEAE137B7}" type="datetimeFigureOut">
              <a:rPr lang="en-US" smtClean="0"/>
              <a:pPr/>
              <a:t>9/16/2015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5D0F0F3-6D14-4A29-A603-CBE4880F153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A2A4143-1CEE-4AE4-AD9B-5AADEAE137B7}" type="datetimeFigureOut">
              <a:rPr lang="en-US" smtClean="0"/>
              <a:pPr/>
              <a:t>9/16/2015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5D0F0F3-6D14-4A29-A603-CBE4880F153C}"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A2A4143-1CEE-4AE4-AD9B-5AADEAE137B7}" type="datetimeFigureOut">
              <a:rPr lang="en-US" smtClean="0"/>
              <a:pPr/>
              <a:t>9/16/2015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5D0F0F3-6D14-4A29-A603-CBE4880F15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838200"/>
            <a:ext cx="7772400" cy="1470025"/>
          </a:xfrm>
        </p:spPr>
        <p:txBody>
          <a:bodyPr>
            <a:normAutofit fontScale="90000"/>
          </a:bodyPr>
          <a:lstStyle/>
          <a:p>
            <a:pPr algn="ctr"/>
            <a:r>
              <a:rPr lang="en-US" sz="5300" dirty="0" smtClean="0"/>
              <a:t>MBUG 2015</a:t>
            </a:r>
            <a:r>
              <a:rPr lang="en-US" dirty="0" smtClean="0"/>
              <a:t/>
            </a:r>
            <a:br>
              <a:rPr lang="en-US" dirty="0" smtClean="0"/>
            </a:br>
            <a:endParaRPr lang="en-US" dirty="0"/>
          </a:p>
        </p:txBody>
      </p:sp>
      <p:sp>
        <p:nvSpPr>
          <p:cNvPr id="5" name="Subtitle 4"/>
          <p:cNvSpPr>
            <a:spLocks noGrp="1"/>
          </p:cNvSpPr>
          <p:nvPr>
            <p:ph type="subTitle" idx="1"/>
          </p:nvPr>
        </p:nvSpPr>
        <p:spPr>
          <a:xfrm>
            <a:off x="838200" y="1981200"/>
            <a:ext cx="7772400" cy="2819400"/>
          </a:xfrm>
        </p:spPr>
        <p:txBody>
          <a:bodyPr>
            <a:noAutofit/>
          </a:bodyPr>
          <a:lstStyle/>
          <a:p>
            <a:pPr algn="l"/>
            <a:r>
              <a:rPr lang="en-US" sz="2400" b="1" dirty="0" smtClean="0">
                <a:solidFill>
                  <a:schemeClr val="tx1"/>
                </a:solidFill>
              </a:rPr>
              <a:t>“Using </a:t>
            </a:r>
            <a:r>
              <a:rPr lang="en-US" sz="2400" b="1" dirty="0">
                <a:solidFill>
                  <a:schemeClr val="tx1"/>
                </a:solidFill>
              </a:rPr>
              <a:t>Argos to Discover </a:t>
            </a:r>
            <a:r>
              <a:rPr lang="en-US" sz="2400" b="1" dirty="0" smtClean="0">
                <a:solidFill>
                  <a:schemeClr val="tx1"/>
                </a:solidFill>
              </a:rPr>
              <a:t>a Whole New Data World”</a:t>
            </a:r>
          </a:p>
          <a:p>
            <a:pPr algn="l"/>
            <a:endParaRPr lang="en-US" sz="2400" b="1" dirty="0" smtClean="0">
              <a:solidFill>
                <a:schemeClr val="tx1"/>
              </a:solidFill>
            </a:endParaRPr>
          </a:p>
          <a:p>
            <a:pPr algn="l"/>
            <a:r>
              <a:rPr lang="en-US" sz="2400" b="1" dirty="0" smtClean="0">
                <a:solidFill>
                  <a:schemeClr val="tx1"/>
                </a:solidFill>
              </a:rPr>
              <a:t>Rhonda B. Loper</a:t>
            </a:r>
          </a:p>
          <a:p>
            <a:pPr algn="l"/>
            <a:endParaRPr lang="en-US" sz="2400" b="1" dirty="0" smtClean="0">
              <a:solidFill>
                <a:schemeClr val="tx1"/>
              </a:solidFill>
            </a:endParaRPr>
          </a:p>
          <a:p>
            <a:pPr algn="l"/>
            <a:r>
              <a:rPr lang="en-US" sz="2400" b="1" dirty="0" smtClean="0">
                <a:solidFill>
                  <a:schemeClr val="tx1"/>
                </a:solidFill>
              </a:rPr>
              <a:t>Delta State University</a:t>
            </a:r>
          </a:p>
          <a:p>
            <a:pPr algn="l"/>
            <a:r>
              <a:rPr lang="en-US" sz="2400" b="1" dirty="0" smtClean="0">
                <a:solidFill>
                  <a:schemeClr val="tx1"/>
                </a:solidFill>
              </a:rPr>
              <a:t>September 15, 2015</a:t>
            </a:r>
            <a:endParaRPr lang="en-US" sz="2400" b="1" dirty="0">
              <a:solidFill>
                <a:schemeClr val="tx1"/>
              </a:solidFill>
            </a:endParaRPr>
          </a:p>
        </p:txBody>
      </p:sp>
      <p:pic>
        <p:nvPicPr>
          <p:cNvPr id="8" name="Picture 7"/>
          <p:cNvPicPr>
            <a:picLocks noChangeAspect="1"/>
          </p:cNvPicPr>
          <p:nvPr/>
        </p:nvPicPr>
        <p:blipFill>
          <a:blip r:embed="rId2" cstate="print"/>
          <a:stretch>
            <a:fillRect/>
          </a:stretch>
        </p:blipFill>
        <p:spPr>
          <a:xfrm>
            <a:off x="228600" y="5181600"/>
            <a:ext cx="1447800" cy="1613890"/>
          </a:xfrm>
          <a:prstGeom prst="rect">
            <a:avLst/>
          </a:prstGeom>
        </p:spPr>
      </p:pic>
      <p:pic>
        <p:nvPicPr>
          <p:cNvPr id="7" name="Picture 2"/>
          <p:cNvPicPr>
            <a:picLocks noChangeAspect="1" noChangeArrowheads="1"/>
          </p:cNvPicPr>
          <p:nvPr/>
        </p:nvPicPr>
        <p:blipFill>
          <a:blip r:embed="rId3" cstate="print"/>
          <a:srcRect/>
          <a:stretch>
            <a:fillRect/>
          </a:stretch>
        </p:blipFill>
        <p:spPr bwMode="auto">
          <a:xfrm>
            <a:off x="7696200" y="3124200"/>
            <a:ext cx="1003300" cy="1584158"/>
          </a:xfrm>
          <a:prstGeom prst="rect">
            <a:avLst/>
          </a:prstGeom>
          <a:noFill/>
          <a:ln w="9525">
            <a:noFill/>
            <a:miter lim="800000"/>
            <a:headEnd/>
            <a:tailEnd/>
          </a:ln>
        </p:spPr>
      </p:pic>
    </p:spTree>
    <p:extLst>
      <p:ext uri="{BB962C8B-B14F-4D97-AF65-F5344CB8AC3E}">
        <p14:creationId xmlns:p14="http://schemas.microsoft.com/office/powerpoint/2010/main" val="4216513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228600" y="5181600"/>
            <a:ext cx="1447800" cy="1613890"/>
          </a:xfrm>
          <a:prstGeom prst="rect">
            <a:avLst/>
          </a:prstGeom>
        </p:spPr>
      </p:pic>
      <p:pic>
        <p:nvPicPr>
          <p:cNvPr id="5" name="Picture 2"/>
          <p:cNvPicPr>
            <a:picLocks noChangeAspect="1" noChangeArrowheads="1"/>
          </p:cNvPicPr>
          <p:nvPr/>
        </p:nvPicPr>
        <p:blipFill>
          <a:blip r:embed="rId4" cstate="print"/>
          <a:srcRect/>
          <a:stretch>
            <a:fillRect/>
          </a:stretch>
        </p:blipFill>
        <p:spPr bwMode="auto">
          <a:xfrm>
            <a:off x="8077200" y="5398168"/>
            <a:ext cx="767715" cy="1212182"/>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4267200" y="381000"/>
            <a:ext cx="4540768" cy="3309937"/>
          </a:xfrm>
          <a:prstGeom prst="rect">
            <a:avLst/>
          </a:prstGeom>
          <a:noFill/>
          <a:ln w="9525">
            <a:noFill/>
            <a:miter lim="800000"/>
            <a:headEnd/>
            <a:tailEnd/>
          </a:ln>
        </p:spPr>
      </p:pic>
      <p:sp>
        <p:nvSpPr>
          <p:cNvPr id="7" name="TextBox 6"/>
          <p:cNvSpPr txBox="1"/>
          <p:nvPr/>
        </p:nvSpPr>
        <p:spPr>
          <a:xfrm>
            <a:off x="5638800" y="1905000"/>
            <a:ext cx="1295400" cy="646331"/>
          </a:xfrm>
          <a:prstGeom prst="rect">
            <a:avLst/>
          </a:prstGeom>
          <a:noFill/>
        </p:spPr>
        <p:txBody>
          <a:bodyPr wrap="square" rtlCol="0">
            <a:spAutoFit/>
          </a:bodyPr>
          <a:lstStyle/>
          <a:p>
            <a:r>
              <a:rPr lang="en-US" dirty="0" smtClean="0"/>
              <a:t>   Data </a:t>
            </a:r>
          </a:p>
          <a:p>
            <a:r>
              <a:rPr lang="en-US" dirty="0" smtClean="0"/>
              <a:t>   World</a:t>
            </a:r>
            <a:endParaRPr lang="en-US" dirty="0"/>
          </a:p>
        </p:txBody>
      </p:sp>
      <p:sp>
        <p:nvSpPr>
          <p:cNvPr id="8" name="TextBox 7"/>
          <p:cNvSpPr txBox="1"/>
          <p:nvPr/>
        </p:nvSpPr>
        <p:spPr>
          <a:xfrm>
            <a:off x="609600" y="1600200"/>
            <a:ext cx="3733800" cy="3416320"/>
          </a:xfrm>
          <a:prstGeom prst="rect">
            <a:avLst/>
          </a:prstGeom>
          <a:noFill/>
        </p:spPr>
        <p:txBody>
          <a:bodyPr wrap="square" rtlCol="0">
            <a:spAutoFit/>
          </a:bodyPr>
          <a:lstStyle/>
          <a:p>
            <a:endParaRPr lang="en-US" dirty="0" smtClean="0"/>
          </a:p>
          <a:p>
            <a:endParaRPr lang="en-US" dirty="0" smtClean="0"/>
          </a:p>
          <a:p>
            <a:r>
              <a:rPr lang="en-US" dirty="0" smtClean="0"/>
              <a:t>What is the Okra Scholars Program?</a:t>
            </a:r>
          </a:p>
          <a:p>
            <a:endParaRPr lang="en-US" dirty="0" smtClean="0"/>
          </a:p>
          <a:p>
            <a:r>
              <a:rPr lang="en-US" dirty="0" smtClean="0"/>
              <a:t>My data journey…</a:t>
            </a:r>
          </a:p>
          <a:p>
            <a:endParaRPr lang="en-US" dirty="0" smtClean="0"/>
          </a:p>
          <a:p>
            <a:r>
              <a:rPr lang="en-US" dirty="0" smtClean="0"/>
              <a:t>Where we are going from here…</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232799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8"/>
                                        </p:tgtEl>
                                        <p:attrNameLst>
                                          <p:attrName>style.visibility</p:attrName>
                                        </p:attrNameLst>
                                      </p:cBhvr>
                                      <p:to>
                                        <p:strVal val="visible"/>
                                      </p:to>
                                    </p:set>
                                    <p:anim by="(-#ppt_w*2)" calcmode="lin" valueType="num">
                                      <p:cBhvr rctx="PPT">
                                        <p:cTn id="16" dur="250" autoRev="1" fill="hold">
                                          <p:stCondLst>
                                            <p:cond delay="0"/>
                                          </p:stCondLst>
                                        </p:cTn>
                                        <p:tgtEl>
                                          <p:spTgt spid="8"/>
                                        </p:tgtEl>
                                        <p:attrNameLst>
                                          <p:attrName>ppt_w</p:attrName>
                                        </p:attrNameLst>
                                      </p:cBhvr>
                                    </p:anim>
                                    <p:anim by="(#ppt_w*0.50)" calcmode="lin" valueType="num">
                                      <p:cBhvr>
                                        <p:cTn id="17" dur="250" decel="50000" autoRev="1" fill="hold">
                                          <p:stCondLst>
                                            <p:cond delay="0"/>
                                          </p:stCondLst>
                                        </p:cTn>
                                        <p:tgtEl>
                                          <p:spTgt spid="8"/>
                                        </p:tgtEl>
                                        <p:attrNameLst>
                                          <p:attrName>ppt_x</p:attrName>
                                        </p:attrNameLst>
                                      </p:cBhvr>
                                    </p:anim>
                                    <p:anim from="(-#ppt_h/2)" to="(#ppt_y)" calcmode="lin" valueType="num">
                                      <p:cBhvr>
                                        <p:cTn id="18" dur="500" fill="hold">
                                          <p:stCondLst>
                                            <p:cond delay="0"/>
                                          </p:stCondLst>
                                        </p:cTn>
                                        <p:tgtEl>
                                          <p:spTgt spid="8"/>
                                        </p:tgtEl>
                                        <p:attrNameLst>
                                          <p:attrName>ppt_y</p:attrName>
                                        </p:attrNameLst>
                                      </p:cBhvr>
                                    </p:anim>
                                    <p:animRot by="21600000">
                                      <p:cBhvr>
                                        <p:cTn id="19" dur="5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3276600" y="457200"/>
            <a:ext cx="5676900" cy="3067050"/>
          </a:xfrm>
          <a:prstGeom prst="rect">
            <a:avLst/>
          </a:prstGeom>
          <a:noFill/>
          <a:ln w="9525">
            <a:noFill/>
            <a:miter lim="800000"/>
            <a:headEnd/>
            <a:tailEnd/>
          </a:ln>
        </p:spPr>
      </p:pic>
      <p:pic>
        <p:nvPicPr>
          <p:cNvPr id="4" name="Picture 3"/>
          <p:cNvPicPr>
            <a:picLocks noChangeAspect="1"/>
          </p:cNvPicPr>
          <p:nvPr/>
        </p:nvPicPr>
        <p:blipFill>
          <a:blip r:embed="rId3" cstate="print"/>
          <a:stretch>
            <a:fillRect/>
          </a:stretch>
        </p:blipFill>
        <p:spPr>
          <a:xfrm>
            <a:off x="228600" y="5181600"/>
            <a:ext cx="1447800" cy="1613890"/>
          </a:xfrm>
          <a:prstGeom prst="rect">
            <a:avLst/>
          </a:prstGeom>
        </p:spPr>
      </p:pic>
      <p:pic>
        <p:nvPicPr>
          <p:cNvPr id="8" name="Picture 2"/>
          <p:cNvPicPr>
            <a:picLocks noChangeAspect="1" noChangeArrowheads="1"/>
          </p:cNvPicPr>
          <p:nvPr/>
        </p:nvPicPr>
        <p:blipFill>
          <a:blip r:embed="rId4" cstate="print"/>
          <a:srcRect/>
          <a:stretch>
            <a:fillRect/>
          </a:stretch>
        </p:blipFill>
        <p:spPr bwMode="auto">
          <a:xfrm>
            <a:off x="7543800" y="5029200"/>
            <a:ext cx="1001395" cy="1581150"/>
          </a:xfrm>
          <a:prstGeom prst="rect">
            <a:avLst/>
          </a:prstGeom>
          <a:noFill/>
          <a:ln w="9525">
            <a:noFill/>
            <a:miter lim="800000"/>
            <a:headEnd/>
            <a:tailEnd/>
          </a:ln>
        </p:spPr>
      </p:pic>
      <p:sp>
        <p:nvSpPr>
          <p:cNvPr id="5" name="TextBox 4"/>
          <p:cNvSpPr txBox="1"/>
          <p:nvPr/>
        </p:nvSpPr>
        <p:spPr>
          <a:xfrm>
            <a:off x="5410200" y="1066800"/>
            <a:ext cx="1828800" cy="954107"/>
          </a:xfrm>
          <a:prstGeom prst="rect">
            <a:avLst/>
          </a:prstGeom>
          <a:noFill/>
        </p:spPr>
        <p:txBody>
          <a:bodyPr wrap="square" rtlCol="0">
            <a:spAutoFit/>
          </a:bodyPr>
          <a:lstStyle/>
          <a:p>
            <a:r>
              <a:rPr lang="en-US" dirty="0" smtClean="0"/>
              <a:t>   </a:t>
            </a:r>
            <a:r>
              <a:rPr lang="en-US" sz="2800" dirty="0" smtClean="0"/>
              <a:t>Thank </a:t>
            </a:r>
          </a:p>
          <a:p>
            <a:r>
              <a:rPr lang="en-US" sz="2800" dirty="0" smtClean="0"/>
              <a:t>    You!</a:t>
            </a:r>
            <a:endParaRPr lang="en-US" sz="2800" dirty="0"/>
          </a:p>
        </p:txBody>
      </p:sp>
      <p:sp>
        <p:nvSpPr>
          <p:cNvPr id="9" name="TextBox 8"/>
          <p:cNvSpPr txBox="1"/>
          <p:nvPr/>
        </p:nvSpPr>
        <p:spPr>
          <a:xfrm>
            <a:off x="1295400" y="4191000"/>
            <a:ext cx="7467600" cy="523220"/>
          </a:xfrm>
          <a:prstGeom prst="rect">
            <a:avLst/>
          </a:prstGeom>
          <a:noFill/>
        </p:spPr>
        <p:txBody>
          <a:bodyPr wrap="square" rtlCol="0">
            <a:spAutoFit/>
          </a:bodyPr>
          <a:lstStyle/>
          <a:p>
            <a:r>
              <a:rPr lang="en-US" sz="2800" b="1" dirty="0" smtClean="0"/>
              <a:t>Are you ready to start your journey?</a:t>
            </a:r>
            <a:endParaRPr lang="en-US" sz="2800" b="1" dirty="0"/>
          </a:p>
        </p:txBody>
      </p:sp>
    </p:spTree>
    <p:extLst>
      <p:ext uri="{BB962C8B-B14F-4D97-AF65-F5344CB8AC3E}">
        <p14:creationId xmlns:p14="http://schemas.microsoft.com/office/powerpoint/2010/main" val="374507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12" fill="hold" nodeType="afterEffect">
                                  <p:stCondLst>
                                    <p:cond delay="0"/>
                                  </p:stCondLst>
                                  <p:childTnLst>
                                    <p:set>
                                      <p:cBhvr>
                                        <p:cTn id="11" dur="1" fill="hold">
                                          <p:stCondLst>
                                            <p:cond delay="0"/>
                                          </p:stCondLst>
                                        </p:cTn>
                                        <p:tgtEl>
                                          <p:spTgt spid="8194"/>
                                        </p:tgtEl>
                                        <p:attrNameLst>
                                          <p:attrName>style.visibility</p:attrName>
                                        </p:attrNameLst>
                                      </p:cBhvr>
                                      <p:to>
                                        <p:strVal val="visible"/>
                                      </p:to>
                                    </p:set>
                                    <p:anim calcmode="lin" valueType="num">
                                      <p:cBhvr additive="base">
                                        <p:cTn id="12" dur="1000" fill="hold"/>
                                        <p:tgtEl>
                                          <p:spTgt spid="8194"/>
                                        </p:tgtEl>
                                        <p:attrNameLst>
                                          <p:attrName>ppt_x</p:attrName>
                                        </p:attrNameLst>
                                      </p:cBhvr>
                                      <p:tavLst>
                                        <p:tav tm="0">
                                          <p:val>
                                            <p:strVal val="0-#ppt_w/2"/>
                                          </p:val>
                                        </p:tav>
                                        <p:tav tm="100000">
                                          <p:val>
                                            <p:strVal val="#ppt_x"/>
                                          </p:val>
                                        </p:tav>
                                      </p:tavLst>
                                    </p:anim>
                                    <p:anim calcmode="lin" valueType="num">
                                      <p:cBhvr additive="base">
                                        <p:cTn id="13" dur="1000" fill="hold"/>
                                        <p:tgtEl>
                                          <p:spTgt spid="8194"/>
                                        </p:tgtEl>
                                        <p:attrNameLst>
                                          <p:attrName>ppt_y</p:attrName>
                                        </p:attrNameLst>
                                      </p:cBhvr>
                                      <p:tavLst>
                                        <p:tav tm="0">
                                          <p:val>
                                            <p:strVal val="1+#ppt_h/2"/>
                                          </p:val>
                                        </p:tav>
                                        <p:tav tm="100000">
                                          <p:val>
                                            <p:strVal val="#ppt_y"/>
                                          </p:val>
                                        </p:tav>
                                      </p:tavLst>
                                    </p:anim>
                                  </p:childTnLst>
                                </p:cTn>
                              </p:par>
                              <p:par>
                                <p:cTn id="14" presetID="2" presetClass="entr" presetSubtype="12"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0-#ppt_w/2"/>
                                          </p:val>
                                        </p:tav>
                                        <p:tav tm="100000">
                                          <p:val>
                                            <p:strVal val="#ppt_x"/>
                                          </p:val>
                                        </p:tav>
                                      </p:tavLst>
                                    </p:anim>
                                    <p:anim calcmode="lin" valueType="num">
                                      <p:cBhvr additive="base">
                                        <p:cTn id="17"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600200"/>
            <a:ext cx="7543800" cy="3395472"/>
          </a:xfrm>
        </p:spPr>
        <p:txBody>
          <a:bodyPr/>
          <a:lstStyle/>
          <a:p>
            <a:pPr>
              <a:buFont typeface="Wingdings" pitchFamily="2" charset="2"/>
              <a:buChar char="§"/>
            </a:pPr>
            <a:r>
              <a:rPr lang="en-US" dirty="0" smtClean="0"/>
              <a:t>Please turn off your cell phone</a:t>
            </a:r>
          </a:p>
          <a:p>
            <a:pPr>
              <a:buNone/>
            </a:pPr>
            <a:endParaRPr lang="en-US" dirty="0" smtClean="0"/>
          </a:p>
          <a:p>
            <a:pPr>
              <a:buFont typeface="Wingdings" pitchFamily="2" charset="2"/>
              <a:buChar char="§"/>
            </a:pPr>
            <a:r>
              <a:rPr lang="en-US" dirty="0" smtClean="0"/>
              <a:t>If you must leave the session early, please do so discreetly</a:t>
            </a:r>
          </a:p>
          <a:p>
            <a:pPr>
              <a:buNone/>
            </a:pPr>
            <a:endParaRPr lang="en-US" dirty="0" smtClean="0"/>
          </a:p>
          <a:p>
            <a:pPr>
              <a:buFont typeface="Wingdings" pitchFamily="2" charset="2"/>
              <a:buChar char="§"/>
            </a:pPr>
            <a:r>
              <a:rPr lang="en-US" dirty="0" smtClean="0"/>
              <a:t>Please avoid side conversation during the session</a:t>
            </a:r>
            <a:endParaRPr lang="en-US" dirty="0"/>
          </a:p>
        </p:txBody>
      </p:sp>
      <p:sp>
        <p:nvSpPr>
          <p:cNvPr id="3" name="Title 2"/>
          <p:cNvSpPr>
            <a:spLocks noGrp="1"/>
          </p:cNvSpPr>
          <p:nvPr>
            <p:ph type="title"/>
          </p:nvPr>
        </p:nvSpPr>
        <p:spPr/>
        <p:txBody>
          <a:bodyPr/>
          <a:lstStyle/>
          <a:p>
            <a:r>
              <a:rPr lang="en-US" dirty="0" smtClean="0"/>
              <a:t>Session Rules of Etiquette</a:t>
            </a:r>
            <a:endParaRPr lang="en-US" dirty="0"/>
          </a:p>
        </p:txBody>
      </p:sp>
      <p:pic>
        <p:nvPicPr>
          <p:cNvPr id="4" name="Picture 3"/>
          <p:cNvPicPr>
            <a:picLocks noChangeAspect="1"/>
          </p:cNvPicPr>
          <p:nvPr/>
        </p:nvPicPr>
        <p:blipFill>
          <a:blip r:embed="rId2" cstate="print"/>
          <a:stretch>
            <a:fillRect/>
          </a:stretch>
        </p:blipFill>
        <p:spPr>
          <a:xfrm>
            <a:off x="228600" y="5181600"/>
            <a:ext cx="1447800" cy="1613890"/>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7772400" y="5257800"/>
            <a:ext cx="760095" cy="1200150"/>
          </a:xfrm>
          <a:prstGeom prst="rect">
            <a:avLst/>
          </a:prstGeom>
          <a:noFill/>
          <a:ln w="9525">
            <a:noFill/>
            <a:miter lim="800000"/>
            <a:headEnd/>
            <a:tailEnd/>
          </a:ln>
        </p:spPr>
      </p:pic>
    </p:spTree>
    <p:extLst>
      <p:ext uri="{BB962C8B-B14F-4D97-AF65-F5344CB8AC3E}">
        <p14:creationId xmlns:p14="http://schemas.microsoft.com/office/powerpoint/2010/main" val="310633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04800"/>
            <a:ext cx="8382000" cy="5334000"/>
          </a:xfrm>
        </p:spPr>
        <p:txBody>
          <a:bodyPr>
            <a:noAutofit/>
          </a:bodyPr>
          <a:lstStyle/>
          <a:p>
            <a:pPr marL="109728" indent="0" algn="ctr">
              <a:buNone/>
            </a:pPr>
            <a:r>
              <a:rPr lang="en-US" sz="2400" dirty="0">
                <a:latin typeface="Calibri" pitchFamily="34" charset="0"/>
              </a:rPr>
              <a:t>You are in a time crunch, a report is due in less than 24 hours, and the data pulls from a host of different fields, so what should you do now? Well, if you have planned ahead by creating preset reports in Argos, you simply select the report you are needing and pull the data. </a:t>
            </a:r>
            <a:endParaRPr lang="en-US" sz="2400" dirty="0" smtClean="0">
              <a:latin typeface="Calibri" pitchFamily="34" charset="0"/>
            </a:endParaRPr>
          </a:p>
          <a:p>
            <a:pPr marL="109728" indent="0" algn="ctr">
              <a:buNone/>
            </a:pPr>
            <a:endParaRPr lang="en-US" sz="1600" dirty="0">
              <a:latin typeface="Calibri" pitchFamily="34" charset="0"/>
            </a:endParaRPr>
          </a:p>
          <a:p>
            <a:pPr marL="109728" indent="0" algn="ctr">
              <a:buNone/>
            </a:pPr>
            <a:r>
              <a:rPr lang="en-US" sz="2400" dirty="0" smtClean="0">
                <a:latin typeface="Calibri" pitchFamily="34" charset="0"/>
              </a:rPr>
              <a:t>This </a:t>
            </a:r>
            <a:r>
              <a:rPr lang="en-US" sz="2400" dirty="0">
                <a:latin typeface="Calibri" pitchFamily="34" charset="0"/>
              </a:rPr>
              <a:t>session will share a true story about how Delta State utilized preset reports in Argos to provide the data needed on our </a:t>
            </a:r>
            <a:r>
              <a:rPr lang="en-US" sz="2400" i="1" dirty="0">
                <a:latin typeface="Calibri" pitchFamily="34" charset="0"/>
              </a:rPr>
              <a:t>First in the World</a:t>
            </a:r>
            <a:r>
              <a:rPr lang="en-US" sz="2400" dirty="0">
                <a:latin typeface="Calibri" pitchFamily="34" charset="0"/>
              </a:rPr>
              <a:t> grant proposal, which once awarded, allowed us to implement a new program in our Student Success department. </a:t>
            </a:r>
            <a:endParaRPr lang="en-US" sz="2400" dirty="0" smtClean="0">
              <a:latin typeface="Calibri" pitchFamily="34" charset="0"/>
            </a:endParaRPr>
          </a:p>
          <a:p>
            <a:pPr marL="109728" indent="0" algn="ctr">
              <a:buNone/>
            </a:pPr>
            <a:endParaRPr lang="en-US" sz="1600" dirty="0">
              <a:latin typeface="Calibri" pitchFamily="34" charset="0"/>
            </a:endParaRPr>
          </a:p>
          <a:p>
            <a:pPr marL="109728" indent="0" algn="ctr">
              <a:buNone/>
            </a:pPr>
            <a:r>
              <a:rPr lang="en-US" sz="2400" dirty="0" smtClean="0">
                <a:latin typeface="Calibri" pitchFamily="34" charset="0"/>
              </a:rPr>
              <a:t>This </a:t>
            </a:r>
            <a:r>
              <a:rPr lang="en-US" sz="2400" dirty="0">
                <a:latin typeface="Calibri" pitchFamily="34" charset="0"/>
              </a:rPr>
              <a:t>session will be a fun-filled journey into how a </a:t>
            </a:r>
            <a:r>
              <a:rPr lang="en-US" sz="2400" i="1" dirty="0">
                <a:latin typeface="Calibri" pitchFamily="34" charset="0"/>
              </a:rPr>
              <a:t>Whole New Data World </a:t>
            </a:r>
            <a:r>
              <a:rPr lang="en-US" sz="2400" dirty="0">
                <a:latin typeface="Calibri" pitchFamily="34" charset="0"/>
              </a:rPr>
              <a:t>was discovered through utilizing Argos, a reporting solution by Evisions software.</a:t>
            </a:r>
          </a:p>
          <a:p>
            <a:endParaRPr lang="en-US" sz="2400" dirty="0">
              <a:latin typeface="Calibri" pitchFamily="34" charset="0"/>
            </a:endParaRPr>
          </a:p>
        </p:txBody>
      </p:sp>
      <p:pic>
        <p:nvPicPr>
          <p:cNvPr id="4" name="Picture 3"/>
          <p:cNvPicPr>
            <a:picLocks noChangeAspect="1"/>
          </p:cNvPicPr>
          <p:nvPr/>
        </p:nvPicPr>
        <p:blipFill>
          <a:blip r:embed="rId2" cstate="print"/>
          <a:stretch>
            <a:fillRect/>
          </a:stretch>
        </p:blipFill>
        <p:spPr>
          <a:xfrm>
            <a:off x="228600" y="5181600"/>
            <a:ext cx="1447800" cy="1613890"/>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7772400" y="5562600"/>
            <a:ext cx="739775" cy="1168066"/>
          </a:xfrm>
          <a:prstGeom prst="rect">
            <a:avLst/>
          </a:prstGeom>
          <a:noFill/>
          <a:ln w="9525">
            <a:noFill/>
            <a:miter lim="800000"/>
            <a:headEnd/>
            <a:tailEnd/>
          </a:ln>
        </p:spPr>
      </p:pic>
    </p:spTree>
    <p:extLst>
      <p:ext uri="{BB962C8B-B14F-4D97-AF65-F5344CB8AC3E}">
        <p14:creationId xmlns:p14="http://schemas.microsoft.com/office/powerpoint/2010/main" val="1529904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228600" y="5181600"/>
            <a:ext cx="1447800" cy="1613890"/>
          </a:xfrm>
          <a:prstGeom prst="rect">
            <a:avLst/>
          </a:prstGeom>
        </p:spPr>
      </p:pic>
      <p:pic>
        <p:nvPicPr>
          <p:cNvPr id="8" name="Picture 2"/>
          <p:cNvPicPr>
            <a:picLocks noChangeAspect="1" noChangeArrowheads="1"/>
          </p:cNvPicPr>
          <p:nvPr/>
        </p:nvPicPr>
        <p:blipFill>
          <a:blip r:embed="rId3" cstate="print"/>
          <a:srcRect/>
          <a:stretch>
            <a:fillRect/>
          </a:stretch>
        </p:blipFill>
        <p:spPr bwMode="auto">
          <a:xfrm>
            <a:off x="8077200" y="5715000"/>
            <a:ext cx="470535" cy="742950"/>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3657600" y="1219200"/>
            <a:ext cx="5295900" cy="3619500"/>
          </a:xfrm>
          <a:prstGeom prst="rect">
            <a:avLst/>
          </a:prstGeom>
          <a:noFill/>
          <a:ln w="9525">
            <a:noFill/>
            <a:miter lim="800000"/>
            <a:headEnd/>
            <a:tailEnd/>
          </a:ln>
        </p:spPr>
      </p:pic>
      <p:sp>
        <p:nvSpPr>
          <p:cNvPr id="13" name="TextBox 12"/>
          <p:cNvSpPr txBox="1"/>
          <p:nvPr/>
        </p:nvSpPr>
        <p:spPr>
          <a:xfrm>
            <a:off x="5562600" y="2438400"/>
            <a:ext cx="1295400" cy="646331"/>
          </a:xfrm>
          <a:prstGeom prst="rect">
            <a:avLst/>
          </a:prstGeom>
          <a:noFill/>
        </p:spPr>
        <p:txBody>
          <a:bodyPr wrap="square" rtlCol="0">
            <a:spAutoFit/>
          </a:bodyPr>
          <a:lstStyle/>
          <a:p>
            <a:r>
              <a:rPr lang="en-US" dirty="0" smtClean="0"/>
              <a:t>  Using </a:t>
            </a:r>
          </a:p>
          <a:p>
            <a:r>
              <a:rPr lang="en-US" dirty="0" smtClean="0"/>
              <a:t>  Argos</a:t>
            </a:r>
            <a:endParaRPr lang="en-US" dirty="0"/>
          </a:p>
        </p:txBody>
      </p:sp>
      <p:sp>
        <p:nvSpPr>
          <p:cNvPr id="14" name="TextBox 13"/>
          <p:cNvSpPr txBox="1"/>
          <p:nvPr/>
        </p:nvSpPr>
        <p:spPr>
          <a:xfrm>
            <a:off x="609600" y="838200"/>
            <a:ext cx="2819400" cy="3970318"/>
          </a:xfrm>
          <a:prstGeom prst="rect">
            <a:avLst/>
          </a:prstGeom>
          <a:noFill/>
        </p:spPr>
        <p:txBody>
          <a:bodyPr wrap="square" rtlCol="0">
            <a:spAutoFit/>
          </a:bodyPr>
          <a:lstStyle/>
          <a:p>
            <a:r>
              <a:rPr lang="en-US" dirty="0" smtClean="0"/>
              <a:t>First, decide what information you will need in your data block. </a:t>
            </a:r>
          </a:p>
          <a:p>
            <a:endParaRPr lang="en-US" dirty="0" smtClean="0"/>
          </a:p>
          <a:p>
            <a:r>
              <a:rPr lang="en-US" dirty="0" smtClean="0"/>
              <a:t>Next, work with your OIT Department to set up the Argos reports. </a:t>
            </a:r>
          </a:p>
          <a:p>
            <a:endParaRPr lang="en-US" dirty="0" smtClean="0"/>
          </a:p>
          <a:p>
            <a:r>
              <a:rPr lang="en-US" dirty="0" smtClean="0"/>
              <a:t>Finally, run the report using the desired parameters.</a:t>
            </a:r>
          </a:p>
          <a:p>
            <a:endParaRPr lang="en-US" dirty="0" smtClean="0"/>
          </a:p>
          <a:p>
            <a:endParaRPr lang="en-US" dirty="0"/>
          </a:p>
        </p:txBody>
      </p:sp>
    </p:spTree>
    <p:extLst>
      <p:ext uri="{BB962C8B-B14F-4D97-AF65-F5344CB8AC3E}">
        <p14:creationId xmlns:p14="http://schemas.microsoft.com/office/powerpoint/2010/main" val="374507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additive="base">
                                        <p:cTn id="7" dur="1000" fill="hold"/>
                                        <p:tgtEl>
                                          <p:spTgt spid="2053"/>
                                        </p:tgtEl>
                                        <p:attrNameLst>
                                          <p:attrName>ppt_x</p:attrName>
                                        </p:attrNameLst>
                                      </p:cBhvr>
                                      <p:tavLst>
                                        <p:tav tm="0">
                                          <p:val>
                                            <p:strVal val="0-#ppt_w/2"/>
                                          </p:val>
                                        </p:tav>
                                        <p:tav tm="100000">
                                          <p:val>
                                            <p:strVal val="#ppt_x"/>
                                          </p:val>
                                        </p:tav>
                                      </p:tavLst>
                                    </p:anim>
                                    <p:anim calcmode="lin" valueType="num">
                                      <p:cBhvr additive="base">
                                        <p:cTn id="8" dur="1000" fill="hold"/>
                                        <p:tgtEl>
                                          <p:spTgt spid="205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0-#ppt_w/2"/>
                                          </p:val>
                                        </p:tav>
                                        <p:tav tm="100000">
                                          <p:val>
                                            <p:strVal val="#ppt_x"/>
                                          </p:val>
                                        </p:tav>
                                      </p:tavLst>
                                    </p:anim>
                                    <p:anim calcmode="lin" valueType="num">
                                      <p:cBhvr additive="base">
                                        <p:cTn id="12" dur="10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ssolve">
                                      <p:cBhvr>
                                        <p:cTn id="1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304800" y="228600"/>
            <a:ext cx="8629263"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228600" y="5181600"/>
            <a:ext cx="1447800" cy="1613890"/>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8229600" y="5867400"/>
            <a:ext cx="470535" cy="742950"/>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a:stretch>
            <a:fillRect/>
          </a:stretch>
        </p:blipFill>
        <p:spPr bwMode="auto">
          <a:xfrm>
            <a:off x="228600" y="304800"/>
            <a:ext cx="5389808" cy="4114800"/>
          </a:xfrm>
          <a:prstGeom prst="rect">
            <a:avLst/>
          </a:prstGeom>
          <a:noFill/>
          <a:ln w="9525">
            <a:noFill/>
            <a:miter lim="800000"/>
            <a:headEnd/>
            <a:tailEnd/>
          </a:ln>
        </p:spPr>
      </p:pic>
      <p:sp>
        <p:nvSpPr>
          <p:cNvPr id="6" name="TextBox 5"/>
          <p:cNvSpPr txBox="1"/>
          <p:nvPr/>
        </p:nvSpPr>
        <p:spPr>
          <a:xfrm>
            <a:off x="2362200" y="2362200"/>
            <a:ext cx="1295400" cy="646331"/>
          </a:xfrm>
          <a:prstGeom prst="rect">
            <a:avLst/>
          </a:prstGeom>
          <a:noFill/>
        </p:spPr>
        <p:txBody>
          <a:bodyPr wrap="square" rtlCol="0">
            <a:spAutoFit/>
          </a:bodyPr>
          <a:lstStyle/>
          <a:p>
            <a:r>
              <a:rPr lang="en-US" dirty="0" smtClean="0"/>
              <a:t> to Discover</a:t>
            </a:r>
            <a:endParaRPr lang="en-US" dirty="0"/>
          </a:p>
        </p:txBody>
      </p:sp>
      <p:sp>
        <p:nvSpPr>
          <p:cNvPr id="8" name="TextBox 7"/>
          <p:cNvSpPr txBox="1"/>
          <p:nvPr/>
        </p:nvSpPr>
        <p:spPr>
          <a:xfrm>
            <a:off x="5334000" y="762001"/>
            <a:ext cx="2819400" cy="646331"/>
          </a:xfrm>
          <a:prstGeom prst="rect">
            <a:avLst/>
          </a:prstGeom>
          <a:noFill/>
        </p:spPr>
        <p:txBody>
          <a:bodyPr wrap="square" rtlCol="0">
            <a:spAutoFit/>
          </a:bodyPr>
          <a:lstStyle/>
          <a:p>
            <a:r>
              <a:rPr lang="en-US" dirty="0" smtClean="0"/>
              <a:t>Be aware of what the data is telling. </a:t>
            </a:r>
            <a:endParaRPr lang="en-US" dirty="0"/>
          </a:p>
        </p:txBody>
      </p:sp>
      <p:sp>
        <p:nvSpPr>
          <p:cNvPr id="9" name="TextBox 8"/>
          <p:cNvSpPr txBox="1"/>
          <p:nvPr/>
        </p:nvSpPr>
        <p:spPr>
          <a:xfrm>
            <a:off x="5791200" y="1828800"/>
            <a:ext cx="2819400" cy="646331"/>
          </a:xfrm>
          <a:prstGeom prst="rect">
            <a:avLst/>
          </a:prstGeom>
          <a:noFill/>
        </p:spPr>
        <p:txBody>
          <a:bodyPr wrap="square" rtlCol="0">
            <a:spAutoFit/>
          </a:bodyPr>
          <a:lstStyle/>
          <a:p>
            <a:r>
              <a:rPr lang="en-US" dirty="0" smtClean="0"/>
              <a:t>Add elements as needed. </a:t>
            </a:r>
            <a:endParaRPr lang="en-US" dirty="0"/>
          </a:p>
        </p:txBody>
      </p:sp>
      <p:sp>
        <p:nvSpPr>
          <p:cNvPr id="10" name="TextBox 9"/>
          <p:cNvSpPr txBox="1"/>
          <p:nvPr/>
        </p:nvSpPr>
        <p:spPr>
          <a:xfrm>
            <a:off x="5638800" y="3276600"/>
            <a:ext cx="2819400" cy="369332"/>
          </a:xfrm>
          <a:prstGeom prst="rect">
            <a:avLst/>
          </a:prstGeom>
          <a:noFill/>
        </p:spPr>
        <p:txBody>
          <a:bodyPr wrap="square" rtlCol="0">
            <a:spAutoFit/>
          </a:bodyPr>
          <a:lstStyle/>
          <a:p>
            <a:r>
              <a:rPr lang="en-US" dirty="0" smtClean="0"/>
              <a:t>Use the data wisely.</a:t>
            </a:r>
            <a:endParaRPr lang="en-US" dirty="0"/>
          </a:p>
        </p:txBody>
      </p:sp>
      <p:sp>
        <p:nvSpPr>
          <p:cNvPr id="11" name="TextBox 10"/>
          <p:cNvSpPr txBox="1"/>
          <p:nvPr/>
        </p:nvSpPr>
        <p:spPr>
          <a:xfrm>
            <a:off x="4572000" y="4191000"/>
            <a:ext cx="2819400" cy="646331"/>
          </a:xfrm>
          <a:prstGeom prst="rect">
            <a:avLst/>
          </a:prstGeom>
          <a:noFill/>
        </p:spPr>
        <p:txBody>
          <a:bodyPr wrap="square" rtlCol="0">
            <a:spAutoFit/>
          </a:bodyPr>
          <a:lstStyle/>
          <a:p>
            <a:r>
              <a:rPr lang="en-US" dirty="0" smtClean="0"/>
              <a:t>Look for patterns in the data.</a:t>
            </a:r>
            <a:endParaRPr lang="en-US" dirty="0"/>
          </a:p>
        </p:txBody>
      </p:sp>
      <p:sp>
        <p:nvSpPr>
          <p:cNvPr id="12" name="TextBox 11"/>
          <p:cNvSpPr txBox="1"/>
          <p:nvPr/>
        </p:nvSpPr>
        <p:spPr>
          <a:xfrm>
            <a:off x="2514600" y="5105400"/>
            <a:ext cx="2819400" cy="923330"/>
          </a:xfrm>
          <a:prstGeom prst="rect">
            <a:avLst/>
          </a:prstGeom>
          <a:noFill/>
        </p:spPr>
        <p:txBody>
          <a:bodyPr wrap="square" rtlCol="0">
            <a:spAutoFit/>
          </a:bodyPr>
          <a:lstStyle/>
          <a:p>
            <a:r>
              <a:rPr lang="en-US" dirty="0" smtClean="0"/>
              <a:t>Look for ways you can utilize the data to enhance your campus.</a:t>
            </a:r>
            <a:endParaRPr lang="en-US" dirty="0"/>
          </a:p>
        </p:txBody>
      </p:sp>
    </p:spTree>
    <p:extLst>
      <p:ext uri="{BB962C8B-B14F-4D97-AF65-F5344CB8AC3E}">
        <p14:creationId xmlns:p14="http://schemas.microsoft.com/office/powerpoint/2010/main" val="35703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1000" fill="hold"/>
                                        <p:tgtEl>
                                          <p:spTgt spid="4098"/>
                                        </p:tgtEl>
                                        <p:attrNameLst>
                                          <p:attrName>ppt_x</p:attrName>
                                        </p:attrNameLst>
                                      </p:cBhvr>
                                      <p:tavLst>
                                        <p:tav tm="0">
                                          <p:val>
                                            <p:strVal val="1+#ppt_w/2"/>
                                          </p:val>
                                        </p:tav>
                                        <p:tav tm="100000">
                                          <p:val>
                                            <p:strVal val="#ppt_x"/>
                                          </p:val>
                                        </p:tav>
                                      </p:tavLst>
                                    </p:anim>
                                    <p:anim calcmode="lin" valueType="num">
                                      <p:cBhvr additive="base">
                                        <p:cTn id="8" dur="1000" fill="hold"/>
                                        <p:tgtEl>
                                          <p:spTgt spid="409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1+#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1000"/>
                                        <p:tgtEl>
                                          <p:spTgt spid="8"/>
                                        </p:tgtEl>
                                      </p:cBhvr>
                                    </p:animEffect>
                                  </p:childTnLst>
                                </p:cTn>
                              </p:par>
                            </p:childTnLst>
                          </p:cTn>
                        </p:par>
                        <p:par>
                          <p:cTn id="17" fill="hold">
                            <p:stCondLst>
                              <p:cond delay="2000"/>
                            </p:stCondLst>
                            <p:childTnLst>
                              <p:par>
                                <p:cTn id="18" presetID="9"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1000"/>
                                        <p:tgtEl>
                                          <p:spTgt spid="9"/>
                                        </p:tgtEl>
                                      </p:cBhvr>
                                    </p:animEffect>
                                  </p:childTnLst>
                                </p:cTn>
                              </p:par>
                            </p:childTnLst>
                          </p:cTn>
                        </p:par>
                        <p:par>
                          <p:cTn id="21" fill="hold">
                            <p:stCondLst>
                              <p:cond delay="3000"/>
                            </p:stCondLst>
                            <p:childTnLst>
                              <p:par>
                                <p:cTn id="22" presetID="9"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1000"/>
                                        <p:tgtEl>
                                          <p:spTgt spid="10"/>
                                        </p:tgtEl>
                                      </p:cBhvr>
                                    </p:animEffect>
                                  </p:childTnLst>
                                </p:cTn>
                              </p:par>
                            </p:childTnLst>
                          </p:cTn>
                        </p:par>
                        <p:par>
                          <p:cTn id="25" fill="hold">
                            <p:stCondLst>
                              <p:cond delay="4000"/>
                            </p:stCondLst>
                            <p:childTnLst>
                              <p:par>
                                <p:cTn id="26" presetID="9"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1000"/>
                                        <p:tgtEl>
                                          <p:spTgt spid="11"/>
                                        </p:tgtEl>
                                      </p:cBhvr>
                                    </p:animEffect>
                                  </p:childTnLst>
                                </p:cTn>
                              </p:par>
                            </p:childTnLst>
                          </p:cTn>
                        </p:par>
                        <p:par>
                          <p:cTn id="29" fill="hold">
                            <p:stCondLst>
                              <p:cond delay="5000"/>
                            </p:stCondLst>
                            <p:childTnLst>
                              <p:par>
                                <p:cTn id="30" presetID="9"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28600" y="0"/>
            <a:ext cx="8763000"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381000" y="381000"/>
            <a:ext cx="8458199"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228600" y="5181600"/>
            <a:ext cx="1447800" cy="1613890"/>
          </a:xfrm>
          <a:prstGeom prst="rect">
            <a:avLst/>
          </a:prstGeom>
        </p:spPr>
      </p:pic>
      <p:pic>
        <p:nvPicPr>
          <p:cNvPr id="5123" name="Picture 3"/>
          <p:cNvPicPr>
            <a:picLocks noChangeAspect="1" noChangeArrowheads="1"/>
          </p:cNvPicPr>
          <p:nvPr/>
        </p:nvPicPr>
        <p:blipFill>
          <a:blip r:embed="rId3" cstate="print"/>
          <a:srcRect/>
          <a:stretch>
            <a:fillRect/>
          </a:stretch>
        </p:blipFill>
        <p:spPr bwMode="auto">
          <a:xfrm>
            <a:off x="4038600" y="2971800"/>
            <a:ext cx="4800600" cy="35052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8229600" y="5562600"/>
            <a:ext cx="713362" cy="1047750"/>
          </a:xfrm>
          <a:prstGeom prst="rect">
            <a:avLst/>
          </a:prstGeom>
          <a:noFill/>
          <a:ln w="9525">
            <a:noFill/>
            <a:miter lim="800000"/>
            <a:headEnd/>
            <a:tailEnd/>
          </a:ln>
        </p:spPr>
      </p:pic>
      <p:sp>
        <p:nvSpPr>
          <p:cNvPr id="7" name="TextBox 6"/>
          <p:cNvSpPr txBox="1"/>
          <p:nvPr/>
        </p:nvSpPr>
        <p:spPr>
          <a:xfrm>
            <a:off x="5334000" y="3581400"/>
            <a:ext cx="1752600" cy="923330"/>
          </a:xfrm>
          <a:prstGeom prst="rect">
            <a:avLst/>
          </a:prstGeom>
          <a:noFill/>
        </p:spPr>
        <p:txBody>
          <a:bodyPr wrap="square" rtlCol="0">
            <a:spAutoFit/>
          </a:bodyPr>
          <a:lstStyle/>
          <a:p>
            <a:pPr algn="ctr"/>
            <a:r>
              <a:rPr lang="en-US" dirty="0" smtClean="0"/>
              <a:t>A </a:t>
            </a:r>
          </a:p>
          <a:p>
            <a:pPr algn="ctr"/>
            <a:r>
              <a:rPr lang="en-US" dirty="0" smtClean="0"/>
              <a:t>Whole </a:t>
            </a:r>
          </a:p>
          <a:p>
            <a:pPr algn="ctr"/>
            <a:r>
              <a:rPr lang="en-US" dirty="0" smtClean="0"/>
              <a:t>New</a:t>
            </a:r>
            <a:endParaRPr lang="en-US" dirty="0"/>
          </a:p>
        </p:txBody>
      </p:sp>
      <p:sp>
        <p:nvSpPr>
          <p:cNvPr id="8" name="TextBox 7"/>
          <p:cNvSpPr txBox="1"/>
          <p:nvPr/>
        </p:nvSpPr>
        <p:spPr>
          <a:xfrm>
            <a:off x="609600" y="609600"/>
            <a:ext cx="3505200" cy="369332"/>
          </a:xfrm>
          <a:prstGeom prst="rect">
            <a:avLst/>
          </a:prstGeom>
          <a:noFill/>
        </p:spPr>
        <p:txBody>
          <a:bodyPr wrap="square" rtlCol="0">
            <a:spAutoFit/>
          </a:bodyPr>
          <a:lstStyle/>
          <a:p>
            <a:r>
              <a:rPr lang="en-US" dirty="0" smtClean="0"/>
              <a:t>Applying for the Grant</a:t>
            </a:r>
            <a:endParaRPr lang="en-US" dirty="0"/>
          </a:p>
        </p:txBody>
      </p:sp>
      <p:sp>
        <p:nvSpPr>
          <p:cNvPr id="9" name="TextBox 8"/>
          <p:cNvSpPr txBox="1"/>
          <p:nvPr/>
        </p:nvSpPr>
        <p:spPr>
          <a:xfrm>
            <a:off x="1219200" y="1676400"/>
            <a:ext cx="3505200" cy="369332"/>
          </a:xfrm>
          <a:prstGeom prst="rect">
            <a:avLst/>
          </a:prstGeom>
          <a:noFill/>
        </p:spPr>
        <p:txBody>
          <a:bodyPr wrap="square" rtlCol="0">
            <a:spAutoFit/>
          </a:bodyPr>
          <a:lstStyle/>
          <a:p>
            <a:r>
              <a:rPr lang="en-US" dirty="0" smtClean="0"/>
              <a:t>Being Awarded the Grant</a:t>
            </a:r>
            <a:endParaRPr lang="en-US" dirty="0"/>
          </a:p>
        </p:txBody>
      </p:sp>
      <p:sp>
        <p:nvSpPr>
          <p:cNvPr id="10" name="TextBox 9"/>
          <p:cNvSpPr txBox="1"/>
          <p:nvPr/>
        </p:nvSpPr>
        <p:spPr>
          <a:xfrm>
            <a:off x="533400" y="2895600"/>
            <a:ext cx="3505200" cy="369332"/>
          </a:xfrm>
          <a:prstGeom prst="rect">
            <a:avLst/>
          </a:prstGeom>
          <a:noFill/>
        </p:spPr>
        <p:txBody>
          <a:bodyPr wrap="square" rtlCol="0">
            <a:spAutoFit/>
          </a:bodyPr>
          <a:lstStyle/>
          <a:p>
            <a:r>
              <a:rPr lang="en-US" dirty="0" smtClean="0"/>
              <a:t>Implementing the Program</a:t>
            </a:r>
            <a:endParaRPr lang="en-US" dirty="0"/>
          </a:p>
        </p:txBody>
      </p:sp>
    </p:spTree>
    <p:extLst>
      <p:ext uri="{BB962C8B-B14F-4D97-AF65-F5344CB8AC3E}">
        <p14:creationId xmlns:p14="http://schemas.microsoft.com/office/powerpoint/2010/main" val="114607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1000" fill="hold"/>
                                        <p:tgtEl>
                                          <p:spTgt spid="5123"/>
                                        </p:tgtEl>
                                        <p:attrNameLst>
                                          <p:attrName>ppt_x</p:attrName>
                                        </p:attrNameLst>
                                      </p:cBhvr>
                                      <p:tavLst>
                                        <p:tav tm="0">
                                          <p:val>
                                            <p:strVal val="0-#ppt_w/2"/>
                                          </p:val>
                                        </p:tav>
                                        <p:tav tm="100000">
                                          <p:val>
                                            <p:strVal val="#ppt_x"/>
                                          </p:val>
                                        </p:tav>
                                      </p:tavLst>
                                    </p:anim>
                                    <p:anim calcmode="lin" valueType="num">
                                      <p:cBhvr additive="base">
                                        <p:cTn id="8" dur="1000" fill="hold"/>
                                        <p:tgtEl>
                                          <p:spTgt spid="512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1000"/>
                                        <p:tgtEl>
                                          <p:spTgt spid="8"/>
                                        </p:tgtEl>
                                      </p:cBhvr>
                                    </p:animEffect>
                                  </p:childTnLst>
                                </p:cTn>
                              </p:par>
                            </p:childTnLst>
                          </p:cTn>
                        </p:par>
                        <p:par>
                          <p:cTn id="17" fill="hold">
                            <p:stCondLst>
                              <p:cond delay="2000"/>
                            </p:stCondLst>
                            <p:childTnLst>
                              <p:par>
                                <p:cTn id="18" presetID="9" presetClass="entr" presetSubtype="0" fill="hold" grpId="1"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1000"/>
                                        <p:tgtEl>
                                          <p:spTgt spid="9"/>
                                        </p:tgtEl>
                                      </p:cBhvr>
                                    </p:animEffect>
                                  </p:childTnLst>
                                </p:cTn>
                              </p:par>
                            </p:childTnLst>
                          </p:cTn>
                        </p:par>
                        <p:par>
                          <p:cTn id="21" fill="hold">
                            <p:stCondLst>
                              <p:cond delay="3000"/>
                            </p:stCondLst>
                            <p:childTnLst>
                              <p:par>
                                <p:cTn id="22" presetID="9"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1"/>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334</TotalTime>
  <Words>503</Words>
  <Application>Microsoft Office PowerPoint</Application>
  <PresentationFormat>On-screen Show (4:3)</PresentationFormat>
  <Paragraphs>54</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Calibri</vt:lpstr>
      <vt:lpstr>Lucida Sans Unicode</vt:lpstr>
      <vt:lpstr>Verdana</vt:lpstr>
      <vt:lpstr>Wingdings</vt:lpstr>
      <vt:lpstr>Wingdings 2</vt:lpstr>
      <vt:lpstr>Wingdings 3</vt:lpstr>
      <vt:lpstr>Concourse</vt:lpstr>
      <vt:lpstr>MBUG 2015 </vt:lpstr>
      <vt:lpstr>Session Rules of Etiquette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MBUG 2013</dc:title>
  <dc:creator>Edith</dc:creator>
  <cp:lastModifiedBy>Rhonda B. Loper</cp:lastModifiedBy>
  <cp:revision>40</cp:revision>
  <dcterms:created xsi:type="dcterms:W3CDTF">2013-01-30T03:13:35Z</dcterms:created>
  <dcterms:modified xsi:type="dcterms:W3CDTF">2015-09-16T16:55:07Z</dcterms:modified>
</cp:coreProperties>
</file>