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75" r:id="rId5"/>
    <p:sldId id="298" r:id="rId6"/>
    <p:sldId id="286" r:id="rId7"/>
    <p:sldId id="299" r:id="rId8"/>
    <p:sldId id="289" r:id="rId9"/>
    <p:sldId id="290" r:id="rId10"/>
    <p:sldId id="258" r:id="rId11"/>
    <p:sldId id="276" r:id="rId12"/>
    <p:sldId id="259" r:id="rId13"/>
    <p:sldId id="262" r:id="rId14"/>
    <p:sldId id="260" r:id="rId15"/>
    <p:sldId id="261" r:id="rId16"/>
    <p:sldId id="263" r:id="rId17"/>
    <p:sldId id="264" r:id="rId18"/>
    <p:sldId id="265" r:id="rId19"/>
    <p:sldId id="266" r:id="rId20"/>
    <p:sldId id="281" r:id="rId21"/>
    <p:sldId id="283" r:id="rId22"/>
    <p:sldId id="267" r:id="rId23"/>
    <p:sldId id="268" r:id="rId24"/>
    <p:sldId id="269" r:id="rId25"/>
    <p:sldId id="270" r:id="rId26"/>
    <p:sldId id="271" r:id="rId27"/>
    <p:sldId id="277" r:id="rId28"/>
    <p:sldId id="278" r:id="rId29"/>
    <p:sldId id="279" r:id="rId30"/>
    <p:sldId id="284" r:id="rId31"/>
    <p:sldId id="291" r:id="rId32"/>
    <p:sldId id="292" r:id="rId33"/>
    <p:sldId id="293" r:id="rId34"/>
    <p:sldId id="294" r:id="rId35"/>
    <p:sldId id="295" r:id="rId36"/>
    <p:sldId id="296" r:id="rId37"/>
    <p:sldId id="297" r:id="rId38"/>
    <p:sldId id="300" r:id="rId39"/>
    <p:sldId id="27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Hampton" initials="CH" lastIdx="1" clrIdx="0">
    <p:extLst>
      <p:ext uri="{19B8F6BF-5375-455C-9EA6-DF929625EA0E}">
        <p15:presenceInfo xmlns:p15="http://schemas.microsoft.com/office/powerpoint/2012/main" userId="S-1-5-21-187888147-2160844308-13979083-1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6" d="100"/>
          <a:sy n="76" d="100"/>
        </p:scale>
        <p:origin x="2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9/10/2015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9/10/2015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9/10/2015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9/10/2015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9/10/2015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hyperlink" Target="mailto:Hampton@m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7871" y="228600"/>
            <a:ext cx="7772400" cy="1689847"/>
          </a:xfrm>
        </p:spPr>
        <p:txBody>
          <a:bodyPr anchor="ctr">
            <a:noAutofit/>
          </a:bodyPr>
          <a:lstStyle/>
          <a:p>
            <a:pPr algn="ctr"/>
            <a:r>
              <a:rPr lang="en-US" sz="5400" dirty="0" smtClean="0">
                <a:latin typeface="Lucida Sans" panose="020B0602030504020204" pitchFamily="34" charset="0"/>
              </a:rPr>
              <a:t/>
            </a:r>
            <a:br>
              <a:rPr lang="en-US" sz="5400" dirty="0" smtClean="0">
                <a:latin typeface="Lucida Sans" panose="020B0602030504020204" pitchFamily="34" charset="0"/>
              </a:rPr>
            </a:br>
            <a:r>
              <a:rPr lang="en-US" sz="5400" dirty="0" smtClean="0">
                <a:solidFill>
                  <a:schemeClr val="tx1"/>
                </a:solidFill>
                <a:effectLst/>
                <a:latin typeface="Lucida Sans" panose="020B0602030504020204" pitchFamily="34" charset="0"/>
              </a:rPr>
              <a:t>MBUG</a:t>
            </a:r>
            <a:r>
              <a:rPr lang="en-US" sz="5400" dirty="0" smtClean="0">
                <a:solidFill>
                  <a:schemeClr val="tx1"/>
                </a:solidFill>
                <a:latin typeface="Lucida Sans" panose="020B0602030504020204" pitchFamily="34" charset="0"/>
              </a:rPr>
              <a:t> 2015</a:t>
            </a:r>
            <a:r>
              <a:rPr lang="en-US" sz="5400" dirty="0" smtClean="0">
                <a:latin typeface="Lucida Sans" panose="020B0602030504020204" pitchFamily="34" charset="0"/>
              </a:rPr>
              <a:t/>
            </a:r>
            <a:br>
              <a:rPr lang="en-US" sz="5400" dirty="0" smtClean="0">
                <a:latin typeface="Lucida Sans" panose="020B0602030504020204" pitchFamily="34" charset="0"/>
              </a:rPr>
            </a:br>
            <a:endParaRPr lang="en-US" sz="5400" dirty="0">
              <a:latin typeface="Lucida Sans" panose="020B0602030504020204" pitchFamily="34" charset="0"/>
            </a:endParaRPr>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b="1" dirty="0" smtClean="0">
                <a:solidFill>
                  <a:schemeClr val="tx1"/>
                </a:solidFill>
              </a:rPr>
              <a:t>Session Title: 	Banner Advancement Basics</a:t>
            </a:r>
          </a:p>
          <a:p>
            <a:pPr algn="l"/>
            <a:r>
              <a:rPr lang="en-US" sz="2000" b="1" dirty="0" smtClean="0">
                <a:solidFill>
                  <a:schemeClr val="tx1"/>
                </a:solidFill>
              </a:rPr>
              <a:t>Presented By: 	Cindy Hampton</a:t>
            </a:r>
          </a:p>
          <a:p>
            <a:pPr algn="l"/>
            <a:r>
              <a:rPr lang="en-US" sz="2000" b="1" dirty="0" smtClean="0">
                <a:solidFill>
                  <a:schemeClr val="tx1"/>
                </a:solidFill>
              </a:rPr>
              <a:t>Institution: 	Mississippi College</a:t>
            </a:r>
          </a:p>
          <a:p>
            <a:pPr algn="l"/>
            <a:r>
              <a:rPr lang="en-US" sz="2000" b="1" dirty="0" smtClean="0">
                <a:solidFill>
                  <a:schemeClr val="tx1"/>
                </a:solidFill>
              </a:rPr>
              <a:t>		September 14, 2015</a:t>
            </a:r>
            <a:endParaRPr lang="en-US" sz="2000" b="1" dirty="0">
              <a:solidFill>
                <a:schemeClr val="tx1"/>
              </a:solidFill>
            </a:endParaRPr>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endParaRPr lang="en-US" sz="1600" dirty="0" smtClean="0">
              <a:latin typeface="Georgia" panose="02040502050405020303" pitchFamily="18" charset="0"/>
            </a:endParaRPr>
          </a:p>
          <a:p>
            <a:pPr>
              <a:buClrTx/>
              <a:buFont typeface="Arial" panose="020B0604020202020204" pitchFamily="34" charset="0"/>
              <a:buChar char="•"/>
            </a:pPr>
            <a:r>
              <a:rPr lang="en-US" sz="1600" dirty="0" smtClean="0">
                <a:latin typeface="+mj-lt"/>
              </a:rPr>
              <a:t>Information in Banner is located in “forms”. </a:t>
            </a:r>
          </a:p>
          <a:p>
            <a:pPr>
              <a:buClrTx/>
              <a:buFont typeface="Arial" panose="020B0604020202020204" pitchFamily="34" charset="0"/>
              <a:buChar char="•"/>
            </a:pPr>
            <a:r>
              <a:rPr lang="en-US" sz="1600" dirty="0" smtClean="0">
                <a:latin typeface="+mj-lt"/>
              </a:rPr>
              <a:t>There are many ways to get to different forms.  </a:t>
            </a:r>
          </a:p>
          <a:p>
            <a:endParaRPr lang="en-US" sz="1600" dirty="0" smtClean="0">
              <a:latin typeface="Georgia" panose="02040502050405020303" pitchFamily="18" charset="0"/>
            </a:endParaRPr>
          </a:p>
          <a:p>
            <a:pPr marL="109728" indent="0">
              <a:buNone/>
            </a:pPr>
            <a:endParaRPr lang="en-US" sz="1600" dirty="0" smtClean="0">
              <a:latin typeface="Georgia" panose="02040502050405020303" pitchFamily="18" charset="0"/>
            </a:endParaRPr>
          </a:p>
          <a:p>
            <a:pPr marL="109728" indent="0">
              <a:buNone/>
            </a:pPr>
            <a:endParaRPr lang="en-US" sz="1600" dirty="0">
              <a:latin typeface="Georgia" panose="02040502050405020303" pitchFamily="18" charset="0"/>
            </a:endParaRPr>
          </a:p>
          <a:p>
            <a:pPr marL="109728" indent="0">
              <a:buNone/>
            </a:pPr>
            <a:endParaRPr lang="en-US" sz="1600" dirty="0" smtClean="0">
              <a:latin typeface="Georgia" panose="02040502050405020303" pitchFamily="18" charset="0"/>
            </a:endParaRPr>
          </a:p>
          <a:p>
            <a:pPr marL="109728" indent="0">
              <a:buNone/>
            </a:pPr>
            <a:r>
              <a:rPr lang="en-US" sz="1600" dirty="0">
                <a:latin typeface="Georgia" panose="02040502050405020303" pitchFamily="18" charset="0"/>
              </a:rPr>
              <a:t> </a:t>
            </a:r>
            <a:r>
              <a:rPr lang="en-US" sz="1600" dirty="0" smtClean="0">
                <a:latin typeface="Georgia" panose="02040502050405020303" pitchFamily="18" charset="0"/>
              </a:rPr>
              <a:t>                                     </a:t>
            </a: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pic>
        <p:nvPicPr>
          <p:cNvPr id="14" name="Picture 13"/>
          <p:cNvPicPr>
            <a:picLocks noChangeAspect="1"/>
          </p:cNvPicPr>
          <p:nvPr/>
        </p:nvPicPr>
        <p:blipFill rotWithShape="1">
          <a:blip r:embed="rId3"/>
          <a:srcRect b="13447"/>
          <a:stretch/>
        </p:blipFill>
        <p:spPr>
          <a:xfrm>
            <a:off x="1008329" y="1605560"/>
            <a:ext cx="7983271" cy="3309340"/>
          </a:xfrm>
          <a:prstGeom prst="rect">
            <a:avLst/>
          </a:prstGeom>
        </p:spPr>
      </p:pic>
      <p:sp>
        <p:nvSpPr>
          <p:cNvPr id="6" name="TextBox 5"/>
          <p:cNvSpPr txBox="1"/>
          <p:nvPr/>
        </p:nvSpPr>
        <p:spPr>
          <a:xfrm>
            <a:off x="152400" y="152400"/>
            <a:ext cx="8763000" cy="646331"/>
          </a:xfrm>
          <a:prstGeom prst="rect">
            <a:avLst/>
          </a:prstGeom>
          <a:solidFill>
            <a:schemeClr val="accent1">
              <a:lumMod val="60000"/>
              <a:lumOff val="40000"/>
            </a:schemeClr>
          </a:solidFill>
        </p:spPr>
        <p:txBody>
          <a:bodyPr wrap="square" rtlCol="0">
            <a:spAutoFit/>
          </a:bodyPr>
          <a:lstStyle/>
          <a:p>
            <a:pPr algn="ctr"/>
            <a:r>
              <a:rPr lang="en-US" sz="3600" dirty="0" smtClean="0"/>
              <a:t>Accessing Banner Forms</a:t>
            </a:r>
            <a:endParaRPr lang="en-US" sz="3600" dirty="0"/>
          </a:p>
        </p:txBody>
      </p:sp>
    </p:spTree>
    <p:extLst>
      <p:ext uri="{BB962C8B-B14F-4D97-AF65-F5344CB8AC3E}">
        <p14:creationId xmlns:p14="http://schemas.microsoft.com/office/powerpoint/2010/main" val="1529904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6705600"/>
          </a:xfrm>
        </p:spPr>
        <p:txBody>
          <a:bodyPr>
            <a:normAutofit/>
          </a:bodyPr>
          <a:lstStyle/>
          <a:p>
            <a:pPr>
              <a:buClrTx/>
              <a:buFont typeface="Arial" panose="020B0604020202020204" pitchFamily="34" charset="0"/>
              <a:buChar char="•"/>
            </a:pPr>
            <a:r>
              <a:rPr lang="en-US" sz="1600" dirty="0" smtClean="0"/>
              <a:t>The Advancement Menu provides an easy way to go through a module within the Advancement system.</a:t>
            </a:r>
            <a:endParaRPr lang="en-US" sz="1600" dirty="0"/>
          </a:p>
        </p:txBody>
      </p:sp>
      <p:pic>
        <p:nvPicPr>
          <p:cNvPr id="4" name="Picture 3"/>
          <p:cNvPicPr>
            <a:picLocks noChangeAspect="1"/>
          </p:cNvPicPr>
          <p:nvPr/>
        </p:nvPicPr>
        <p:blipFill rotWithShape="1">
          <a:blip r:embed="rId2"/>
          <a:srcRect r="35363"/>
          <a:stretch/>
        </p:blipFill>
        <p:spPr>
          <a:xfrm>
            <a:off x="533400" y="762000"/>
            <a:ext cx="2438400" cy="4201111"/>
          </a:xfrm>
          <a:prstGeom prst="rect">
            <a:avLst/>
          </a:prstGeom>
        </p:spPr>
      </p:pic>
      <p:pic>
        <p:nvPicPr>
          <p:cNvPr id="5" name="Picture 4"/>
          <p:cNvPicPr>
            <a:picLocks noChangeAspect="1"/>
          </p:cNvPicPr>
          <p:nvPr/>
        </p:nvPicPr>
        <p:blipFill rotWithShape="1">
          <a:blip r:embed="rId3"/>
          <a:srcRect l="5547" t="16214" r="-3070" b="-1802"/>
          <a:stretch/>
        </p:blipFill>
        <p:spPr>
          <a:xfrm>
            <a:off x="2971800" y="2028821"/>
            <a:ext cx="5119020" cy="3620090"/>
          </a:xfrm>
          <a:prstGeom prst="rect">
            <a:avLst/>
          </a:prstGeom>
        </p:spPr>
      </p:pic>
      <p:pic>
        <p:nvPicPr>
          <p:cNvPr id="6" name="Picture 5"/>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10210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218"/>
            <a:ext cx="8229600" cy="6682582"/>
          </a:xfrm>
        </p:spPr>
        <p:txBody>
          <a:bodyPr>
            <a:normAutofit/>
          </a:bodyPr>
          <a:lstStyle/>
          <a:p>
            <a:pPr>
              <a:buClrTx/>
              <a:buFont typeface="Arial" panose="020B0604020202020204" pitchFamily="34" charset="0"/>
              <a:buChar char="•"/>
            </a:pPr>
            <a:r>
              <a:rPr lang="en-US" sz="1600" dirty="0" smtClean="0"/>
              <a:t>Banner remembers the last 10 forms you have been to, click on File and then click the form needed.</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a:buFont typeface="Arial" panose="020B0604020202020204" pitchFamily="34" charset="0"/>
              <a:buChar char="•"/>
            </a:pPr>
            <a:r>
              <a:rPr lang="en-US" sz="1600" dirty="0" smtClean="0"/>
              <a:t>             This list will change as you navigate to different forms, but will be           	</a:t>
            </a:r>
            <a:r>
              <a:rPr lang="en-US" sz="1600" dirty="0"/>
              <a:t> </a:t>
            </a:r>
            <a:r>
              <a:rPr lang="en-US" sz="1600" dirty="0" smtClean="0"/>
              <a:t>     available during your current Banner session. You may also use             		your up and down arrow keys on your keyboard to navigate 		between forms you have previously accessed.</a:t>
            </a:r>
            <a:endParaRPr lang="en-US" sz="1600" dirty="0"/>
          </a:p>
          <a:p>
            <a:pPr marL="109728" indent="0">
              <a:buNone/>
            </a:pPr>
            <a:endParaRPr lang="en-US" sz="1600" dirty="0" smtClean="0"/>
          </a:p>
          <a:p>
            <a:endParaRPr lang="en-US" sz="1600" dirty="0"/>
          </a:p>
        </p:txBody>
      </p:sp>
      <p:pic>
        <p:nvPicPr>
          <p:cNvPr id="5" name="Picture 4"/>
          <p:cNvPicPr>
            <a:picLocks noChangeAspect="1"/>
          </p:cNvPicPr>
          <p:nvPr/>
        </p:nvPicPr>
        <p:blipFill rotWithShape="1">
          <a:blip r:embed="rId2"/>
          <a:srcRect b="2758"/>
          <a:stretch/>
        </p:blipFill>
        <p:spPr>
          <a:xfrm>
            <a:off x="457200" y="609600"/>
            <a:ext cx="6882337" cy="4572000"/>
          </a:xfrm>
          <a:prstGeom prst="rect">
            <a:avLst/>
          </a:prstGeom>
        </p:spPr>
      </p:pic>
      <p:cxnSp>
        <p:nvCxnSpPr>
          <p:cNvPr id="9" name="Straight Arrow Connector 8"/>
          <p:cNvCxnSpPr/>
          <p:nvPr/>
        </p:nvCxnSpPr>
        <p:spPr>
          <a:xfrm flipH="1">
            <a:off x="685800" y="320002"/>
            <a:ext cx="6281330" cy="670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3309530" y="320002"/>
            <a:ext cx="3657600" cy="3124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2554263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normAutofit/>
          </a:bodyPr>
          <a:lstStyle/>
          <a:p>
            <a:pPr>
              <a:buClrTx/>
              <a:buFont typeface="Arial" panose="020B0604020202020204" pitchFamily="34" charset="0"/>
              <a:buChar char="•"/>
            </a:pPr>
            <a:r>
              <a:rPr lang="en-US" sz="1600" dirty="0" smtClean="0"/>
              <a:t>In the Go To… field you can enter part of the form name followed by a percent sign, press enter and Banner will display all forms that meet that criteria.  You can review the list of forms displayed.  Double click on the form you need and you will directed to that form.</a:t>
            </a:r>
          </a:p>
          <a:p>
            <a:pPr marL="109728" indent="0">
              <a:buNone/>
            </a:pPr>
            <a:endParaRPr lang="en-US" sz="1600" dirty="0"/>
          </a:p>
        </p:txBody>
      </p:sp>
      <p:pic>
        <p:nvPicPr>
          <p:cNvPr id="7" name="Picture 6"/>
          <p:cNvPicPr>
            <a:picLocks noChangeAspect="1"/>
          </p:cNvPicPr>
          <p:nvPr/>
        </p:nvPicPr>
        <p:blipFill>
          <a:blip r:embed="rId2"/>
          <a:stretch>
            <a:fillRect/>
          </a:stretch>
        </p:blipFill>
        <p:spPr>
          <a:xfrm>
            <a:off x="685800" y="1143000"/>
            <a:ext cx="7468642" cy="2257740"/>
          </a:xfrm>
          <a:prstGeom prst="rect">
            <a:avLst/>
          </a:prstGeom>
          <a:ln>
            <a:solidFill>
              <a:srgbClr val="FF0000"/>
            </a:solidFill>
          </a:ln>
        </p:spPr>
      </p:pic>
      <p:sp>
        <p:nvSpPr>
          <p:cNvPr id="10" name="Oval 9"/>
          <p:cNvSpPr/>
          <p:nvPr/>
        </p:nvSpPr>
        <p:spPr>
          <a:xfrm>
            <a:off x="838200" y="1752600"/>
            <a:ext cx="2057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srcRect l="-12946" t="7180" r="12946" b="-6032"/>
          <a:stretch/>
        </p:blipFill>
        <p:spPr>
          <a:xfrm>
            <a:off x="3423216" y="1828800"/>
            <a:ext cx="4753638" cy="5245291"/>
          </a:xfrm>
          <a:prstGeom prst="rect">
            <a:avLst/>
          </a:prstGeom>
        </p:spPr>
      </p:pic>
      <p:pic>
        <p:nvPicPr>
          <p:cNvPr id="8" name="Picture 7"/>
          <p:cNvPicPr>
            <a:picLocks noChangeAspect="1"/>
          </p:cNvPicPr>
          <p:nvPr/>
        </p:nvPicPr>
        <p:blipFill>
          <a:blip r:embed="rId4"/>
          <a:stretch>
            <a:fillRect/>
          </a:stretch>
        </p:blipFill>
        <p:spPr>
          <a:xfrm>
            <a:off x="13447" y="5208323"/>
            <a:ext cx="1447800" cy="1613890"/>
          </a:xfrm>
          <a:prstGeom prst="rect">
            <a:avLst/>
          </a:prstGeom>
        </p:spPr>
      </p:pic>
      <p:cxnSp>
        <p:nvCxnSpPr>
          <p:cNvPr id="5" name="Straight Arrow Connector 4"/>
          <p:cNvCxnSpPr/>
          <p:nvPr/>
        </p:nvCxnSpPr>
        <p:spPr>
          <a:xfrm flipH="1">
            <a:off x="5029200" y="838200"/>
            <a:ext cx="1828800" cy="16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657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629400"/>
          </a:xfrm>
        </p:spPr>
        <p:txBody>
          <a:bodyPr>
            <a:normAutofit/>
          </a:bodyPr>
          <a:lstStyle/>
          <a:p>
            <a:pPr>
              <a:buClrTx/>
              <a:buFont typeface="Arial" panose="020B0604020202020204" pitchFamily="34" charset="0"/>
              <a:buChar char="•"/>
            </a:pPr>
            <a:r>
              <a:rPr lang="en-US" sz="1600" dirty="0" smtClean="0"/>
              <a:t>While in one Banner form, you have the option to navigate to another form without leaving the form you are in by clicking File, then Direct Access.  Function key F5 will also pop up the Direct Access field.</a:t>
            </a:r>
          </a:p>
          <a:p>
            <a:pPr marL="109728" indent="0">
              <a:buNone/>
            </a:pPr>
            <a:endParaRPr lang="en-US" sz="1600" dirty="0"/>
          </a:p>
        </p:txBody>
      </p:sp>
      <p:pic>
        <p:nvPicPr>
          <p:cNvPr id="5" name="Picture 4"/>
          <p:cNvPicPr>
            <a:picLocks noChangeAspect="1"/>
          </p:cNvPicPr>
          <p:nvPr/>
        </p:nvPicPr>
        <p:blipFill>
          <a:blip r:embed="rId2"/>
          <a:stretch>
            <a:fillRect/>
          </a:stretch>
        </p:blipFill>
        <p:spPr>
          <a:xfrm>
            <a:off x="1143000" y="954741"/>
            <a:ext cx="7449590" cy="5363323"/>
          </a:xfrm>
          <a:prstGeom prst="rect">
            <a:avLst/>
          </a:prstGeom>
        </p:spPr>
      </p:pic>
      <p:cxnSp>
        <p:nvCxnSpPr>
          <p:cNvPr id="7" name="Straight Arrow Connector 6"/>
          <p:cNvCxnSpPr/>
          <p:nvPr/>
        </p:nvCxnSpPr>
        <p:spPr>
          <a:xfrm flipH="1">
            <a:off x="1420907" y="952428"/>
            <a:ext cx="4522692" cy="4214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2057400" y="952428"/>
            <a:ext cx="3886199" cy="571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789011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6705600"/>
          </a:xfrm>
        </p:spPr>
        <p:txBody>
          <a:bodyPr>
            <a:normAutofit/>
          </a:bodyPr>
          <a:lstStyle/>
          <a:p>
            <a:pPr>
              <a:buClrTx/>
              <a:buFont typeface="Arial" panose="020B0604020202020204" pitchFamily="34" charset="0"/>
              <a:buChar char="•"/>
            </a:pPr>
            <a:r>
              <a:rPr lang="en-US" sz="1600" dirty="0" smtClean="0"/>
              <a:t>In the Go To….field, type the form name you want to navigate to and press enter. This will navigate you to APACONS. When you exit APACONS, you will be returned to the previous form you had accessed.</a:t>
            </a:r>
          </a:p>
          <a:p>
            <a:pPr marL="109728" indent="0">
              <a:buNone/>
            </a:pPr>
            <a:endParaRPr lang="en-US" sz="1600" dirty="0"/>
          </a:p>
        </p:txBody>
      </p:sp>
      <p:sp>
        <p:nvSpPr>
          <p:cNvPr id="3" name="TextBox 2"/>
          <p:cNvSpPr txBox="1"/>
          <p:nvPr/>
        </p:nvSpPr>
        <p:spPr>
          <a:xfrm>
            <a:off x="4038600" y="1981200"/>
            <a:ext cx="2057400" cy="369332"/>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2"/>
          <a:stretch>
            <a:fillRect/>
          </a:stretch>
        </p:blipFill>
        <p:spPr>
          <a:xfrm>
            <a:off x="1752600" y="838200"/>
            <a:ext cx="6810795" cy="5329032"/>
          </a:xfrm>
          <a:prstGeom prst="rect">
            <a:avLst/>
          </a:prstGeom>
        </p:spPr>
      </p:pic>
      <p:pic>
        <p:nvPicPr>
          <p:cNvPr id="9" name="Picture 8"/>
          <p:cNvPicPr>
            <a:picLocks noChangeAspect="1"/>
          </p:cNvPicPr>
          <p:nvPr/>
        </p:nvPicPr>
        <p:blipFill>
          <a:blip r:embed="rId3"/>
          <a:stretch>
            <a:fillRect/>
          </a:stretch>
        </p:blipFill>
        <p:spPr>
          <a:xfrm>
            <a:off x="228600" y="5181600"/>
            <a:ext cx="1447800" cy="1613890"/>
          </a:xfrm>
          <a:prstGeom prst="rect">
            <a:avLst/>
          </a:prstGeom>
        </p:spPr>
      </p:pic>
      <p:sp>
        <p:nvSpPr>
          <p:cNvPr id="10" name="Oval 9"/>
          <p:cNvSpPr/>
          <p:nvPr/>
        </p:nvSpPr>
        <p:spPr>
          <a:xfrm>
            <a:off x="1524000" y="1219200"/>
            <a:ext cx="2057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5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705600"/>
          </a:xfrm>
        </p:spPr>
        <p:txBody>
          <a:bodyPr>
            <a:normAutofit/>
          </a:bodyPr>
          <a:lstStyle/>
          <a:p>
            <a:pPr>
              <a:buClrTx/>
              <a:buFont typeface="Arial" panose="020B0604020202020204" pitchFamily="34" charset="0"/>
              <a:buChar char="•"/>
            </a:pPr>
            <a:r>
              <a:rPr lang="en-US" sz="1600" dirty="0" smtClean="0"/>
              <a:t>You can create your own Banner menu with a list of forms you use and navigate to the forms on your menu.</a:t>
            </a:r>
          </a:p>
          <a:p>
            <a:pPr marL="109728" indent="0">
              <a:buNone/>
            </a:pPr>
            <a:r>
              <a:rPr lang="en-US" sz="1600" dirty="0" smtClean="0"/>
              <a:t>1. Click on the My Banner folder</a:t>
            </a:r>
          </a:p>
          <a:p>
            <a:pPr marL="452628" indent="-342900">
              <a:buAutoNum type="arabicPeriod"/>
            </a:pPr>
            <a:endParaRPr lang="en-US" sz="1600" dirty="0"/>
          </a:p>
          <a:p>
            <a:pPr marL="452628" indent="-342900">
              <a:buAutoNum type="arabicPeriod"/>
            </a:pPr>
            <a:endParaRPr lang="en-US" sz="1600" dirty="0" smtClean="0"/>
          </a:p>
          <a:p>
            <a:pPr marL="452628" indent="-342900">
              <a:buAutoNum type="arabicPeriod"/>
            </a:pPr>
            <a:endParaRPr lang="en-US" sz="1600" dirty="0"/>
          </a:p>
          <a:p>
            <a:pPr marL="452628" indent="-342900">
              <a:buAutoNum type="arabicPeriod"/>
            </a:pPr>
            <a:endParaRPr lang="en-US" sz="1600" dirty="0" smtClean="0"/>
          </a:p>
          <a:p>
            <a:pPr marL="452628" indent="-342900">
              <a:buAutoNum type="arabicPeriod"/>
            </a:pPr>
            <a:endParaRPr lang="en-US" sz="1600" dirty="0"/>
          </a:p>
          <a:p>
            <a:pPr marL="109728" indent="0">
              <a:buNone/>
            </a:pPr>
            <a:endParaRPr lang="en-US" sz="1600" dirty="0"/>
          </a:p>
          <a:p>
            <a:pPr marL="109728" indent="0">
              <a:buNone/>
            </a:pPr>
            <a:r>
              <a:rPr lang="en-US" sz="1600" dirty="0" smtClean="0"/>
              <a:t>2. Click Empty; Select to Build</a:t>
            </a:r>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r>
              <a:rPr lang="en-US" sz="1600" dirty="0" smtClean="0"/>
              <a:t>3. Enter the Banner forms you would like on your menu.  You may change the Banner Description to whatever you would like that makes sense to you. Click Save</a:t>
            </a:r>
          </a:p>
          <a:p>
            <a:pPr marL="109728" indent="0">
              <a:buNone/>
            </a:pPr>
            <a:endParaRPr lang="en-US" sz="1600" dirty="0" smtClean="0"/>
          </a:p>
          <a:p>
            <a:endParaRPr lang="en-US" sz="1600" dirty="0"/>
          </a:p>
        </p:txBody>
      </p:sp>
      <p:pic>
        <p:nvPicPr>
          <p:cNvPr id="4" name="Picture 3"/>
          <p:cNvPicPr>
            <a:picLocks noChangeAspect="1"/>
          </p:cNvPicPr>
          <p:nvPr/>
        </p:nvPicPr>
        <p:blipFill rotWithShape="1">
          <a:blip r:embed="rId2"/>
          <a:srcRect b="7892"/>
          <a:stretch/>
        </p:blipFill>
        <p:spPr>
          <a:xfrm>
            <a:off x="1553547" y="1066800"/>
            <a:ext cx="2762636" cy="1447800"/>
          </a:xfrm>
          <a:prstGeom prst="rect">
            <a:avLst/>
          </a:prstGeom>
        </p:spPr>
      </p:pic>
      <p:pic>
        <p:nvPicPr>
          <p:cNvPr id="5" name="Picture 4"/>
          <p:cNvPicPr>
            <a:picLocks noChangeAspect="1"/>
          </p:cNvPicPr>
          <p:nvPr/>
        </p:nvPicPr>
        <p:blipFill>
          <a:blip r:embed="rId3"/>
          <a:stretch>
            <a:fillRect/>
          </a:stretch>
        </p:blipFill>
        <p:spPr>
          <a:xfrm>
            <a:off x="1461247" y="3106524"/>
            <a:ext cx="2715004" cy="1019317"/>
          </a:xfrm>
          <a:prstGeom prst="rect">
            <a:avLst/>
          </a:prstGeom>
        </p:spPr>
      </p:pic>
      <p:pic>
        <p:nvPicPr>
          <p:cNvPr id="7" name="Picture 6"/>
          <p:cNvPicPr>
            <a:picLocks noChangeAspect="1"/>
          </p:cNvPicPr>
          <p:nvPr/>
        </p:nvPicPr>
        <p:blipFill>
          <a:blip r:embed="rId4"/>
          <a:stretch>
            <a:fillRect/>
          </a:stretch>
        </p:blipFill>
        <p:spPr>
          <a:xfrm>
            <a:off x="13447" y="5208323"/>
            <a:ext cx="1447800" cy="1613890"/>
          </a:xfrm>
          <a:prstGeom prst="rect">
            <a:avLst/>
          </a:prstGeom>
        </p:spPr>
      </p:pic>
      <p:sp>
        <p:nvSpPr>
          <p:cNvPr id="3" name="Oval 2"/>
          <p:cNvSpPr/>
          <p:nvPr/>
        </p:nvSpPr>
        <p:spPr>
          <a:xfrm>
            <a:off x="1295400" y="22098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8" name="Oval 7"/>
          <p:cNvSpPr/>
          <p:nvPr/>
        </p:nvSpPr>
        <p:spPr>
          <a:xfrm>
            <a:off x="1553547" y="3810000"/>
            <a:ext cx="2762636" cy="290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2736068" y="4829317"/>
            <a:ext cx="4648200" cy="1861141"/>
          </a:xfrm>
          <a:prstGeom prst="rect">
            <a:avLst/>
          </a:prstGeom>
        </p:spPr>
      </p:pic>
      <p:sp>
        <p:nvSpPr>
          <p:cNvPr id="10" name="Oval 9"/>
          <p:cNvSpPr/>
          <p:nvPr/>
        </p:nvSpPr>
        <p:spPr>
          <a:xfrm>
            <a:off x="4572000" y="5334000"/>
            <a:ext cx="609600" cy="1488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3048000" y="4717765"/>
            <a:ext cx="2590800" cy="844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317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rmAutofit/>
          </a:bodyPr>
          <a:lstStyle/>
          <a:p>
            <a:pPr marL="109728" indent="0">
              <a:buNone/>
            </a:pPr>
            <a:r>
              <a:rPr lang="en-US" sz="1600" dirty="0" smtClean="0"/>
              <a:t>4. Type </a:t>
            </a:r>
            <a:r>
              <a:rPr lang="en-US" sz="1600" i="1" dirty="0" smtClean="0"/>
              <a:t>Refresh </a:t>
            </a:r>
            <a:r>
              <a:rPr lang="en-US" sz="1600" dirty="0" smtClean="0"/>
              <a:t>in the Go To…field and your additional forms will display.</a:t>
            </a:r>
            <a:endParaRPr lang="en-US" sz="1600" i="1"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r>
              <a:rPr lang="en-US" sz="1600" dirty="0" smtClean="0"/>
              <a:t>5. You may add additional forms to your menu at any time.  Click on Organize My Banner. This will be located at the end of your my Banner menu list. Make the additions/deletions you need. You may also go to GUAPMNU form to make your changes.</a:t>
            </a:r>
          </a:p>
          <a:p>
            <a:pPr marL="109728" indent="0">
              <a:buNone/>
            </a:pPr>
            <a:endParaRPr lang="en-US" sz="1600" dirty="0"/>
          </a:p>
          <a:p>
            <a:pPr marL="109728" indent="0">
              <a:buNone/>
            </a:pPr>
            <a:endParaRPr lang="en-US" sz="1600" dirty="0" smtClean="0"/>
          </a:p>
          <a:p>
            <a:pPr marL="109728" indent="0">
              <a:buNone/>
            </a:pPr>
            <a:endParaRPr lang="en-US" sz="1600" dirty="0"/>
          </a:p>
        </p:txBody>
      </p:sp>
      <p:pic>
        <p:nvPicPr>
          <p:cNvPr id="6" name="Picture 5"/>
          <p:cNvPicPr>
            <a:picLocks noChangeAspect="1"/>
          </p:cNvPicPr>
          <p:nvPr/>
        </p:nvPicPr>
        <p:blipFill rotWithShape="1">
          <a:blip r:embed="rId2"/>
          <a:srcRect l="-2640" t="19509" r="2640" b="21964"/>
          <a:stretch/>
        </p:blipFill>
        <p:spPr>
          <a:xfrm>
            <a:off x="2743200" y="4827323"/>
            <a:ext cx="2886478" cy="381000"/>
          </a:xfrm>
          <a:prstGeom prst="rect">
            <a:avLst/>
          </a:prstGeom>
        </p:spPr>
      </p:pic>
      <p:pic>
        <p:nvPicPr>
          <p:cNvPr id="7" name="Picture 6"/>
          <p:cNvPicPr>
            <a:picLocks noChangeAspect="1"/>
          </p:cNvPicPr>
          <p:nvPr/>
        </p:nvPicPr>
        <p:blipFill>
          <a:blip r:embed="rId3"/>
          <a:stretch>
            <a:fillRect/>
          </a:stretch>
        </p:blipFill>
        <p:spPr>
          <a:xfrm>
            <a:off x="13447" y="5208323"/>
            <a:ext cx="1447800" cy="1613890"/>
          </a:xfrm>
          <a:prstGeom prst="rect">
            <a:avLst/>
          </a:prstGeom>
        </p:spPr>
      </p:pic>
      <p:pic>
        <p:nvPicPr>
          <p:cNvPr id="3" name="Picture 2"/>
          <p:cNvPicPr>
            <a:picLocks noChangeAspect="1"/>
          </p:cNvPicPr>
          <p:nvPr/>
        </p:nvPicPr>
        <p:blipFill rotWithShape="1">
          <a:blip r:embed="rId4"/>
          <a:srcRect b="4257"/>
          <a:stretch/>
        </p:blipFill>
        <p:spPr>
          <a:xfrm>
            <a:off x="737347" y="480428"/>
            <a:ext cx="7630590" cy="3201415"/>
          </a:xfrm>
          <a:prstGeom prst="rect">
            <a:avLst/>
          </a:prstGeom>
        </p:spPr>
      </p:pic>
      <p:sp>
        <p:nvSpPr>
          <p:cNvPr id="8" name="Oval 7"/>
          <p:cNvSpPr/>
          <p:nvPr/>
        </p:nvSpPr>
        <p:spPr>
          <a:xfrm>
            <a:off x="737347" y="1219200"/>
            <a:ext cx="2082053"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90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629400"/>
          </a:xfrm>
        </p:spPr>
        <p:txBody>
          <a:bodyPr>
            <a:normAutofit/>
          </a:bodyPr>
          <a:lstStyle/>
          <a:p>
            <a:pPr>
              <a:buClrTx/>
              <a:buFont typeface="Arial" panose="020B0604020202020204" pitchFamily="34" charset="0"/>
              <a:buChar char="•"/>
            </a:pPr>
            <a:r>
              <a:rPr lang="en-US" sz="1600" dirty="0" smtClean="0"/>
              <a:t>Another way to search for a form/process is to do an object search.</a:t>
            </a:r>
          </a:p>
          <a:p>
            <a:pPr>
              <a:buClrTx/>
              <a:buFont typeface="Arial" panose="020B0604020202020204" pitchFamily="34" charset="0"/>
              <a:buChar char="•"/>
            </a:pPr>
            <a:r>
              <a:rPr lang="en-US" sz="1600" dirty="0" smtClean="0"/>
              <a:t>In the Go To…field, click on the search button as shown.</a:t>
            </a:r>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r>
              <a:rPr lang="en-US" sz="1600" dirty="0" smtClean="0"/>
              <a:t>Enter part of the form name using the % sign or tab to the Description field and enter part of the form name using a % sign before and after your entry as shown. </a:t>
            </a:r>
          </a:p>
          <a:p>
            <a:endParaRPr lang="en-US" sz="1600" dirty="0"/>
          </a:p>
        </p:txBody>
      </p:sp>
      <p:pic>
        <p:nvPicPr>
          <p:cNvPr id="4" name="Picture 3"/>
          <p:cNvPicPr>
            <a:picLocks noChangeAspect="1"/>
          </p:cNvPicPr>
          <p:nvPr/>
        </p:nvPicPr>
        <p:blipFill rotWithShape="1">
          <a:blip r:embed="rId2"/>
          <a:srcRect b="29790"/>
          <a:stretch/>
        </p:blipFill>
        <p:spPr>
          <a:xfrm>
            <a:off x="914400" y="838201"/>
            <a:ext cx="2753109" cy="2133600"/>
          </a:xfrm>
          <a:prstGeom prst="rect">
            <a:avLst/>
          </a:prstGeom>
        </p:spPr>
      </p:pic>
      <p:pic>
        <p:nvPicPr>
          <p:cNvPr id="5" name="Picture 4"/>
          <p:cNvPicPr>
            <a:picLocks noChangeAspect="1"/>
          </p:cNvPicPr>
          <p:nvPr/>
        </p:nvPicPr>
        <p:blipFill>
          <a:blip r:embed="rId3"/>
          <a:stretch>
            <a:fillRect/>
          </a:stretch>
        </p:blipFill>
        <p:spPr>
          <a:xfrm>
            <a:off x="947210" y="3886200"/>
            <a:ext cx="7249579" cy="1906187"/>
          </a:xfrm>
          <a:prstGeom prst="rect">
            <a:avLst/>
          </a:prstGeom>
        </p:spPr>
      </p:pic>
      <p:pic>
        <p:nvPicPr>
          <p:cNvPr id="6" name="Picture 5"/>
          <p:cNvPicPr>
            <a:picLocks noChangeAspect="1"/>
          </p:cNvPicPr>
          <p:nvPr/>
        </p:nvPicPr>
        <p:blipFill>
          <a:blip r:embed="rId4"/>
          <a:stretch>
            <a:fillRect/>
          </a:stretch>
        </p:blipFill>
        <p:spPr>
          <a:xfrm>
            <a:off x="13447" y="5208323"/>
            <a:ext cx="1447800" cy="1613890"/>
          </a:xfrm>
          <a:prstGeom prst="rect">
            <a:avLst/>
          </a:prstGeom>
        </p:spPr>
      </p:pic>
      <p:sp>
        <p:nvSpPr>
          <p:cNvPr id="3" name="Oval 2"/>
          <p:cNvSpPr/>
          <p:nvPr/>
        </p:nvSpPr>
        <p:spPr>
          <a:xfrm>
            <a:off x="2316354" y="39624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729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229600" cy="6477000"/>
          </a:xfrm>
        </p:spPr>
        <p:txBody>
          <a:bodyPr>
            <a:normAutofit/>
          </a:bodyPr>
          <a:lstStyle/>
          <a:p>
            <a:pPr>
              <a:buClrTx/>
              <a:buFont typeface="Arial" panose="020B0604020202020204" pitchFamily="34" charset="0"/>
              <a:buChar char="•"/>
            </a:pPr>
            <a:r>
              <a:rPr lang="en-US" sz="1600" dirty="0"/>
              <a:t>Execute the query to see what forms display that contain the name Gift</a:t>
            </a:r>
            <a:r>
              <a:rPr lang="en-US" sz="1600" dirty="0" smtClean="0"/>
              <a:t>.</a:t>
            </a:r>
          </a:p>
          <a:p>
            <a:pPr>
              <a:buClrTx/>
              <a:buFont typeface="Arial" panose="020B0604020202020204" pitchFamily="34" charset="0"/>
              <a:buChar char="•"/>
            </a:pPr>
            <a:r>
              <a:rPr lang="en-US" sz="1600" dirty="0" smtClean="0"/>
              <a:t>Double click on the form needed and Banner will take you there.</a:t>
            </a:r>
            <a:endParaRPr lang="en-US" sz="1600" dirty="0"/>
          </a:p>
          <a:p>
            <a:endParaRPr lang="en-US" sz="1600" dirty="0"/>
          </a:p>
        </p:txBody>
      </p:sp>
      <p:pic>
        <p:nvPicPr>
          <p:cNvPr id="5" name="Picture 4"/>
          <p:cNvPicPr>
            <a:picLocks noChangeAspect="1"/>
          </p:cNvPicPr>
          <p:nvPr/>
        </p:nvPicPr>
        <p:blipFill>
          <a:blip r:embed="rId2"/>
          <a:stretch>
            <a:fillRect/>
          </a:stretch>
        </p:blipFill>
        <p:spPr>
          <a:xfrm>
            <a:off x="533400" y="914400"/>
            <a:ext cx="7554379" cy="1752845"/>
          </a:xfrm>
          <a:prstGeom prst="rect">
            <a:avLst/>
          </a:prstGeom>
        </p:spPr>
      </p:pic>
      <p:pic>
        <p:nvPicPr>
          <p:cNvPr id="6" name="Picture 5"/>
          <p:cNvPicPr>
            <a:picLocks noChangeAspect="1"/>
          </p:cNvPicPr>
          <p:nvPr/>
        </p:nvPicPr>
        <p:blipFill>
          <a:blip r:embed="rId3"/>
          <a:stretch>
            <a:fillRect/>
          </a:stretch>
        </p:blipFill>
        <p:spPr>
          <a:xfrm>
            <a:off x="554182" y="2637015"/>
            <a:ext cx="7554379" cy="2624629"/>
          </a:xfrm>
          <a:prstGeom prst="rect">
            <a:avLst/>
          </a:prstGeom>
        </p:spPr>
      </p:pic>
      <p:pic>
        <p:nvPicPr>
          <p:cNvPr id="7" name="Picture 6"/>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958405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ClrTx/>
              <a:buFont typeface="Arial" panose="020B0604020202020204" pitchFamily="34" charset="0"/>
              <a:buChar char="•"/>
            </a:pPr>
            <a:r>
              <a:rPr lang="en-US" b="1" dirty="0" smtClean="0"/>
              <a:t>Please turn off your cell phone.</a:t>
            </a:r>
          </a:p>
          <a:p>
            <a:pPr>
              <a:buClrTx/>
              <a:buFont typeface="Arial" panose="020B0604020202020204" pitchFamily="34" charset="0"/>
              <a:buChar char="•"/>
            </a:pPr>
            <a:endParaRPr lang="en-US" b="1" dirty="0" smtClean="0"/>
          </a:p>
          <a:p>
            <a:pPr>
              <a:buClrTx/>
              <a:buFont typeface="Arial" panose="020B0604020202020204" pitchFamily="34" charset="0"/>
              <a:buChar char="•"/>
            </a:pPr>
            <a:r>
              <a:rPr lang="en-US" b="1" dirty="0" smtClean="0"/>
              <a:t>If you must leave the session early, please do so discreetly.</a:t>
            </a:r>
          </a:p>
          <a:p>
            <a:pPr>
              <a:buClrTx/>
              <a:buFont typeface="Arial" panose="020B0604020202020204" pitchFamily="34" charset="0"/>
              <a:buChar char="•"/>
            </a:pPr>
            <a:endParaRPr lang="en-US" b="1" dirty="0" smtClean="0"/>
          </a:p>
          <a:p>
            <a:pPr>
              <a:buClrTx/>
              <a:buFont typeface="Arial" panose="020B0604020202020204" pitchFamily="34" charset="0"/>
              <a:buChar char="•"/>
            </a:pPr>
            <a:r>
              <a:rPr lang="en-US" b="1" dirty="0" smtClean="0"/>
              <a:t>Please avoid side conversation during the session.</a:t>
            </a:r>
            <a:endParaRPr lang="en-US" b="1" dirty="0"/>
          </a:p>
        </p:txBody>
      </p:sp>
      <p:sp>
        <p:nvSpPr>
          <p:cNvPr id="3" name="Title 2"/>
          <p:cNvSpPr>
            <a:spLocks noGrp="1"/>
          </p:cNvSpPr>
          <p:nvPr>
            <p:ph type="title"/>
          </p:nvPr>
        </p:nvSpPr>
        <p:spPr>
          <a:solidFill>
            <a:schemeClr val="accent1">
              <a:lumMod val="60000"/>
              <a:lumOff val="40000"/>
            </a:schemeClr>
          </a:solidFill>
          <a:ln>
            <a:solidFill>
              <a:schemeClr val="accent1"/>
            </a:solidFill>
          </a:ln>
        </p:spPr>
        <p:txBody>
          <a:bodyPr/>
          <a:lstStyle/>
          <a:p>
            <a:pPr algn="ctr"/>
            <a:r>
              <a:rPr lang="en-US" dirty="0" smtClean="0">
                <a:solidFill>
                  <a:schemeClr val="tx1"/>
                </a:solidFill>
              </a:rPr>
              <a:t>Session Rules of Etiquette</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8610600" cy="6043613"/>
          </a:xfrm>
          <a:solidFill>
            <a:schemeClr val="accent1">
              <a:lumMod val="60000"/>
              <a:lumOff val="40000"/>
            </a:schemeClr>
          </a:solidFill>
        </p:spPr>
        <p:txBody>
          <a:bodyPr>
            <a:noAutofit/>
          </a:bodyPr>
          <a:lstStyle/>
          <a:p>
            <a:pPr algn="ctr"/>
            <a:r>
              <a:rPr lang="en-US" sz="8000" dirty="0" smtClean="0">
                <a:solidFill>
                  <a:schemeClr val="tx1"/>
                </a:solidFill>
                <a:latin typeface="Lucida Sans" panose="020B0602030504020204" pitchFamily="34" charset="0"/>
              </a:rPr>
              <a:t>Why Do We Search &amp; Use Common Matching?</a:t>
            </a:r>
            <a:endParaRPr lang="en-US" sz="8000" dirty="0">
              <a:solidFill>
                <a:schemeClr val="tx1"/>
              </a:solidFill>
              <a:latin typeface="Lucida Sans" panose="020B0602030504020204" pitchFamily="34" charset="0"/>
            </a:endParaRPr>
          </a:p>
        </p:txBody>
      </p:sp>
      <p:pic>
        <p:nvPicPr>
          <p:cNvPr id="4" name="Picture 3"/>
          <p:cNvPicPr>
            <a:picLocks noChangeAspect="1"/>
          </p:cNvPicPr>
          <p:nvPr/>
        </p:nvPicPr>
        <p:blipFill>
          <a:blip r:embed="rId2"/>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611030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1" y="1856014"/>
            <a:ext cx="8205787" cy="319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64" y="5034642"/>
            <a:ext cx="26098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214"/>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455" y="4195763"/>
            <a:ext cx="30353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a:spLocks noGrp="1"/>
          </p:cNvSpPr>
          <p:nvPr/>
        </p:nvSpPr>
        <p:spPr>
          <a:xfrm>
            <a:off x="457200" y="28575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dirty="0"/>
          </a:p>
        </p:txBody>
      </p:sp>
    </p:spTree>
    <p:extLst>
      <p:ext uri="{BB962C8B-B14F-4D97-AF65-F5344CB8AC3E}">
        <p14:creationId xmlns:p14="http://schemas.microsoft.com/office/powerpoint/2010/main" val="339371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410200"/>
          </a:xfrm>
        </p:spPr>
        <p:txBody>
          <a:bodyPr>
            <a:normAutofit/>
          </a:bodyPr>
          <a:lstStyle/>
          <a:p>
            <a:pPr>
              <a:buClrTx/>
              <a:buFont typeface="Arial" panose="020B0604020202020204" pitchFamily="34" charset="0"/>
              <a:buChar char="•"/>
            </a:pPr>
            <a:r>
              <a:rPr lang="en-US" sz="1600" dirty="0" smtClean="0"/>
              <a:t>You can search for a constituent/organization/person from any form that contains an ID block.</a:t>
            </a:r>
          </a:p>
          <a:p>
            <a:pPr>
              <a:buClrTx/>
              <a:buFont typeface="Arial" panose="020B0604020202020204" pitchFamily="34" charset="0"/>
              <a:buChar char="•"/>
            </a:pPr>
            <a:r>
              <a:rPr lang="en-US" sz="1600" dirty="0" smtClean="0"/>
              <a:t>Beside the ID field, click on the search arrow to display the Option List.</a:t>
            </a:r>
          </a:p>
          <a:p>
            <a:pPr marL="109728" indent="0">
              <a:buNone/>
            </a:pPr>
            <a:endParaRPr lang="en-US" sz="1600" dirty="0"/>
          </a:p>
        </p:txBody>
      </p:sp>
      <p:sp>
        <p:nvSpPr>
          <p:cNvPr id="3" name="Title 2"/>
          <p:cNvSpPr>
            <a:spLocks noGrp="1"/>
          </p:cNvSpPr>
          <p:nvPr>
            <p:ph type="title"/>
          </p:nvPr>
        </p:nvSpPr>
        <p:spPr>
          <a:xfrm>
            <a:off x="457200" y="274638"/>
            <a:ext cx="8229600" cy="944562"/>
          </a:xfrm>
          <a:solidFill>
            <a:schemeClr val="accent1">
              <a:lumMod val="60000"/>
              <a:lumOff val="40000"/>
            </a:schemeClr>
          </a:solidFill>
        </p:spPr>
        <p:txBody>
          <a:bodyPr/>
          <a:lstStyle/>
          <a:p>
            <a:r>
              <a:rPr lang="en-US" dirty="0" smtClean="0">
                <a:solidFill>
                  <a:schemeClr val="tx1"/>
                </a:solidFill>
              </a:rPr>
              <a:t>Searching for Constituents</a:t>
            </a:r>
            <a:endParaRPr lang="en-US" dirty="0">
              <a:solidFill>
                <a:schemeClr val="tx1"/>
              </a:solidFill>
            </a:endParaRPr>
          </a:p>
        </p:txBody>
      </p:sp>
      <p:pic>
        <p:nvPicPr>
          <p:cNvPr id="4" name="Picture 3"/>
          <p:cNvPicPr>
            <a:picLocks noChangeAspect="1"/>
          </p:cNvPicPr>
          <p:nvPr/>
        </p:nvPicPr>
        <p:blipFill rotWithShape="1">
          <a:blip r:embed="rId2"/>
          <a:srcRect b="2462"/>
          <a:stretch/>
        </p:blipFill>
        <p:spPr>
          <a:xfrm>
            <a:off x="3404860" y="2249270"/>
            <a:ext cx="4696480" cy="4237038"/>
          </a:xfrm>
          <a:prstGeom prst="rect">
            <a:avLst/>
          </a:prstGeom>
        </p:spPr>
      </p:pic>
      <p:cxnSp>
        <p:nvCxnSpPr>
          <p:cNvPr id="6" name="Straight Arrow Connector 5"/>
          <p:cNvCxnSpPr/>
          <p:nvPr/>
        </p:nvCxnSpPr>
        <p:spPr>
          <a:xfrm flipH="1">
            <a:off x="5181600" y="1828800"/>
            <a:ext cx="1143000" cy="16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6248400" y="1828800"/>
            <a:ext cx="76200" cy="2133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392432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3212" cy="6477000"/>
          </a:xfrm>
        </p:spPr>
        <p:txBody>
          <a:bodyPr>
            <a:normAutofit/>
          </a:bodyPr>
          <a:lstStyle/>
          <a:p>
            <a:pPr>
              <a:buClrTx/>
              <a:buFont typeface="Arial" panose="020B0604020202020204" pitchFamily="34" charset="0"/>
              <a:buChar char="•"/>
            </a:pPr>
            <a:r>
              <a:rPr lang="en-US" sz="1600" dirty="0" smtClean="0"/>
              <a:t>Click on Constituent Search. On this search form you can enter as much or as little information as you may know.  All fields are searchable.  You can only enter a class year and see all members of that graduating class as shown. Did a search for the call of 2000.</a:t>
            </a:r>
          </a:p>
          <a:p>
            <a:endParaRPr lang="en-US" sz="1600" dirty="0"/>
          </a:p>
          <a:p>
            <a:endParaRPr lang="en-US" sz="1600" dirty="0" smtClean="0"/>
          </a:p>
          <a:p>
            <a:endParaRPr lang="en-US" sz="1600" dirty="0"/>
          </a:p>
          <a:p>
            <a:endParaRPr lang="en-US" sz="1600" dirty="0" smtClean="0"/>
          </a:p>
          <a:p>
            <a:endParaRPr lang="en-US" sz="1600" dirty="0"/>
          </a:p>
        </p:txBody>
      </p:sp>
      <p:pic>
        <p:nvPicPr>
          <p:cNvPr id="4" name="Picture 3"/>
          <p:cNvPicPr>
            <a:picLocks noChangeAspect="1"/>
          </p:cNvPicPr>
          <p:nvPr/>
        </p:nvPicPr>
        <p:blipFill>
          <a:blip r:embed="rId2"/>
          <a:stretch>
            <a:fillRect/>
          </a:stretch>
        </p:blipFill>
        <p:spPr>
          <a:xfrm>
            <a:off x="216161" y="1219200"/>
            <a:ext cx="8757012" cy="1138322"/>
          </a:xfrm>
          <a:prstGeom prst="rect">
            <a:avLst/>
          </a:prstGeom>
        </p:spPr>
      </p:pic>
      <p:pic>
        <p:nvPicPr>
          <p:cNvPr id="5" name="Picture 4"/>
          <p:cNvPicPr>
            <a:picLocks noChangeAspect="1"/>
          </p:cNvPicPr>
          <p:nvPr/>
        </p:nvPicPr>
        <p:blipFill rotWithShape="1">
          <a:blip r:embed="rId3"/>
          <a:srcRect b="22945"/>
          <a:stretch/>
        </p:blipFill>
        <p:spPr>
          <a:xfrm>
            <a:off x="241039" y="2286000"/>
            <a:ext cx="8732134" cy="3582544"/>
          </a:xfrm>
          <a:prstGeom prst="rect">
            <a:avLst/>
          </a:prstGeom>
        </p:spPr>
      </p:pic>
      <p:sp>
        <p:nvSpPr>
          <p:cNvPr id="3" name="Oval 2"/>
          <p:cNvSpPr/>
          <p:nvPr/>
        </p:nvSpPr>
        <p:spPr>
          <a:xfrm>
            <a:off x="8001000" y="1524000"/>
            <a:ext cx="1143000" cy="533400"/>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360048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30" y="152400"/>
            <a:ext cx="9035970" cy="6705600"/>
          </a:xfrm>
        </p:spPr>
        <p:txBody>
          <a:bodyPr>
            <a:normAutofit/>
          </a:bodyPr>
          <a:lstStyle/>
          <a:p>
            <a:pPr>
              <a:buClrTx/>
              <a:buFont typeface="Arial" panose="020B0604020202020204" pitchFamily="34" charset="0"/>
              <a:buChar char="•"/>
            </a:pPr>
            <a:r>
              <a:rPr lang="en-US" sz="1600" dirty="0" smtClean="0"/>
              <a:t>You may need to find all constituents from a particular city or state.  Enter only that information as shown. In this example we are looking for all constituents from the state of Alabama.</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marL="109728" indent="0">
              <a:buNone/>
            </a:pPr>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pic>
        <p:nvPicPr>
          <p:cNvPr id="4" name="Picture 3"/>
          <p:cNvPicPr>
            <a:picLocks noChangeAspect="1"/>
          </p:cNvPicPr>
          <p:nvPr/>
        </p:nvPicPr>
        <p:blipFill>
          <a:blip r:embed="rId2"/>
          <a:stretch>
            <a:fillRect/>
          </a:stretch>
        </p:blipFill>
        <p:spPr>
          <a:xfrm>
            <a:off x="58838" y="914400"/>
            <a:ext cx="8839200" cy="1885697"/>
          </a:xfrm>
          <a:prstGeom prst="rect">
            <a:avLst/>
          </a:prstGeom>
        </p:spPr>
      </p:pic>
      <p:sp>
        <p:nvSpPr>
          <p:cNvPr id="5" name="Oval 4"/>
          <p:cNvSpPr/>
          <p:nvPr/>
        </p:nvSpPr>
        <p:spPr>
          <a:xfrm>
            <a:off x="4648200" y="2342897"/>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a:srcRect b="36931"/>
          <a:stretch/>
        </p:blipFill>
        <p:spPr>
          <a:xfrm>
            <a:off x="58838" y="2833308"/>
            <a:ext cx="8745638" cy="2790571"/>
          </a:xfrm>
          <a:prstGeom prst="rect">
            <a:avLst/>
          </a:prstGeom>
        </p:spPr>
      </p:pic>
      <p:pic>
        <p:nvPicPr>
          <p:cNvPr id="7" name="Picture 6"/>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417131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705600"/>
          </a:xfrm>
        </p:spPr>
        <p:txBody>
          <a:bodyPr>
            <a:normAutofit/>
          </a:bodyPr>
          <a:lstStyle/>
          <a:p>
            <a:pPr>
              <a:buClrTx/>
              <a:buFont typeface="Arial" panose="020B0604020202020204" pitchFamily="34" charset="0"/>
              <a:buChar char="•"/>
            </a:pPr>
            <a:r>
              <a:rPr lang="en-US" sz="1600" dirty="0" smtClean="0"/>
              <a:t>The results of these queries can be extracted into a spreadsheet. </a:t>
            </a:r>
          </a:p>
          <a:p>
            <a:pPr>
              <a:buClrTx/>
              <a:buFont typeface="Arial" panose="020B0604020202020204" pitchFamily="34" charset="0"/>
              <a:buChar char="•"/>
            </a:pPr>
            <a:r>
              <a:rPr lang="en-US" sz="1600" dirty="0" smtClean="0"/>
              <a:t>Click on Help on the Menu Bar and choose Extra Data No Key.</a:t>
            </a:r>
          </a:p>
          <a:p>
            <a:endParaRPr lang="en-US" sz="1600" dirty="0"/>
          </a:p>
        </p:txBody>
      </p:sp>
      <p:pic>
        <p:nvPicPr>
          <p:cNvPr id="4" name="Picture 3"/>
          <p:cNvPicPr>
            <a:picLocks noChangeAspect="1"/>
          </p:cNvPicPr>
          <p:nvPr/>
        </p:nvPicPr>
        <p:blipFill>
          <a:blip r:embed="rId2"/>
          <a:stretch>
            <a:fillRect/>
          </a:stretch>
        </p:blipFill>
        <p:spPr>
          <a:xfrm>
            <a:off x="609600" y="838200"/>
            <a:ext cx="7582958" cy="3762900"/>
          </a:xfrm>
          <a:prstGeom prst="rect">
            <a:avLst/>
          </a:prstGeom>
        </p:spPr>
      </p:pic>
      <p:sp>
        <p:nvSpPr>
          <p:cNvPr id="3" name="Oval 2"/>
          <p:cNvSpPr/>
          <p:nvPr/>
        </p:nvSpPr>
        <p:spPr>
          <a:xfrm>
            <a:off x="3886200" y="3810000"/>
            <a:ext cx="1600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39328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normAutofit/>
          </a:bodyPr>
          <a:lstStyle/>
          <a:p>
            <a:pPr>
              <a:buClrTx/>
              <a:buFont typeface="Arial" panose="020B0604020202020204" pitchFamily="34" charset="0"/>
              <a:buChar char="•"/>
            </a:pPr>
            <a:r>
              <a:rPr lang="en-US" sz="1600" dirty="0" smtClean="0"/>
              <a:t>In our setup this IE box will appear. We click open and view the file in an excel spreadsheet.</a:t>
            </a:r>
          </a:p>
          <a:p>
            <a:endParaRPr lang="en-US" sz="1600" dirty="0"/>
          </a:p>
        </p:txBody>
      </p:sp>
      <p:pic>
        <p:nvPicPr>
          <p:cNvPr id="4" name="Picture 3"/>
          <p:cNvPicPr>
            <a:picLocks noChangeAspect="1"/>
          </p:cNvPicPr>
          <p:nvPr/>
        </p:nvPicPr>
        <p:blipFill rotWithShape="1">
          <a:blip r:embed="rId2"/>
          <a:srcRect t="2500"/>
          <a:stretch/>
        </p:blipFill>
        <p:spPr>
          <a:xfrm>
            <a:off x="426098" y="609600"/>
            <a:ext cx="4010585" cy="2972225"/>
          </a:xfrm>
          <a:prstGeom prst="rect">
            <a:avLst/>
          </a:prstGeom>
        </p:spPr>
      </p:pic>
      <p:pic>
        <p:nvPicPr>
          <p:cNvPr id="5" name="Picture 4"/>
          <p:cNvPicPr>
            <a:picLocks noChangeAspect="1"/>
          </p:cNvPicPr>
          <p:nvPr/>
        </p:nvPicPr>
        <p:blipFill>
          <a:blip r:embed="rId3"/>
          <a:stretch>
            <a:fillRect/>
          </a:stretch>
        </p:blipFill>
        <p:spPr>
          <a:xfrm>
            <a:off x="2362200" y="2438400"/>
            <a:ext cx="6587159" cy="3198471"/>
          </a:xfrm>
          <a:prstGeom prst="rect">
            <a:avLst/>
          </a:prstGeom>
        </p:spPr>
      </p:pic>
      <p:pic>
        <p:nvPicPr>
          <p:cNvPr id="6" name="Picture 5"/>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825622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6705600"/>
          </a:xfrm>
        </p:spPr>
        <p:txBody>
          <a:bodyPr>
            <a:normAutofit/>
          </a:bodyPr>
          <a:lstStyle/>
          <a:p>
            <a:pPr>
              <a:buClrTx/>
              <a:buFont typeface="Arial" panose="020B0604020202020204" pitchFamily="34" charset="0"/>
              <a:buChar char="•"/>
            </a:pPr>
            <a:r>
              <a:rPr lang="en-US" sz="1600" dirty="0" smtClean="0"/>
              <a:t>You may find the person you are searching for is not a constituent, but you have received a gift that needs to entered into Banner.  The next search you would do is a Person Search. </a:t>
            </a:r>
          </a:p>
          <a:p>
            <a:pPr>
              <a:buClrTx/>
              <a:buFont typeface="Arial" panose="020B0604020202020204" pitchFamily="34" charset="0"/>
              <a:buChar char="•"/>
            </a:pPr>
            <a:r>
              <a:rPr lang="en-US" sz="1600" dirty="0" smtClean="0"/>
              <a:t>The person could be in Banner, just not as a constituent, so you should </a:t>
            </a:r>
            <a:r>
              <a:rPr lang="en-US" sz="1600" b="1" dirty="0" smtClean="0"/>
              <a:t>ALWAYS</a:t>
            </a:r>
            <a:r>
              <a:rPr lang="en-US" sz="1600" dirty="0" smtClean="0"/>
              <a:t> do a person search if you do not find them on the constituent search form before entering them as a new ID in Banner. They may already exists in Banner, just not as a constituent.</a:t>
            </a:r>
          </a:p>
          <a:p>
            <a:pPr marL="109728" indent="0">
              <a:buNone/>
            </a:pPr>
            <a:endParaRPr lang="en-US" sz="1600" dirty="0"/>
          </a:p>
        </p:txBody>
      </p:sp>
      <p:pic>
        <p:nvPicPr>
          <p:cNvPr id="4" name="Picture 3"/>
          <p:cNvPicPr>
            <a:picLocks noChangeAspect="1"/>
          </p:cNvPicPr>
          <p:nvPr/>
        </p:nvPicPr>
        <p:blipFill>
          <a:blip r:embed="rId2"/>
          <a:stretch>
            <a:fillRect/>
          </a:stretch>
        </p:blipFill>
        <p:spPr>
          <a:xfrm>
            <a:off x="914400" y="1905000"/>
            <a:ext cx="5410200" cy="4007359"/>
          </a:xfrm>
          <a:prstGeom prst="rect">
            <a:avLst/>
          </a:prstGeom>
        </p:spPr>
      </p:pic>
      <p:cxnSp>
        <p:nvCxnSpPr>
          <p:cNvPr id="6" name="Straight Arrow Connector 5"/>
          <p:cNvCxnSpPr/>
          <p:nvPr/>
        </p:nvCxnSpPr>
        <p:spPr>
          <a:xfrm flipH="1">
            <a:off x="2895600" y="1676400"/>
            <a:ext cx="2286000" cy="1447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2958511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6629400"/>
          </a:xfrm>
        </p:spPr>
        <p:txBody>
          <a:bodyPr>
            <a:normAutofit/>
          </a:bodyPr>
          <a:lstStyle/>
          <a:p>
            <a:pPr>
              <a:buClrTx/>
              <a:buFont typeface="Arial" panose="020B0604020202020204" pitchFamily="34" charset="0"/>
              <a:buChar char="•"/>
            </a:pPr>
            <a:r>
              <a:rPr lang="en-US" sz="1600" dirty="0" smtClean="0"/>
              <a:t>You will see SOAIDEN, the Person Search form. You are in Query mode when you enter this form.</a:t>
            </a:r>
          </a:p>
          <a:p>
            <a:pPr>
              <a:buClrTx/>
              <a:buFont typeface="Arial" panose="020B0604020202020204" pitchFamily="34" charset="0"/>
              <a:buChar char="•"/>
            </a:pPr>
            <a:r>
              <a:rPr lang="en-US" sz="1600" dirty="0" smtClean="0"/>
              <a:t>Enter the last name of the person and the first initial of what may be the first name followed by the % sign, which is a wildcard in Banner.  In this example, I am looking for John Banner.</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a:buClrTx/>
              <a:buFont typeface="Arial" panose="020B0604020202020204" pitchFamily="34" charset="0"/>
              <a:buChar char="•"/>
            </a:pPr>
            <a:r>
              <a:rPr lang="en-US" sz="1600" dirty="0" smtClean="0"/>
              <a:t>This query is asking for anyone with the last name of Banner and anyone who has a first name that begins with the letter J. Execute the query to see results.</a:t>
            </a:r>
          </a:p>
          <a:p>
            <a:pPr marL="109728" indent="0">
              <a:buNone/>
            </a:pPr>
            <a:endParaRPr lang="en-US" sz="1600" dirty="0" smtClean="0"/>
          </a:p>
          <a:p>
            <a:pPr marL="109728" indent="0">
              <a:buNone/>
            </a:pPr>
            <a:endParaRPr lang="en-US" sz="1600" dirty="0"/>
          </a:p>
        </p:txBody>
      </p:sp>
      <p:pic>
        <p:nvPicPr>
          <p:cNvPr id="4" name="Picture 3"/>
          <p:cNvPicPr>
            <a:picLocks noChangeAspect="1"/>
          </p:cNvPicPr>
          <p:nvPr/>
        </p:nvPicPr>
        <p:blipFill>
          <a:blip r:embed="rId2"/>
          <a:stretch>
            <a:fillRect/>
          </a:stretch>
        </p:blipFill>
        <p:spPr>
          <a:xfrm>
            <a:off x="654833" y="1514481"/>
            <a:ext cx="7939468" cy="1651471"/>
          </a:xfrm>
          <a:prstGeom prst="rect">
            <a:avLst/>
          </a:prstGeom>
        </p:spPr>
      </p:pic>
      <p:pic>
        <p:nvPicPr>
          <p:cNvPr id="5" name="Picture 4"/>
          <p:cNvPicPr>
            <a:picLocks noChangeAspect="1"/>
          </p:cNvPicPr>
          <p:nvPr/>
        </p:nvPicPr>
        <p:blipFill>
          <a:blip r:embed="rId3"/>
          <a:stretch>
            <a:fillRect/>
          </a:stretch>
        </p:blipFill>
        <p:spPr>
          <a:xfrm>
            <a:off x="457200" y="3886200"/>
            <a:ext cx="8077200" cy="2415984"/>
          </a:xfrm>
          <a:prstGeom prst="rect">
            <a:avLst/>
          </a:prstGeom>
        </p:spPr>
      </p:pic>
      <p:pic>
        <p:nvPicPr>
          <p:cNvPr id="6" name="Picture 5"/>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769031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629400"/>
          </a:xfrm>
        </p:spPr>
        <p:txBody>
          <a:bodyPr>
            <a:normAutofit/>
          </a:bodyPr>
          <a:lstStyle/>
          <a:p>
            <a:pPr>
              <a:buClrTx/>
              <a:buFont typeface="Arial" panose="020B0604020202020204" pitchFamily="34" charset="0"/>
              <a:buChar char="•"/>
            </a:pPr>
            <a:r>
              <a:rPr lang="en-US" sz="1600" dirty="0" smtClean="0"/>
              <a:t>NOTE: You should always perform a second query to ensure you have or have not located the person you are looking for.  The name sent in on the check could actually be their middle name. So perform another query as shown:</a:t>
            </a:r>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r>
              <a:rPr lang="en-US" sz="1600" dirty="0" smtClean="0"/>
              <a:t>The query is executed and finds no results for someone with the last name of Banner and a middle name that begins with the letter J.</a:t>
            </a:r>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pPr>
              <a:buClrTx/>
              <a:buFont typeface="Arial" panose="020B0604020202020204" pitchFamily="34" charset="0"/>
              <a:buChar char="•"/>
            </a:pPr>
            <a:endParaRPr lang="en-US" sz="1600" dirty="0" smtClean="0"/>
          </a:p>
          <a:p>
            <a:pPr>
              <a:buClrTx/>
              <a:buFont typeface="Arial" panose="020B0604020202020204" pitchFamily="34" charset="0"/>
              <a:buChar char="•"/>
            </a:pPr>
            <a:endParaRPr lang="en-US" sz="1600" dirty="0"/>
          </a:p>
          <a:p>
            <a:endParaRPr lang="en-US" sz="1600" dirty="0" smtClean="0"/>
          </a:p>
          <a:p>
            <a:pPr marL="630936" lvl="2" indent="0">
              <a:buNone/>
            </a:pPr>
            <a:r>
              <a:rPr lang="en-US" sz="1000" dirty="0" smtClean="0"/>
              <a:t>       </a:t>
            </a:r>
            <a:r>
              <a:rPr lang="en-US" sz="1600" dirty="0" smtClean="0"/>
              <a:t>So if you were looking for John Banner, then you have not found anyone  	with that name in the system and it is ok to create the ID using the 	Common Matching process.</a:t>
            </a:r>
          </a:p>
          <a:p>
            <a:endParaRPr lang="en-US" sz="1600" dirty="0" smtClean="0"/>
          </a:p>
          <a:p>
            <a:pPr marL="109728" indent="0">
              <a:buNone/>
            </a:pPr>
            <a:endParaRPr lang="en-US" sz="1600" dirty="0"/>
          </a:p>
        </p:txBody>
      </p:sp>
      <p:pic>
        <p:nvPicPr>
          <p:cNvPr id="4" name="Picture 3"/>
          <p:cNvPicPr>
            <a:picLocks noChangeAspect="1"/>
          </p:cNvPicPr>
          <p:nvPr/>
        </p:nvPicPr>
        <p:blipFill>
          <a:blip r:embed="rId2"/>
          <a:stretch>
            <a:fillRect/>
          </a:stretch>
        </p:blipFill>
        <p:spPr>
          <a:xfrm>
            <a:off x="914400" y="990600"/>
            <a:ext cx="7564347" cy="1571908"/>
          </a:xfrm>
          <a:prstGeom prst="rect">
            <a:avLst/>
          </a:prstGeom>
        </p:spPr>
      </p:pic>
      <p:pic>
        <p:nvPicPr>
          <p:cNvPr id="5" name="Picture 4"/>
          <p:cNvPicPr>
            <a:picLocks noChangeAspect="1"/>
          </p:cNvPicPr>
          <p:nvPr/>
        </p:nvPicPr>
        <p:blipFill>
          <a:blip r:embed="rId3"/>
          <a:stretch>
            <a:fillRect/>
          </a:stretch>
        </p:blipFill>
        <p:spPr>
          <a:xfrm>
            <a:off x="914399" y="3276600"/>
            <a:ext cx="7564347" cy="1598727"/>
          </a:xfrm>
          <a:prstGeom prst="rect">
            <a:avLst/>
          </a:prstGeom>
        </p:spPr>
      </p:pic>
      <p:pic>
        <p:nvPicPr>
          <p:cNvPr id="7" name="Picture 6"/>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323342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276600"/>
          </a:xfrm>
        </p:spPr>
        <p:txBody>
          <a:bodyPr>
            <a:normAutofit lnSpcReduction="10000"/>
          </a:bodyPr>
          <a:lstStyle/>
          <a:p>
            <a:pPr>
              <a:buClrTx/>
              <a:buFont typeface="Arial" panose="020B0604020202020204" pitchFamily="34" charset="0"/>
              <a:buChar char="•"/>
            </a:pPr>
            <a:r>
              <a:rPr lang="en-US" sz="2800" dirty="0" smtClean="0"/>
              <a:t>Lesson 1: Banner Form Naming Convention</a:t>
            </a:r>
          </a:p>
          <a:p>
            <a:pPr>
              <a:buClrTx/>
              <a:buFont typeface="Arial" panose="020B0604020202020204" pitchFamily="34" charset="0"/>
              <a:buChar char="•"/>
            </a:pPr>
            <a:endParaRPr lang="en-US" sz="2800" dirty="0" smtClean="0"/>
          </a:p>
          <a:p>
            <a:pPr>
              <a:buClrTx/>
              <a:buFont typeface="Arial" panose="020B0604020202020204" pitchFamily="34" charset="0"/>
              <a:buChar char="•"/>
            </a:pPr>
            <a:r>
              <a:rPr lang="en-US" sz="2800" dirty="0" smtClean="0"/>
              <a:t>Lesson 2: Navigating Through Advancement</a:t>
            </a:r>
          </a:p>
          <a:p>
            <a:pPr>
              <a:buClrTx/>
              <a:buFont typeface="Arial" panose="020B0604020202020204" pitchFamily="34" charset="0"/>
              <a:buChar char="•"/>
            </a:pPr>
            <a:endParaRPr lang="en-US" sz="2800" dirty="0" smtClean="0"/>
          </a:p>
          <a:p>
            <a:pPr>
              <a:buClrTx/>
              <a:buFont typeface="Arial" panose="020B0604020202020204" pitchFamily="34" charset="0"/>
              <a:buChar char="•"/>
            </a:pPr>
            <a:r>
              <a:rPr lang="en-US" sz="2800" dirty="0" smtClean="0"/>
              <a:t>Lesson 3: Search and Common Matching </a:t>
            </a:r>
          </a:p>
          <a:p>
            <a:pPr>
              <a:buClrTx/>
              <a:buFont typeface="Arial" panose="020B0604020202020204" pitchFamily="34" charset="0"/>
              <a:buChar char="•"/>
            </a:pPr>
            <a:endParaRPr lang="en-US" sz="2800" dirty="0" smtClean="0"/>
          </a:p>
          <a:p>
            <a:pPr>
              <a:buClrTx/>
              <a:buFont typeface="Arial" panose="020B0604020202020204" pitchFamily="34" charset="0"/>
              <a:buChar char="•"/>
            </a:pPr>
            <a:r>
              <a:rPr lang="en-US" sz="2800" dirty="0" smtClean="0"/>
              <a:t>Lesson 4: Where Do I Find It?</a:t>
            </a:r>
          </a:p>
          <a:p>
            <a:pPr>
              <a:buClrTx/>
              <a:buFont typeface="Arial" panose="020B0604020202020204" pitchFamily="34" charset="0"/>
              <a:buChar char="•"/>
            </a:pPr>
            <a:endParaRPr lang="en-US" sz="2800" dirty="0"/>
          </a:p>
          <a:p>
            <a:pPr marL="109728" indent="0">
              <a:buNone/>
            </a:pPr>
            <a:endParaRPr lang="en-US" sz="2800" dirty="0" smtClean="0"/>
          </a:p>
          <a:p>
            <a:endParaRPr lang="en-US" sz="2800" dirty="0" smtClean="0"/>
          </a:p>
          <a:p>
            <a:pPr marL="109728" indent="0">
              <a:buNone/>
            </a:pPr>
            <a:endParaRPr lang="en-US" sz="2800" dirty="0"/>
          </a:p>
        </p:txBody>
      </p:sp>
      <p:sp>
        <p:nvSpPr>
          <p:cNvPr id="3" name="Title 2"/>
          <p:cNvSpPr>
            <a:spLocks noGrp="1"/>
          </p:cNvSpPr>
          <p:nvPr>
            <p:ph type="title"/>
          </p:nvPr>
        </p:nvSpPr>
        <p:spPr>
          <a:solidFill>
            <a:schemeClr val="accent1">
              <a:lumMod val="60000"/>
              <a:lumOff val="40000"/>
            </a:schemeClr>
          </a:solidFill>
          <a:ln>
            <a:solidFill>
              <a:schemeClr val="accent1"/>
            </a:solidFill>
          </a:ln>
        </p:spPr>
        <p:txBody>
          <a:bodyPr/>
          <a:lstStyle/>
          <a:p>
            <a:pPr algn="ctr"/>
            <a:r>
              <a:rPr lang="en-US" dirty="0" smtClean="0">
                <a:solidFill>
                  <a:schemeClr val="tx1"/>
                </a:solidFill>
              </a:rPr>
              <a:t>AGENDA</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286159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42665"/>
            <a:ext cx="8077200" cy="923330"/>
          </a:xfrm>
          <a:prstGeom prst="rect">
            <a:avLst/>
          </a:prstGeom>
          <a:noFill/>
        </p:spPr>
        <p:txBody>
          <a:bodyPr wrap="square" rtlCol="0">
            <a:spAutoFit/>
          </a:bodyPr>
          <a:lstStyle/>
          <a:p>
            <a:r>
              <a:rPr lang="en-US" dirty="0" smtClean="0"/>
              <a:t>The </a:t>
            </a:r>
            <a:r>
              <a:rPr lang="en-US" dirty="0"/>
              <a:t>Common Matching process checks for existing identification records </a:t>
            </a:r>
            <a:r>
              <a:rPr lang="en-US" i="1" dirty="0" smtClean="0"/>
              <a:t>before </a:t>
            </a:r>
            <a:r>
              <a:rPr lang="en-US" dirty="0"/>
              <a:t>a </a:t>
            </a:r>
            <a:r>
              <a:rPr lang="en-US" dirty="0" smtClean="0"/>
              <a:t>new one </a:t>
            </a:r>
            <a:r>
              <a:rPr lang="en-US" dirty="0"/>
              <a:t>is added to the database</a:t>
            </a:r>
            <a:r>
              <a:rPr lang="en-US" dirty="0" smtClean="0"/>
              <a:t>.</a:t>
            </a:r>
          </a:p>
          <a:p>
            <a:pPr algn="ctr"/>
            <a:r>
              <a:rPr lang="en-US" dirty="0" smtClean="0"/>
              <a:t>To begin the process, click on the Generate ID: icon</a:t>
            </a:r>
            <a:endParaRPr lang="en-US" dirty="0"/>
          </a:p>
        </p:txBody>
      </p:sp>
      <p:pic>
        <p:nvPicPr>
          <p:cNvPr id="3" name="Picture 2"/>
          <p:cNvPicPr>
            <a:picLocks noChangeAspect="1"/>
          </p:cNvPicPr>
          <p:nvPr/>
        </p:nvPicPr>
        <p:blipFill>
          <a:blip r:embed="rId2"/>
          <a:stretch>
            <a:fillRect/>
          </a:stretch>
        </p:blipFill>
        <p:spPr>
          <a:xfrm>
            <a:off x="1461247" y="1765995"/>
            <a:ext cx="6741131" cy="5042682"/>
          </a:xfrm>
          <a:prstGeom prst="rect">
            <a:avLst/>
          </a:prstGeom>
        </p:spPr>
      </p:pic>
      <p:cxnSp>
        <p:nvCxnSpPr>
          <p:cNvPr id="6" name="Straight Arrow Connector 5"/>
          <p:cNvCxnSpPr/>
          <p:nvPr/>
        </p:nvCxnSpPr>
        <p:spPr>
          <a:xfrm>
            <a:off x="5410200" y="1722061"/>
            <a:ext cx="457200" cy="8462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3"/>
          <a:stretch>
            <a:fillRect/>
          </a:stretch>
        </p:blipFill>
        <p:spPr>
          <a:xfrm>
            <a:off x="13447" y="5208323"/>
            <a:ext cx="1447800" cy="1613890"/>
          </a:xfrm>
          <a:prstGeom prst="rect">
            <a:avLst/>
          </a:prstGeom>
        </p:spPr>
      </p:pic>
      <p:sp>
        <p:nvSpPr>
          <p:cNvPr id="10" name="TextBox 9"/>
          <p:cNvSpPr txBox="1"/>
          <p:nvPr/>
        </p:nvSpPr>
        <p:spPr>
          <a:xfrm>
            <a:off x="152400" y="152400"/>
            <a:ext cx="8646131" cy="646331"/>
          </a:xfrm>
          <a:prstGeom prst="rect">
            <a:avLst/>
          </a:prstGeom>
          <a:solidFill>
            <a:schemeClr val="accent1">
              <a:lumMod val="60000"/>
              <a:lumOff val="40000"/>
            </a:schemeClr>
          </a:solidFill>
        </p:spPr>
        <p:txBody>
          <a:bodyPr wrap="square" rtlCol="0">
            <a:spAutoFit/>
          </a:bodyPr>
          <a:lstStyle/>
          <a:p>
            <a:pPr algn="ctr"/>
            <a:r>
              <a:rPr lang="en-US" sz="3600" dirty="0" smtClean="0"/>
              <a:t>Common Matching Process</a:t>
            </a:r>
            <a:endParaRPr lang="en-US" sz="3600" dirty="0"/>
          </a:p>
        </p:txBody>
      </p:sp>
    </p:spTree>
    <p:extLst>
      <p:ext uri="{BB962C8B-B14F-4D97-AF65-F5344CB8AC3E}">
        <p14:creationId xmlns:p14="http://schemas.microsoft.com/office/powerpoint/2010/main" val="1565793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8254" y="874931"/>
            <a:ext cx="6745761" cy="4607507"/>
          </a:xfrm>
          <a:prstGeom prst="rect">
            <a:avLst/>
          </a:prstGeom>
        </p:spPr>
      </p:pic>
      <p:sp>
        <p:nvSpPr>
          <p:cNvPr id="4" name="TextBox 3"/>
          <p:cNvSpPr txBox="1"/>
          <p:nvPr/>
        </p:nvSpPr>
        <p:spPr>
          <a:xfrm>
            <a:off x="134471" y="228600"/>
            <a:ext cx="8933329" cy="646331"/>
          </a:xfrm>
          <a:prstGeom prst="rect">
            <a:avLst/>
          </a:prstGeom>
          <a:noFill/>
        </p:spPr>
        <p:txBody>
          <a:bodyPr wrap="square" rtlCol="0">
            <a:spAutoFit/>
          </a:bodyPr>
          <a:lstStyle/>
          <a:p>
            <a:r>
              <a:rPr lang="en-US" dirty="0" smtClean="0"/>
              <a:t>Click on the Matching Source dropdown and choose Person_Match then press OK.</a:t>
            </a:r>
            <a:endParaRPr lang="en-US" dirty="0"/>
          </a:p>
        </p:txBody>
      </p:sp>
      <p:cxnSp>
        <p:nvCxnSpPr>
          <p:cNvPr id="6" name="Straight Arrow Connector 5"/>
          <p:cNvCxnSpPr/>
          <p:nvPr/>
        </p:nvCxnSpPr>
        <p:spPr>
          <a:xfrm flipH="1">
            <a:off x="5562600" y="551765"/>
            <a:ext cx="1828800" cy="3867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295747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chor="t">
            <a:normAutofit/>
          </a:bodyPr>
          <a:lstStyle/>
          <a:p>
            <a:r>
              <a:rPr lang="en-US" sz="1600" dirty="0" smtClean="0">
                <a:solidFill>
                  <a:schemeClr val="tx1"/>
                </a:solidFill>
                <a:effectLst/>
              </a:rPr>
              <a:t>Enter the Last Name, then do NEXT BLOCK to see if there are any possible matches.  </a:t>
            </a:r>
            <a:endParaRPr lang="en-US" sz="1600" dirty="0">
              <a:solidFill>
                <a:schemeClr val="tx1"/>
              </a:solidFill>
              <a:effectLst/>
            </a:endParaRP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999" y="990600"/>
            <a:ext cx="738443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506469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chor="t">
            <a:normAutofit/>
          </a:bodyPr>
          <a:lstStyle/>
          <a:p>
            <a:r>
              <a:rPr lang="en-US" sz="1600" b="0" dirty="0" smtClean="0">
                <a:solidFill>
                  <a:schemeClr val="tx1">
                    <a:lumMod val="95000"/>
                    <a:lumOff val="5000"/>
                  </a:schemeClr>
                </a:solidFill>
                <a:effectLst>
                  <a:outerShdw blurRad="38100" dist="38100" dir="2700000" algn="tl">
                    <a:srgbClr val="000000">
                      <a:alpha val="43137"/>
                    </a:srgbClr>
                  </a:outerShdw>
                </a:effectLst>
              </a:rPr>
              <a:t>If there is no match, return to the Last Name field, blank it out, and enter the SSN number if you have it, and NEXT BLOCK to see if you find a match.  </a:t>
            </a:r>
            <a:endParaRPr lang="en-US" sz="1600" b="0" dirty="0">
              <a:solidFill>
                <a:schemeClr val="tx1">
                  <a:lumMod val="95000"/>
                  <a:lumOff val="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51647"/>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1524000" y="838200"/>
            <a:ext cx="335280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886536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1600" dirty="0" smtClean="0">
                <a:solidFill>
                  <a:schemeClr val="tx1"/>
                </a:solidFill>
              </a:rPr>
              <a:t>If the Potential Match that displays is your person, then highlight the name of the person in the Potential Match box and click the Select ID icon.</a:t>
            </a:r>
            <a:endParaRPr lang="en-US" sz="16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565" y="846138"/>
            <a:ext cx="7306469"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600200" y="762000"/>
            <a:ext cx="3429000" cy="2939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856464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1600" dirty="0" smtClean="0">
                <a:solidFill>
                  <a:schemeClr val="tx1"/>
                </a:solidFill>
              </a:rPr>
              <a:t>Once you click the Select ID icon, you will be returned to the Identification form and you can continue to update the information on the person.</a:t>
            </a:r>
            <a:endParaRPr lang="en-US" sz="1600" dirty="0">
              <a:solidFill>
                <a:schemeClr val="tx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23"/>
          <a:stretch/>
        </p:blipFill>
        <p:spPr bwMode="auto">
          <a:xfrm>
            <a:off x="1600200" y="846138"/>
            <a:ext cx="6858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1281590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8838"/>
          </a:xfrm>
        </p:spPr>
        <p:txBody>
          <a:bodyPr anchor="t">
            <a:normAutofit fontScale="90000"/>
          </a:bodyPr>
          <a:lstStyle/>
          <a:p>
            <a:r>
              <a:rPr lang="en-US" sz="1600" dirty="0" smtClean="0">
                <a:solidFill>
                  <a:schemeClr val="tx1"/>
                </a:solidFill>
              </a:rPr>
              <a:t>If you did not get a match, press Page Up, remove the SSN and enter the complete name of the person.  NEXT BLOCK.  If there is no match, you will receive this message. If you feel you have exhausted your search and have not found the person and know that you must generate an ID for the person, then click Yes.</a:t>
            </a:r>
            <a:br>
              <a:rPr lang="en-US" sz="1600" dirty="0" smtClean="0">
                <a:solidFill>
                  <a:schemeClr val="tx1"/>
                </a:solidFill>
              </a:rPr>
            </a:br>
            <a:r>
              <a:rPr lang="en-US" sz="1600" dirty="0">
                <a:solidFill>
                  <a:schemeClr val="tx1"/>
                </a:solidFill>
              </a:rPr>
              <a:t/>
            </a:r>
            <a:br>
              <a:rPr lang="en-US" sz="1600" dirty="0">
                <a:solidFill>
                  <a:schemeClr val="tx1"/>
                </a:solidFill>
              </a:rPr>
            </a:br>
            <a:r>
              <a:rPr lang="en-US" sz="1600" dirty="0" smtClean="0">
                <a:solidFill>
                  <a:schemeClr val="tx1"/>
                </a:solidFill>
              </a:rPr>
              <a:t>NOTE: Always make sure the word GENERATED is in the ID field before pressing Yes.</a:t>
            </a:r>
            <a:endParaRPr lang="en-US" sz="1600"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83476"/>
            <a:ext cx="6858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3447" y="5208323"/>
            <a:ext cx="1447800" cy="1613890"/>
          </a:xfrm>
          <a:prstGeom prst="rect">
            <a:avLst/>
          </a:prstGeom>
        </p:spPr>
      </p:pic>
      <p:cxnSp>
        <p:nvCxnSpPr>
          <p:cNvPr id="8" name="Straight Arrow Connector 7"/>
          <p:cNvCxnSpPr/>
          <p:nvPr/>
        </p:nvCxnSpPr>
        <p:spPr>
          <a:xfrm flipH="1">
            <a:off x="5562600" y="1683476"/>
            <a:ext cx="2057400" cy="2812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6859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chor="t">
            <a:normAutofit/>
          </a:bodyPr>
          <a:lstStyle/>
          <a:p>
            <a:r>
              <a:rPr lang="en-US" sz="1600" dirty="0" smtClean="0">
                <a:solidFill>
                  <a:schemeClr val="tx1"/>
                </a:solidFill>
              </a:rPr>
              <a:t>Once you say Yes, you will receive this message.  Click OK and you will be returned to the Identification for to continue entering information on the person</a:t>
            </a:r>
            <a:r>
              <a:rPr lang="en-US" sz="1600" dirty="0" smtClean="0"/>
              <a:t>.</a:t>
            </a:r>
            <a:endParaRPr lang="en-US"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41294"/>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895600" y="762000"/>
            <a:ext cx="2438400" cy="236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2547872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295400"/>
            <a:ext cx="8229600" cy="4589653"/>
          </a:xfrm>
        </p:spPr>
        <p:txBody>
          <a:bodyPr>
            <a:normAutofit fontScale="70000" lnSpcReduction="20000"/>
          </a:bodyPr>
          <a:lstStyle/>
          <a:p>
            <a:pPr>
              <a:buClrTx/>
              <a:buFont typeface="Arial" panose="020B0604020202020204" pitchFamily="34" charset="0"/>
              <a:buChar char="•"/>
            </a:pPr>
            <a:r>
              <a:rPr lang="en-US" dirty="0" smtClean="0"/>
              <a:t>Donor Category/Class Year – APACONS</a:t>
            </a:r>
          </a:p>
          <a:p>
            <a:pPr>
              <a:buClrTx/>
              <a:buFont typeface="Arial" panose="020B0604020202020204" pitchFamily="34" charset="0"/>
              <a:buChar char="•"/>
            </a:pPr>
            <a:r>
              <a:rPr lang="en-US" dirty="0" smtClean="0"/>
              <a:t>Address/Telephone/Email Info – APAIDEN</a:t>
            </a:r>
          </a:p>
          <a:p>
            <a:pPr>
              <a:buClrTx/>
              <a:buFont typeface="Arial" panose="020B0604020202020204" pitchFamily="34" charset="0"/>
              <a:buChar char="•"/>
            </a:pPr>
            <a:r>
              <a:rPr lang="en-US" dirty="0" smtClean="0"/>
              <a:t>Organization Info - AOAORGN</a:t>
            </a:r>
          </a:p>
          <a:p>
            <a:pPr>
              <a:buClrTx/>
              <a:buFont typeface="Arial" panose="020B0604020202020204" pitchFamily="34" charset="0"/>
              <a:buChar char="•"/>
            </a:pPr>
            <a:r>
              <a:rPr lang="en-US" dirty="0" smtClean="0"/>
              <a:t>Gift Info – AGCGIFT</a:t>
            </a:r>
          </a:p>
          <a:p>
            <a:pPr>
              <a:buClrTx/>
              <a:buFont typeface="Arial" panose="020B0604020202020204" pitchFamily="34" charset="0"/>
              <a:buChar char="•"/>
            </a:pPr>
            <a:r>
              <a:rPr lang="en-US" dirty="0" smtClean="0"/>
              <a:t>Pledge Info – AGCPLDG</a:t>
            </a:r>
          </a:p>
          <a:p>
            <a:pPr>
              <a:buClrTx/>
              <a:buFont typeface="Arial" panose="020B0604020202020204" pitchFamily="34" charset="0"/>
              <a:buChar char="•"/>
            </a:pPr>
            <a:r>
              <a:rPr lang="en-US" dirty="0" smtClean="0"/>
              <a:t>Giving History – APAGHIS</a:t>
            </a:r>
          </a:p>
          <a:p>
            <a:pPr>
              <a:buClrTx/>
              <a:buFont typeface="Arial" panose="020B0604020202020204" pitchFamily="34" charset="0"/>
              <a:buChar char="•"/>
            </a:pPr>
            <a:r>
              <a:rPr lang="en-US" dirty="0" smtClean="0"/>
              <a:t>Contact Reports – AMACONT</a:t>
            </a:r>
          </a:p>
          <a:p>
            <a:pPr>
              <a:buClrTx/>
              <a:buFont typeface="Arial" panose="020B0604020202020204" pitchFamily="34" charset="0"/>
              <a:buChar char="•"/>
            </a:pPr>
            <a:r>
              <a:rPr lang="en-US" dirty="0" smtClean="0"/>
              <a:t>Academic Info – APAADEG</a:t>
            </a:r>
          </a:p>
          <a:p>
            <a:pPr>
              <a:buClrTx/>
              <a:buFont typeface="Arial" panose="020B0604020202020204" pitchFamily="34" charset="0"/>
              <a:buChar char="•"/>
            </a:pPr>
            <a:r>
              <a:rPr lang="en-US" dirty="0" smtClean="0"/>
              <a:t>Cross Reference Info – APAXREF</a:t>
            </a:r>
          </a:p>
          <a:p>
            <a:pPr>
              <a:buClrTx/>
              <a:buFont typeface="Arial" panose="020B0604020202020204" pitchFamily="34" charset="0"/>
              <a:buChar char="•"/>
            </a:pPr>
            <a:r>
              <a:rPr lang="en-US" dirty="0" smtClean="0"/>
              <a:t>Employment History – APAEHIS</a:t>
            </a:r>
          </a:p>
          <a:p>
            <a:pPr>
              <a:buClrTx/>
              <a:buFont typeface="Arial" panose="020B0604020202020204" pitchFamily="34" charset="0"/>
              <a:buChar char="•"/>
            </a:pPr>
            <a:r>
              <a:rPr lang="en-US" dirty="0" smtClean="0"/>
              <a:t>Summary Info – APASBIO</a:t>
            </a:r>
          </a:p>
          <a:p>
            <a:pPr>
              <a:buClrTx/>
              <a:buFont typeface="Arial" panose="020B0604020202020204" pitchFamily="34" charset="0"/>
              <a:buChar char="•"/>
            </a:pPr>
            <a:r>
              <a:rPr lang="en-US" dirty="0" smtClean="0"/>
              <a:t>Salutations, Exclusion Info – APAMAIL</a:t>
            </a:r>
          </a:p>
          <a:p>
            <a:pPr>
              <a:buClrTx/>
              <a:buFont typeface="Arial" panose="020B0604020202020204" pitchFamily="34" charset="0"/>
              <a:buChar char="•"/>
            </a:pPr>
            <a:r>
              <a:rPr lang="en-US" dirty="0" smtClean="0"/>
              <a:t>Combined Mailing Info – APANAME</a:t>
            </a:r>
          </a:p>
          <a:p>
            <a:pPr>
              <a:buClrTx/>
              <a:buFont typeface="Arial" panose="020B0604020202020204" pitchFamily="34" charset="0"/>
              <a:buChar char="•"/>
            </a:pPr>
            <a:r>
              <a:rPr lang="en-US" dirty="0" smtClean="0"/>
              <a:t>Activity Info – APAACTY</a:t>
            </a:r>
          </a:p>
          <a:p>
            <a:pPr>
              <a:buClrTx/>
              <a:buFont typeface="Arial" panose="020B0604020202020204" pitchFamily="34" charset="0"/>
              <a:buChar char="•"/>
            </a:pPr>
            <a:r>
              <a:rPr lang="en-US" dirty="0" smtClean="0"/>
              <a:t>Designation Info – ADADESG</a:t>
            </a:r>
          </a:p>
          <a:p>
            <a:pPr>
              <a:buClrTx/>
              <a:buFont typeface="Arial" panose="020B0604020202020204" pitchFamily="34" charset="0"/>
              <a:buChar char="•"/>
            </a:pPr>
            <a:r>
              <a:rPr lang="en-US" dirty="0" smtClean="0"/>
              <a:t>Campaign Info - AFACAMP</a:t>
            </a:r>
          </a:p>
          <a:p>
            <a:pPr>
              <a:buClrTx/>
              <a:buFont typeface="Arial" panose="020B0604020202020204" pitchFamily="34" charset="0"/>
              <a:buChar char="•"/>
            </a:pPr>
            <a:endParaRPr lang="en-US" dirty="0" smtClean="0"/>
          </a:p>
          <a:p>
            <a:pPr>
              <a:buClrTx/>
              <a:buFont typeface="Arial" panose="020B0604020202020204" pitchFamily="34" charset="0"/>
              <a:buChar char="•"/>
            </a:pPr>
            <a:endParaRPr lang="en-US" dirty="0"/>
          </a:p>
        </p:txBody>
      </p:sp>
      <p:sp>
        <p:nvSpPr>
          <p:cNvPr id="3" name="Title 2"/>
          <p:cNvSpPr>
            <a:spLocks noGrp="1"/>
          </p:cNvSpPr>
          <p:nvPr>
            <p:ph type="title"/>
          </p:nvPr>
        </p:nvSpPr>
        <p:spPr>
          <a:xfrm>
            <a:off x="457200" y="274638"/>
            <a:ext cx="8229600" cy="868362"/>
          </a:xfrm>
          <a:solidFill>
            <a:schemeClr val="accent1">
              <a:lumMod val="60000"/>
              <a:lumOff val="40000"/>
            </a:schemeClr>
          </a:solidFill>
        </p:spPr>
        <p:txBody>
          <a:bodyPr>
            <a:normAutofit/>
          </a:bodyPr>
          <a:lstStyle/>
          <a:p>
            <a:pPr algn="ctr"/>
            <a:r>
              <a:rPr lang="en-US" dirty="0" smtClean="0">
                <a:solidFill>
                  <a:schemeClr val="tx1"/>
                </a:solidFill>
              </a:rPr>
              <a:t>Where Do I Find It?</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98088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sz="1600" dirty="0" smtClean="0"/>
          </a:p>
          <a:p>
            <a:pPr marL="109728" indent="0" algn="ctr">
              <a:buNone/>
            </a:pPr>
            <a:r>
              <a:rPr lang="en-US" sz="2000" b="1" dirty="0" smtClean="0"/>
              <a:t>Thank you for attending this session!</a:t>
            </a:r>
          </a:p>
          <a:p>
            <a:pPr algn="ctr"/>
            <a:endParaRPr lang="en-US" sz="2000" b="1" dirty="0"/>
          </a:p>
          <a:p>
            <a:pPr marL="109728" indent="0" algn="ctr">
              <a:buNone/>
            </a:pPr>
            <a:r>
              <a:rPr lang="en-US" sz="2000" b="1" dirty="0" smtClean="0"/>
              <a:t>Cindy Hampton</a:t>
            </a:r>
          </a:p>
          <a:p>
            <a:pPr marL="109728" indent="0" algn="ctr">
              <a:buNone/>
            </a:pPr>
            <a:r>
              <a:rPr lang="en-US" sz="2000" b="1" dirty="0" smtClean="0"/>
              <a:t>Mississippi College</a:t>
            </a:r>
          </a:p>
          <a:p>
            <a:pPr marL="109728" indent="0" algn="ctr">
              <a:buNone/>
            </a:pPr>
            <a:r>
              <a:rPr lang="en-US" sz="2000" b="1" dirty="0" smtClean="0">
                <a:solidFill>
                  <a:srgbClr val="006600"/>
                </a:solidFill>
                <a:hlinkClick r:id="rId2"/>
              </a:rPr>
              <a:t>Hampton@mc.edu</a:t>
            </a:r>
            <a:endParaRPr lang="en-US" sz="2000" b="1" dirty="0" smtClean="0">
              <a:solidFill>
                <a:srgbClr val="006600"/>
              </a:solidFill>
            </a:endParaRPr>
          </a:p>
          <a:p>
            <a:pPr algn="ctr"/>
            <a:endParaRPr lang="en-US" sz="2000" b="1" dirty="0"/>
          </a:p>
          <a:p>
            <a:pPr algn="ctr"/>
            <a:endParaRPr lang="en-US" sz="1600" dirty="0" smtClean="0"/>
          </a:p>
          <a:p>
            <a:endParaRPr lang="en-US" sz="1600" dirty="0"/>
          </a:p>
        </p:txBody>
      </p:sp>
      <p:sp>
        <p:nvSpPr>
          <p:cNvPr id="4" name="Title 3"/>
          <p:cNvSpPr>
            <a:spLocks noGrp="1"/>
          </p:cNvSpPr>
          <p:nvPr>
            <p:ph type="title"/>
          </p:nvPr>
        </p:nvSpPr>
        <p:spPr>
          <a:solidFill>
            <a:schemeClr val="accent4">
              <a:lumMod val="75000"/>
            </a:schemeClr>
          </a:solidFill>
        </p:spPr>
        <p:txBody>
          <a:bodyPr/>
          <a:lstStyle/>
          <a:p>
            <a:pPr algn="ctr"/>
            <a:r>
              <a:rPr lang="en-US" b="0" dirty="0" smtClean="0">
                <a:solidFill>
                  <a:schemeClr val="bg1"/>
                </a:solidFill>
              </a:rPr>
              <a:t>QUESTIONS?</a:t>
            </a:r>
            <a:endParaRPr lang="en-US" b="0" dirty="0">
              <a:solidFill>
                <a:schemeClr val="bg1"/>
              </a:solidFill>
            </a:endParaRPr>
          </a:p>
        </p:txBody>
      </p:sp>
      <p:sp>
        <p:nvSpPr>
          <p:cNvPr id="5" name="AutoShape 2" descr="Displaying image.png"/>
          <p:cNvSpPr>
            <a:spLocks noChangeAspect="1" noChangeArrowheads="1"/>
          </p:cNvSpPr>
          <p:nvPr/>
        </p:nvSpPr>
        <p:spPr bwMode="auto">
          <a:xfrm>
            <a:off x="4545106" y="4343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isplaying 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isplaying 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419" b="5866"/>
          <a:stretch/>
        </p:blipFill>
        <p:spPr>
          <a:xfrm>
            <a:off x="3505201" y="3726380"/>
            <a:ext cx="1828799" cy="2445820"/>
          </a:xfrm>
          <a:prstGeom prst="rect">
            <a:avLst/>
          </a:prstGeom>
        </p:spPr>
      </p:pic>
    </p:spTree>
    <p:extLst>
      <p:ext uri="{BB962C8B-B14F-4D97-AF65-F5344CB8AC3E}">
        <p14:creationId xmlns:p14="http://schemas.microsoft.com/office/powerpoint/2010/main" val="2525553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715000"/>
          </a:xfrm>
        </p:spPr>
        <p:txBody>
          <a:bodyPr>
            <a:normAutofit/>
          </a:bodyPr>
          <a:lstStyle/>
          <a:p>
            <a:pPr marL="109728" indent="0">
              <a:buNone/>
            </a:pPr>
            <a:r>
              <a:rPr lang="en-US" sz="1600" dirty="0" smtClean="0"/>
              <a:t>Every Banner form consists of seven characters.     Example: A P A I D E N  </a:t>
            </a:r>
          </a:p>
          <a:p>
            <a:pPr marL="109728" indent="0">
              <a:buNone/>
            </a:pPr>
            <a:endParaRPr lang="en-US" sz="1600" dirty="0" smtClean="0"/>
          </a:p>
          <a:p>
            <a:pPr marL="109728" indent="0">
              <a:buNone/>
            </a:pPr>
            <a:r>
              <a:rPr lang="en-US" sz="1600" dirty="0" smtClean="0"/>
              <a:t>     Position 1</a:t>
            </a:r>
            <a:r>
              <a:rPr lang="en-US" sz="1600" dirty="0"/>
              <a:t>	</a:t>
            </a:r>
            <a:r>
              <a:rPr lang="en-US" sz="1600" dirty="0" smtClean="0"/>
              <a:t>A	     Position 2	P	Position 3      A</a:t>
            </a:r>
          </a:p>
          <a:p>
            <a:pPr marL="109728" indent="0">
              <a:buNone/>
            </a:pPr>
            <a:r>
              <a:rPr lang="en-US" sz="1600" dirty="0" smtClean="0"/>
              <a:t>System Identifier		Module Identifier</a:t>
            </a: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endParaRPr lang="en-US" sz="1600" dirty="0" smtClean="0"/>
          </a:p>
          <a:p>
            <a:pPr marL="109728" indent="0">
              <a:buNone/>
            </a:pPr>
            <a:endParaRPr lang="en-US" sz="1600" dirty="0"/>
          </a:p>
          <a:p>
            <a:pPr marL="109728" indent="0">
              <a:buNone/>
            </a:pPr>
            <a:r>
              <a:rPr lang="en-US" sz="1600" dirty="0" smtClean="0"/>
              <a:t>			</a:t>
            </a:r>
          </a:p>
          <a:p>
            <a:pPr marL="109728" indent="0">
              <a:buNone/>
            </a:pPr>
            <a:r>
              <a:rPr lang="en-US" sz="1600" dirty="0" smtClean="0"/>
              <a:t>		</a:t>
            </a:r>
          </a:p>
          <a:p>
            <a:pPr marL="109728" indent="0">
              <a:buNone/>
            </a:pPr>
            <a:r>
              <a:rPr lang="en-US" sz="1600" dirty="0"/>
              <a:t> </a:t>
            </a:r>
            <a:r>
              <a:rPr lang="en-US" sz="1600" dirty="0" smtClean="0"/>
              <a:t>                    	Position 4-7     IDEN</a:t>
            </a:r>
            <a:endParaRPr lang="en-US" sz="1600" dirty="0"/>
          </a:p>
          <a:p>
            <a:pPr marL="109728" indent="0">
              <a:buNone/>
            </a:pPr>
            <a:r>
              <a:rPr lang="en-US" sz="1600" dirty="0" smtClean="0"/>
              <a:t>	       Uniquely identifies </a:t>
            </a:r>
            <a:r>
              <a:rPr lang="en-US" sz="1600" dirty="0"/>
              <a:t>the form</a:t>
            </a:r>
          </a:p>
          <a:p>
            <a:pPr marL="109728" indent="0">
              <a:buNone/>
            </a:pPr>
            <a:endParaRPr lang="en-US" sz="1600" dirty="0" smtClean="0"/>
          </a:p>
        </p:txBody>
      </p:sp>
      <p:sp>
        <p:nvSpPr>
          <p:cNvPr id="3" name="Title 2"/>
          <p:cNvSpPr>
            <a:spLocks noGrp="1"/>
          </p:cNvSpPr>
          <p:nvPr>
            <p:ph type="title"/>
          </p:nvPr>
        </p:nvSpPr>
        <p:spPr>
          <a:xfrm>
            <a:off x="457200" y="274638"/>
            <a:ext cx="8229600" cy="792162"/>
          </a:xfrm>
          <a:solidFill>
            <a:schemeClr val="accent1">
              <a:lumMod val="60000"/>
              <a:lumOff val="40000"/>
            </a:schemeClr>
          </a:solidFill>
          <a:ln>
            <a:solidFill>
              <a:schemeClr val="accent1"/>
            </a:solidFill>
          </a:ln>
        </p:spPr>
        <p:txBody>
          <a:bodyPr>
            <a:normAutofit fontScale="90000"/>
          </a:bodyPr>
          <a:lstStyle/>
          <a:p>
            <a:pPr algn="ctr"/>
            <a:r>
              <a:rPr lang="en-US" dirty="0" smtClean="0">
                <a:solidFill>
                  <a:schemeClr val="tx1"/>
                </a:solidFill>
              </a:rPr>
              <a:t>Banner Form Naming Convention</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13447" y="5208323"/>
            <a:ext cx="1447800" cy="1613890"/>
          </a:xfrm>
          <a:prstGeom prst="rect">
            <a:avLst/>
          </a:prstGeom>
        </p:spPr>
      </p:pic>
      <p:pic>
        <p:nvPicPr>
          <p:cNvPr id="8" name="Picture 7"/>
          <p:cNvPicPr>
            <a:picLocks noChangeAspect="1"/>
          </p:cNvPicPr>
          <p:nvPr/>
        </p:nvPicPr>
        <p:blipFill>
          <a:blip r:embed="rId3"/>
          <a:stretch>
            <a:fillRect/>
          </a:stretch>
        </p:blipFill>
        <p:spPr>
          <a:xfrm>
            <a:off x="457200" y="2286000"/>
            <a:ext cx="2638793" cy="2019582"/>
          </a:xfrm>
          <a:prstGeom prst="rect">
            <a:avLst/>
          </a:prstGeom>
        </p:spPr>
      </p:pic>
      <p:pic>
        <p:nvPicPr>
          <p:cNvPr id="9" name="Picture 8"/>
          <p:cNvPicPr>
            <a:picLocks noChangeAspect="1"/>
          </p:cNvPicPr>
          <p:nvPr/>
        </p:nvPicPr>
        <p:blipFill>
          <a:blip r:embed="rId4"/>
          <a:stretch>
            <a:fillRect/>
          </a:stretch>
        </p:blipFill>
        <p:spPr>
          <a:xfrm>
            <a:off x="3071603" y="2185973"/>
            <a:ext cx="3000794" cy="2219635"/>
          </a:xfrm>
          <a:prstGeom prst="rect">
            <a:avLst/>
          </a:prstGeom>
        </p:spPr>
      </p:pic>
      <p:pic>
        <p:nvPicPr>
          <p:cNvPr id="10" name="Picture 9"/>
          <p:cNvPicPr>
            <a:picLocks noChangeAspect="1"/>
          </p:cNvPicPr>
          <p:nvPr/>
        </p:nvPicPr>
        <p:blipFill>
          <a:blip r:embed="rId5"/>
          <a:stretch>
            <a:fillRect/>
          </a:stretch>
        </p:blipFill>
        <p:spPr>
          <a:xfrm>
            <a:off x="6088439" y="2185973"/>
            <a:ext cx="2598361" cy="1888624"/>
          </a:xfrm>
          <a:prstGeom prst="rect">
            <a:avLst/>
          </a:prstGeom>
        </p:spPr>
      </p:pic>
      <p:sp>
        <p:nvSpPr>
          <p:cNvPr id="11" name="Oval 10"/>
          <p:cNvSpPr/>
          <p:nvPr/>
        </p:nvSpPr>
        <p:spPr>
          <a:xfrm>
            <a:off x="381000" y="2286000"/>
            <a:ext cx="2286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071603" y="3657600"/>
            <a:ext cx="271959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072397" y="2145561"/>
            <a:ext cx="2385803" cy="292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433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918410"/>
            <a:ext cx="8229600" cy="5963653"/>
          </a:xfrm>
        </p:spPr>
        <p:txBody>
          <a:bodyPr>
            <a:normAutofit fontScale="85000" lnSpcReduction="20000"/>
          </a:bodyPr>
          <a:lstStyle/>
          <a:p>
            <a:pPr>
              <a:buClrTx/>
              <a:buFont typeface="Arial" panose="020B0604020202020204" pitchFamily="34" charset="0"/>
              <a:buChar char="•"/>
            </a:pPr>
            <a:r>
              <a:rPr lang="en-US" sz="1900" dirty="0" smtClean="0"/>
              <a:t>Banner reports and processes follow the same naming convention as Banner forms.  They are seven characters long and follow this same Position definition as Banner forms.   Example: A D P F E E D </a:t>
            </a:r>
          </a:p>
          <a:p>
            <a:endParaRPr lang="en-US" sz="1800" dirty="0" smtClean="0"/>
          </a:p>
          <a:p>
            <a:pPr marL="109728" indent="0">
              <a:buNone/>
            </a:pPr>
            <a:r>
              <a:rPr lang="en-US" sz="1800" dirty="0" smtClean="0"/>
              <a:t>    Position 1    A		Position 2       P		Position 3    D</a:t>
            </a:r>
          </a:p>
          <a:p>
            <a:pPr marL="109728" indent="0">
              <a:buNone/>
            </a:pPr>
            <a:r>
              <a:rPr lang="en-US" sz="1800" dirty="0" smtClean="0"/>
              <a:t>Identifies System		Identifies Module		Identifies this is a 							Process/Report</a:t>
            </a:r>
          </a:p>
          <a:p>
            <a:pPr marL="109728" indent="0">
              <a:buNone/>
            </a:pPr>
            <a:endParaRPr lang="en-US" sz="1800" dirty="0"/>
          </a:p>
          <a:p>
            <a:pPr marL="109728" indent="0">
              <a:buNone/>
            </a:pPr>
            <a:endParaRPr lang="en-US" sz="1800" dirty="0" smtClean="0"/>
          </a:p>
          <a:p>
            <a:pPr marL="109728" indent="0">
              <a:buNone/>
            </a:pPr>
            <a:r>
              <a:rPr lang="en-US" sz="1800" dirty="0"/>
              <a:t>	</a:t>
            </a:r>
            <a:r>
              <a:rPr lang="en-US" sz="1800" dirty="0" smtClean="0"/>
              <a:t>					</a:t>
            </a:r>
          </a:p>
          <a:p>
            <a:pPr marL="109728" indent="0">
              <a:buNone/>
            </a:pPr>
            <a:endParaRPr lang="en-US" sz="1800" dirty="0"/>
          </a:p>
          <a:p>
            <a:pPr marL="109728" indent="0">
              <a:buNone/>
            </a:pPr>
            <a:endParaRPr lang="en-US" sz="1800" dirty="0" smtClean="0"/>
          </a:p>
          <a:p>
            <a:pPr marL="109728" indent="0">
              <a:buNone/>
            </a:pPr>
            <a:endParaRPr lang="en-US" sz="1800" dirty="0"/>
          </a:p>
          <a:p>
            <a:pPr marL="109728" indent="0">
              <a:buNone/>
            </a:pPr>
            <a:endParaRPr lang="en-US" sz="1800" dirty="0" smtClean="0"/>
          </a:p>
          <a:p>
            <a:pPr marL="109728" indent="0">
              <a:buNone/>
            </a:pPr>
            <a:endParaRPr lang="en-US" sz="1800" dirty="0"/>
          </a:p>
          <a:p>
            <a:pPr marL="109728" indent="0">
              <a:buNone/>
            </a:pPr>
            <a:endParaRPr lang="en-US" sz="1800" dirty="0" smtClean="0"/>
          </a:p>
          <a:p>
            <a:pPr marL="109728" indent="0">
              <a:buNone/>
            </a:pPr>
            <a:endParaRPr lang="en-US" sz="1800" dirty="0"/>
          </a:p>
          <a:p>
            <a:pPr marL="109728" indent="0" algn="ctr">
              <a:buNone/>
            </a:pPr>
            <a:r>
              <a:rPr lang="en-US" sz="1800" dirty="0" smtClean="0"/>
              <a:t>Position 4-7     </a:t>
            </a:r>
            <a:r>
              <a:rPr lang="en-US" sz="1800" dirty="0"/>
              <a:t>FEED</a:t>
            </a:r>
          </a:p>
          <a:p>
            <a:pPr marL="109728" indent="0" algn="ctr">
              <a:buNone/>
            </a:pPr>
            <a:r>
              <a:rPr lang="en-US" sz="1800" dirty="0" smtClean="0"/>
              <a:t>Uniquely identifies the report name. </a:t>
            </a:r>
          </a:p>
          <a:p>
            <a:pPr marL="109728" indent="0" algn="ctr">
              <a:buNone/>
            </a:pPr>
            <a:endParaRPr lang="en-US" sz="1800" dirty="0" smtClean="0"/>
          </a:p>
          <a:p>
            <a:pPr marL="109728" indent="0">
              <a:buNone/>
            </a:pPr>
            <a:r>
              <a:rPr lang="en-US" sz="1800" dirty="0"/>
              <a:t>	</a:t>
            </a:r>
            <a:r>
              <a:rPr lang="en-US" sz="1800" dirty="0" smtClean="0"/>
              <a:t>			A = Advancement</a:t>
            </a:r>
          </a:p>
          <a:p>
            <a:pPr marL="109728" indent="0">
              <a:buNone/>
            </a:pPr>
            <a:r>
              <a:rPr lang="en-US" sz="1800" dirty="0"/>
              <a:t>	</a:t>
            </a:r>
            <a:r>
              <a:rPr lang="en-US" sz="1800" dirty="0" smtClean="0"/>
              <a:t>			D = Designation</a:t>
            </a:r>
          </a:p>
          <a:p>
            <a:pPr marL="109728" indent="0">
              <a:buNone/>
            </a:pPr>
            <a:r>
              <a:rPr lang="en-US" sz="1800" dirty="0"/>
              <a:t>	</a:t>
            </a:r>
            <a:r>
              <a:rPr lang="en-US" sz="1800" dirty="0" smtClean="0"/>
              <a:t>			P = Process/Report</a:t>
            </a:r>
          </a:p>
          <a:p>
            <a:pPr marL="109728" indent="0">
              <a:buNone/>
            </a:pPr>
            <a:r>
              <a:rPr lang="en-US" sz="1800" dirty="0"/>
              <a:t>	</a:t>
            </a:r>
            <a:r>
              <a:rPr lang="en-US" sz="1800" dirty="0" smtClean="0"/>
              <a:t>			FEED = Advancement to Finance Feed</a:t>
            </a:r>
            <a:endParaRPr lang="en-US" sz="1800" dirty="0"/>
          </a:p>
        </p:txBody>
      </p:sp>
      <p:sp>
        <p:nvSpPr>
          <p:cNvPr id="3" name="Title 2"/>
          <p:cNvSpPr>
            <a:spLocks noGrp="1"/>
          </p:cNvSpPr>
          <p:nvPr>
            <p:ph type="title"/>
          </p:nvPr>
        </p:nvSpPr>
        <p:spPr>
          <a:xfrm>
            <a:off x="457200" y="274638"/>
            <a:ext cx="8229600" cy="639762"/>
          </a:xfrm>
          <a:solidFill>
            <a:schemeClr val="accent1">
              <a:lumMod val="60000"/>
              <a:lumOff val="40000"/>
            </a:schemeClr>
          </a:solidFill>
        </p:spPr>
        <p:txBody>
          <a:bodyPr anchor="ctr">
            <a:normAutofit fontScale="90000"/>
          </a:bodyPr>
          <a:lstStyle/>
          <a:p>
            <a:pPr algn="ctr"/>
            <a:r>
              <a:rPr lang="en-US" sz="4000" dirty="0" smtClean="0">
                <a:solidFill>
                  <a:schemeClr val="tx1"/>
                </a:solidFill>
              </a:rPr>
              <a:t>Reports</a:t>
            </a:r>
            <a:r>
              <a:rPr lang="en-US" sz="3600" dirty="0" smtClean="0">
                <a:solidFill>
                  <a:schemeClr val="tx1"/>
                </a:solidFill>
              </a:rPr>
              <a:t> </a:t>
            </a:r>
            <a:r>
              <a:rPr lang="en-US" sz="4000" dirty="0" smtClean="0">
                <a:solidFill>
                  <a:schemeClr val="tx1"/>
                </a:solidFill>
              </a:rPr>
              <a:t>&amp; Processes</a:t>
            </a:r>
            <a:endParaRPr lang="en-US" sz="4000" dirty="0">
              <a:solidFill>
                <a:schemeClr val="tx1"/>
              </a:solidFill>
            </a:endParaRPr>
          </a:p>
        </p:txBody>
      </p:sp>
      <p:pic>
        <p:nvPicPr>
          <p:cNvPr id="4" name="Picture 3"/>
          <p:cNvPicPr>
            <a:picLocks noChangeAspect="1"/>
          </p:cNvPicPr>
          <p:nvPr/>
        </p:nvPicPr>
        <p:blipFill>
          <a:blip r:embed="rId2"/>
          <a:stretch>
            <a:fillRect/>
          </a:stretch>
        </p:blipFill>
        <p:spPr>
          <a:xfrm>
            <a:off x="477253" y="2246480"/>
            <a:ext cx="2381582" cy="1943371"/>
          </a:xfrm>
          <a:prstGeom prst="rect">
            <a:avLst/>
          </a:prstGeom>
        </p:spPr>
      </p:pic>
      <p:pic>
        <p:nvPicPr>
          <p:cNvPr id="5" name="Picture 4"/>
          <p:cNvPicPr>
            <a:picLocks noChangeAspect="1"/>
          </p:cNvPicPr>
          <p:nvPr/>
        </p:nvPicPr>
        <p:blipFill>
          <a:blip r:embed="rId3"/>
          <a:stretch>
            <a:fillRect/>
          </a:stretch>
        </p:blipFill>
        <p:spPr>
          <a:xfrm>
            <a:off x="3276601" y="2377274"/>
            <a:ext cx="2743200" cy="1929468"/>
          </a:xfrm>
          <a:prstGeom prst="rect">
            <a:avLst/>
          </a:prstGeom>
        </p:spPr>
      </p:pic>
      <p:pic>
        <p:nvPicPr>
          <p:cNvPr id="6" name="Picture 5"/>
          <p:cNvPicPr>
            <a:picLocks noChangeAspect="1"/>
          </p:cNvPicPr>
          <p:nvPr/>
        </p:nvPicPr>
        <p:blipFill>
          <a:blip r:embed="rId4"/>
          <a:stretch>
            <a:fillRect/>
          </a:stretch>
        </p:blipFill>
        <p:spPr>
          <a:xfrm>
            <a:off x="13447" y="5208323"/>
            <a:ext cx="1447800" cy="1613890"/>
          </a:xfrm>
          <a:prstGeom prst="rect">
            <a:avLst/>
          </a:prstGeom>
        </p:spPr>
      </p:pic>
      <p:pic>
        <p:nvPicPr>
          <p:cNvPr id="7" name="Picture 6"/>
          <p:cNvPicPr>
            <a:picLocks noChangeAspect="1"/>
          </p:cNvPicPr>
          <p:nvPr/>
        </p:nvPicPr>
        <p:blipFill>
          <a:blip r:embed="rId5"/>
          <a:stretch>
            <a:fillRect/>
          </a:stretch>
        </p:blipFill>
        <p:spPr>
          <a:xfrm>
            <a:off x="6019801" y="2397696"/>
            <a:ext cx="2598361" cy="1888624"/>
          </a:xfrm>
          <a:prstGeom prst="rect">
            <a:avLst/>
          </a:prstGeom>
        </p:spPr>
      </p:pic>
      <p:sp>
        <p:nvSpPr>
          <p:cNvPr id="8" name="Oval 7"/>
          <p:cNvSpPr/>
          <p:nvPr/>
        </p:nvSpPr>
        <p:spPr>
          <a:xfrm>
            <a:off x="304800" y="2377274"/>
            <a:ext cx="2286000" cy="213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803734" y="2502510"/>
            <a:ext cx="2667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874962" y="3276600"/>
            <a:ext cx="235463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133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663303"/>
          </a:xfrm>
          <a:prstGeom prst="rect">
            <a:avLst/>
          </a:prstGeom>
          <a:solidFill>
            <a:schemeClr val="accent1">
              <a:lumMod val="60000"/>
              <a:lumOff val="40000"/>
            </a:schemeClr>
          </a:solidFill>
        </p:spPr>
        <p:txBody>
          <a:bodyPr>
            <a:normAutofit fontScale="9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solidFill>
                  <a:schemeClr val="tx1"/>
                </a:solidFill>
              </a:rPr>
              <a:t>Navigating through Advancement</a:t>
            </a:r>
            <a:endParaRPr lang="en-US" dirty="0">
              <a:solidFill>
                <a:schemeClr val="tx1"/>
              </a:solidFill>
            </a:endParaRPr>
          </a:p>
        </p:txBody>
      </p:sp>
      <p:sp>
        <p:nvSpPr>
          <p:cNvPr id="3" name="Content Placeholder 2"/>
          <p:cNvSpPr txBox="1">
            <a:spLocks/>
          </p:cNvSpPr>
          <p:nvPr/>
        </p:nvSpPr>
        <p:spPr>
          <a:xfrm>
            <a:off x="457200" y="1143000"/>
            <a:ext cx="8229600" cy="49831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1600" kern="0" dirty="0" smtClean="0">
                <a:solidFill>
                  <a:sysClr val="windowText" lastClr="000000"/>
                </a:solidFill>
                <a:latin typeface="+mj-lt"/>
                <a:ea typeface="Verdana" pitchFamily="34" charset="0"/>
                <a:cs typeface="Verdana" pitchFamily="34" charset="0"/>
              </a:rPr>
              <a:t>•</a:t>
            </a:r>
            <a:r>
              <a:rPr lang="en-US" sz="1800" kern="0" dirty="0" smtClean="0">
                <a:solidFill>
                  <a:sysClr val="windowText" lastClr="000000"/>
                </a:solidFill>
                <a:latin typeface="Georgia" pitchFamily="18" charset="0"/>
                <a:ea typeface="Verdana" pitchFamily="34" charset="0"/>
                <a:cs typeface="Verdana" pitchFamily="34" charset="0"/>
              </a:rPr>
              <a:t> </a:t>
            </a:r>
            <a:r>
              <a:rPr lang="en-US" sz="1800" dirty="0" smtClean="0">
                <a:latin typeface="+mj-lt"/>
              </a:rPr>
              <a:t>There are multiple ways to navigate through the forms in Banner.  </a:t>
            </a:r>
          </a:p>
          <a:p>
            <a:pPr marL="0" indent="0" defTabSz="292100">
              <a:buFont typeface="Wingdings 3"/>
              <a:buNone/>
            </a:pPr>
            <a:r>
              <a:rPr lang="en-US" sz="1600" kern="0" dirty="0" smtClean="0">
                <a:solidFill>
                  <a:sysClr val="windowText" lastClr="000000"/>
                </a:solidFill>
                <a:latin typeface="+mj-lt"/>
                <a:ea typeface="Verdana" pitchFamily="34" charset="0"/>
                <a:cs typeface="Verdana" pitchFamily="34" charset="0"/>
              </a:rPr>
              <a:t>• </a:t>
            </a:r>
            <a:r>
              <a:rPr lang="en-US" sz="1800" dirty="0" smtClean="0">
                <a:latin typeface="+mj-lt"/>
              </a:rPr>
              <a:t>You can use the mouse or your keyboard.</a:t>
            </a:r>
          </a:p>
          <a:p>
            <a:pPr marL="0" indent="0">
              <a:buFont typeface="Wingdings 3"/>
              <a:buNone/>
            </a:pPr>
            <a:endParaRPr lang="en-US" sz="1800" dirty="0" smtClean="0">
              <a:latin typeface="+mj-lt"/>
            </a:endParaRPr>
          </a:p>
          <a:p>
            <a:pPr marL="0" indent="0">
              <a:buFont typeface="Wingdings 3"/>
              <a:buNone/>
            </a:pPr>
            <a:r>
              <a:rPr lang="en-US" sz="1800" dirty="0" smtClean="0">
                <a:latin typeface="+mj-lt"/>
              </a:rPr>
              <a:t>Example of Next Block using the Mouse on the Menu Bar. Click Block, then Next.</a:t>
            </a:r>
          </a:p>
          <a:p>
            <a:pPr marL="0" indent="0">
              <a:buFont typeface="Wingdings 3"/>
              <a:buNone/>
            </a:pPr>
            <a:endParaRPr lang="en-US" sz="1800" dirty="0">
              <a:latin typeface="+mj-lt"/>
            </a:endParaRPr>
          </a:p>
          <a:p>
            <a:pPr marL="0" indent="0">
              <a:buFont typeface="Wingdings 3"/>
              <a:buNone/>
            </a:pPr>
            <a:endParaRPr lang="en-US" sz="1800" dirty="0" smtClean="0">
              <a:latin typeface="+mj-lt"/>
            </a:endParaRPr>
          </a:p>
          <a:p>
            <a:pPr marL="0" indent="0">
              <a:buFont typeface="Wingdings 3"/>
              <a:buNone/>
            </a:pPr>
            <a:endParaRPr lang="en-US" sz="1800" dirty="0">
              <a:latin typeface="+mj-lt"/>
            </a:endParaRPr>
          </a:p>
          <a:p>
            <a:pPr marL="0" indent="0">
              <a:buFont typeface="Wingdings 3"/>
              <a:buNone/>
            </a:pPr>
            <a:endParaRPr lang="en-US" sz="1800" dirty="0" smtClean="0">
              <a:latin typeface="+mj-lt"/>
            </a:endParaRPr>
          </a:p>
          <a:p>
            <a:pPr marL="0" indent="0" algn="r">
              <a:buFont typeface="Wingdings 3"/>
              <a:buNone/>
            </a:pPr>
            <a:endParaRPr lang="en-US" sz="1800" dirty="0" smtClean="0">
              <a:latin typeface="+mj-lt"/>
            </a:endParaRPr>
          </a:p>
          <a:p>
            <a:pPr marL="0" indent="0" algn="r">
              <a:buFont typeface="Wingdings 3"/>
              <a:buNone/>
            </a:pPr>
            <a:r>
              <a:rPr lang="en-US" sz="1800" dirty="0" smtClean="0">
                <a:latin typeface="+mj-lt"/>
              </a:rPr>
              <a:t>Example of Next Block using the icon on the Toolbar.</a:t>
            </a:r>
          </a:p>
          <a:p>
            <a:pPr marL="0" indent="0">
              <a:buFont typeface="Wingdings 3"/>
              <a:buNone/>
            </a:pPr>
            <a:endParaRPr lang="en-US" sz="1800" dirty="0" smtClean="0">
              <a:latin typeface="+mj-lt"/>
            </a:endParaRPr>
          </a:p>
        </p:txBody>
      </p:sp>
      <p:pic>
        <p:nvPicPr>
          <p:cNvPr id="9" name="Picture 8"/>
          <p:cNvPicPr>
            <a:picLocks noChangeAspect="1"/>
          </p:cNvPicPr>
          <p:nvPr/>
        </p:nvPicPr>
        <p:blipFill>
          <a:blip r:embed="rId2"/>
          <a:stretch>
            <a:fillRect/>
          </a:stretch>
        </p:blipFill>
        <p:spPr>
          <a:xfrm>
            <a:off x="2895600" y="4604775"/>
            <a:ext cx="5638800" cy="1726447"/>
          </a:xfrm>
          <a:prstGeom prst="rect">
            <a:avLst/>
          </a:prstGeom>
        </p:spPr>
      </p:pic>
      <p:pic>
        <p:nvPicPr>
          <p:cNvPr id="10" name="Picture 9"/>
          <p:cNvPicPr>
            <a:picLocks noChangeAspect="1"/>
          </p:cNvPicPr>
          <p:nvPr/>
        </p:nvPicPr>
        <p:blipFill>
          <a:blip r:embed="rId3"/>
          <a:stretch>
            <a:fillRect/>
          </a:stretch>
        </p:blipFill>
        <p:spPr>
          <a:xfrm>
            <a:off x="609600" y="2695685"/>
            <a:ext cx="5257800" cy="1293913"/>
          </a:xfrm>
          <a:prstGeom prst="rect">
            <a:avLst/>
          </a:prstGeom>
        </p:spPr>
      </p:pic>
      <p:pic>
        <p:nvPicPr>
          <p:cNvPr id="11" name="Picture 10"/>
          <p:cNvPicPr>
            <a:picLocks noChangeAspect="1"/>
          </p:cNvPicPr>
          <p:nvPr/>
        </p:nvPicPr>
        <p:blipFill>
          <a:blip r:embed="rId4"/>
          <a:stretch>
            <a:fillRect/>
          </a:stretch>
        </p:blipFill>
        <p:spPr>
          <a:xfrm>
            <a:off x="13447" y="5208323"/>
            <a:ext cx="1447800" cy="1613890"/>
          </a:xfrm>
          <a:prstGeom prst="rect">
            <a:avLst/>
          </a:prstGeom>
        </p:spPr>
      </p:pic>
    </p:spTree>
    <p:extLst>
      <p:ext uri="{BB962C8B-B14F-4D97-AF65-F5344CB8AC3E}">
        <p14:creationId xmlns:p14="http://schemas.microsoft.com/office/powerpoint/2010/main" val="387615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47" y="5208323"/>
            <a:ext cx="1447800" cy="1613890"/>
          </a:xfrm>
          <a:prstGeom prst="rect">
            <a:avLst/>
          </a:prstGeom>
        </p:spPr>
      </p:pic>
      <p:sp>
        <p:nvSpPr>
          <p:cNvPr id="5" name="TextBox 4"/>
          <p:cNvSpPr txBox="1"/>
          <p:nvPr/>
        </p:nvSpPr>
        <p:spPr>
          <a:xfrm>
            <a:off x="228600" y="152400"/>
            <a:ext cx="8686800" cy="954107"/>
          </a:xfrm>
          <a:prstGeom prst="rect">
            <a:avLst/>
          </a:prstGeom>
          <a:solidFill>
            <a:schemeClr val="accent1">
              <a:lumMod val="60000"/>
              <a:lumOff val="40000"/>
            </a:schemeClr>
          </a:solidFill>
        </p:spPr>
        <p:txBody>
          <a:bodyPr wrap="square" rtlCol="0">
            <a:spAutoFit/>
          </a:bodyPr>
          <a:lstStyle/>
          <a:p>
            <a:pPr algn="ctr"/>
            <a:r>
              <a:rPr lang="en-US" sz="2800" dirty="0" smtClean="0"/>
              <a:t>You can use Keystrokes and Functions Keys to navigate through the forms.</a:t>
            </a:r>
            <a:endParaRPr lang="en-US" sz="2800" dirty="0"/>
          </a:p>
        </p:txBody>
      </p:sp>
      <p:pic>
        <p:nvPicPr>
          <p:cNvPr id="6" name="Picture 5"/>
          <p:cNvPicPr>
            <a:picLocks noChangeAspect="1"/>
          </p:cNvPicPr>
          <p:nvPr/>
        </p:nvPicPr>
        <p:blipFill rotWithShape="1">
          <a:blip r:embed="rId3"/>
          <a:srcRect/>
          <a:stretch/>
        </p:blipFill>
        <p:spPr>
          <a:xfrm>
            <a:off x="65524" y="1217779"/>
            <a:ext cx="9078476" cy="3810000"/>
          </a:xfrm>
          <a:prstGeom prst="rect">
            <a:avLst/>
          </a:prstGeom>
        </p:spPr>
      </p:pic>
    </p:spTree>
    <p:extLst>
      <p:ext uri="{BB962C8B-B14F-4D97-AF65-F5344CB8AC3E}">
        <p14:creationId xmlns:p14="http://schemas.microsoft.com/office/powerpoint/2010/main" val="721012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47" y="5208323"/>
            <a:ext cx="1447800" cy="1613890"/>
          </a:xfrm>
          <a:prstGeom prst="rect">
            <a:avLst/>
          </a:prstGeom>
        </p:spPr>
      </p:pic>
      <p:sp>
        <p:nvSpPr>
          <p:cNvPr id="3" name="TextBox 2"/>
          <p:cNvSpPr txBox="1"/>
          <p:nvPr/>
        </p:nvSpPr>
        <p:spPr>
          <a:xfrm>
            <a:off x="304800" y="152400"/>
            <a:ext cx="8610600" cy="646331"/>
          </a:xfrm>
          <a:prstGeom prst="rect">
            <a:avLst/>
          </a:prstGeom>
          <a:solidFill>
            <a:schemeClr val="accent1">
              <a:lumMod val="60000"/>
              <a:lumOff val="40000"/>
            </a:schemeClr>
          </a:solidFill>
        </p:spPr>
        <p:txBody>
          <a:bodyPr wrap="square" rtlCol="0">
            <a:spAutoFit/>
          </a:bodyPr>
          <a:lstStyle/>
          <a:p>
            <a:pPr algn="ctr"/>
            <a:r>
              <a:rPr lang="en-US" sz="3600" dirty="0" smtClean="0"/>
              <a:t>Entering Dates</a:t>
            </a:r>
            <a:endParaRPr lang="en-US" sz="3600" dirty="0"/>
          </a:p>
        </p:txBody>
      </p:sp>
      <p:sp>
        <p:nvSpPr>
          <p:cNvPr id="4" name="TextBox 3"/>
          <p:cNvSpPr txBox="1"/>
          <p:nvPr/>
        </p:nvSpPr>
        <p:spPr>
          <a:xfrm>
            <a:off x="304800" y="762000"/>
            <a:ext cx="8534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Enter the date in any date field by typing the month &amp; day, or just the day then press Enter.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algn="ctr"/>
            <a:r>
              <a:rPr lang="en-US" dirty="0"/>
              <a:t>t</a:t>
            </a:r>
            <a:r>
              <a:rPr lang="en-US" dirty="0" smtClean="0"/>
              <a:t>he date will populate the field, formatted for you.</a:t>
            </a:r>
          </a:p>
          <a:p>
            <a:endParaRPr lang="en-US" dirty="0" smtClean="0"/>
          </a:p>
          <a:p>
            <a:pPr marL="285750" indent="-285750">
              <a:buFont typeface="Arial" panose="020B0604020202020204" pitchFamily="34" charset="0"/>
              <a:buChar char="•"/>
            </a:pPr>
            <a:r>
              <a:rPr lang="en-US" dirty="0" smtClean="0"/>
              <a:t>You can click on the calendar beside any date field </a:t>
            </a:r>
          </a:p>
          <a:p>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or you can double click in the date field and the calendar will pop up for you to choose a date.</a:t>
            </a:r>
            <a:endParaRPr lang="en-US" dirty="0"/>
          </a:p>
        </p:txBody>
      </p:sp>
      <p:pic>
        <p:nvPicPr>
          <p:cNvPr id="5" name="Picture 4"/>
          <p:cNvPicPr>
            <a:picLocks noChangeAspect="1"/>
          </p:cNvPicPr>
          <p:nvPr/>
        </p:nvPicPr>
        <p:blipFill rotWithShape="1">
          <a:blip r:embed="rId3"/>
          <a:srcRect l="4287" t="29453" r="41324" b="33342"/>
          <a:stretch/>
        </p:blipFill>
        <p:spPr>
          <a:xfrm>
            <a:off x="3780108" y="1251068"/>
            <a:ext cx="2663130" cy="510375"/>
          </a:xfrm>
          <a:prstGeom prst="rect">
            <a:avLst/>
          </a:prstGeom>
        </p:spPr>
      </p:pic>
      <p:pic>
        <p:nvPicPr>
          <p:cNvPr id="6" name="Picture 5"/>
          <p:cNvPicPr>
            <a:picLocks noChangeAspect="1"/>
          </p:cNvPicPr>
          <p:nvPr/>
        </p:nvPicPr>
        <p:blipFill rotWithShape="1">
          <a:blip r:embed="rId4"/>
          <a:srcRect l="2763" t="12562" r="1159"/>
          <a:stretch/>
        </p:blipFill>
        <p:spPr>
          <a:xfrm>
            <a:off x="2286000" y="4039212"/>
            <a:ext cx="6324600" cy="2690475"/>
          </a:xfrm>
          <a:prstGeom prst="rect">
            <a:avLst/>
          </a:prstGeom>
        </p:spPr>
      </p:pic>
      <p:pic>
        <p:nvPicPr>
          <p:cNvPr id="8" name="Picture 7"/>
          <p:cNvPicPr>
            <a:picLocks noChangeAspect="1"/>
          </p:cNvPicPr>
          <p:nvPr/>
        </p:nvPicPr>
        <p:blipFill rotWithShape="1">
          <a:blip r:embed="rId5"/>
          <a:srcRect l="948" t="-3674" r="-948" b="36009"/>
          <a:stretch/>
        </p:blipFill>
        <p:spPr>
          <a:xfrm>
            <a:off x="6512525" y="1322325"/>
            <a:ext cx="2562583" cy="483449"/>
          </a:xfrm>
          <a:prstGeom prst="rect">
            <a:avLst/>
          </a:prstGeom>
        </p:spPr>
      </p:pic>
      <p:pic>
        <p:nvPicPr>
          <p:cNvPr id="9" name="Picture 8"/>
          <p:cNvPicPr>
            <a:picLocks noChangeAspect="1"/>
          </p:cNvPicPr>
          <p:nvPr/>
        </p:nvPicPr>
        <p:blipFill>
          <a:blip r:embed="rId6"/>
          <a:stretch>
            <a:fillRect/>
          </a:stretch>
        </p:blipFill>
        <p:spPr>
          <a:xfrm>
            <a:off x="798449" y="1291353"/>
            <a:ext cx="2610214" cy="514422"/>
          </a:xfrm>
          <a:prstGeom prst="rect">
            <a:avLst/>
          </a:prstGeom>
        </p:spPr>
      </p:pic>
      <p:pic>
        <p:nvPicPr>
          <p:cNvPr id="11" name="Picture 10"/>
          <p:cNvPicPr>
            <a:picLocks noChangeAspect="1"/>
          </p:cNvPicPr>
          <p:nvPr/>
        </p:nvPicPr>
        <p:blipFill>
          <a:blip r:embed="rId7"/>
          <a:stretch>
            <a:fillRect/>
          </a:stretch>
        </p:blipFill>
        <p:spPr>
          <a:xfrm>
            <a:off x="2103556" y="2656073"/>
            <a:ext cx="2772162" cy="762106"/>
          </a:xfrm>
          <a:prstGeom prst="rect">
            <a:avLst/>
          </a:prstGeom>
        </p:spPr>
      </p:pic>
    </p:spTree>
    <p:extLst>
      <p:ext uri="{BB962C8B-B14F-4D97-AF65-F5344CB8AC3E}">
        <p14:creationId xmlns:p14="http://schemas.microsoft.com/office/powerpoint/2010/main" val="1523912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646331"/>
          </a:xfrm>
          <a:prstGeom prst="rect">
            <a:avLst/>
          </a:prstGeom>
          <a:solidFill>
            <a:schemeClr val="accent1">
              <a:lumMod val="60000"/>
              <a:lumOff val="40000"/>
            </a:schemeClr>
          </a:solidFill>
        </p:spPr>
        <p:txBody>
          <a:bodyPr wrap="square" rtlCol="0">
            <a:spAutoFit/>
          </a:bodyPr>
          <a:lstStyle/>
          <a:p>
            <a:pPr algn="ctr"/>
            <a:r>
              <a:rPr lang="en-US" sz="3600" dirty="0" smtClean="0"/>
              <a:t>Using the Banner Calculator</a:t>
            </a:r>
            <a:endParaRPr lang="en-US" sz="3600" dirty="0"/>
          </a:p>
        </p:txBody>
      </p:sp>
      <p:pic>
        <p:nvPicPr>
          <p:cNvPr id="4" name="Picture 3"/>
          <p:cNvPicPr>
            <a:picLocks noChangeAspect="1"/>
          </p:cNvPicPr>
          <p:nvPr/>
        </p:nvPicPr>
        <p:blipFill>
          <a:blip r:embed="rId2"/>
          <a:stretch>
            <a:fillRect/>
          </a:stretch>
        </p:blipFill>
        <p:spPr>
          <a:xfrm>
            <a:off x="13447" y="5208323"/>
            <a:ext cx="1447800" cy="1613890"/>
          </a:xfrm>
          <a:prstGeom prst="rect">
            <a:avLst/>
          </a:prstGeom>
        </p:spPr>
      </p:pic>
      <p:sp>
        <p:nvSpPr>
          <p:cNvPr id="5" name="TextBox 4"/>
          <p:cNvSpPr txBox="1"/>
          <p:nvPr/>
        </p:nvSpPr>
        <p:spPr>
          <a:xfrm>
            <a:off x="152400" y="914400"/>
            <a:ext cx="8915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You can double click in any financial field and the calculator will appear.</a:t>
            </a:r>
          </a:p>
          <a:p>
            <a:pPr marL="285750" indent="-285750">
              <a:buFont typeface="Arial" panose="020B0604020202020204" pitchFamily="34" charset="0"/>
              <a:buChar char="•"/>
            </a:pPr>
            <a:r>
              <a:rPr lang="en-US" dirty="0" smtClean="0"/>
              <a:t>Enter your calculations and press OK and the amount will populate the field.</a:t>
            </a:r>
            <a:endParaRPr lang="en-US" dirty="0"/>
          </a:p>
        </p:txBody>
      </p:sp>
      <p:pic>
        <p:nvPicPr>
          <p:cNvPr id="6" name="Picture 5"/>
          <p:cNvPicPr>
            <a:picLocks noChangeAspect="1"/>
          </p:cNvPicPr>
          <p:nvPr/>
        </p:nvPicPr>
        <p:blipFill>
          <a:blip r:embed="rId3"/>
          <a:stretch>
            <a:fillRect/>
          </a:stretch>
        </p:blipFill>
        <p:spPr>
          <a:xfrm>
            <a:off x="2057400" y="1524000"/>
            <a:ext cx="5562600" cy="5039471"/>
          </a:xfrm>
          <a:prstGeom prst="rect">
            <a:avLst/>
          </a:prstGeom>
        </p:spPr>
      </p:pic>
    </p:spTree>
    <p:extLst>
      <p:ext uri="{BB962C8B-B14F-4D97-AF65-F5344CB8AC3E}">
        <p14:creationId xmlns:p14="http://schemas.microsoft.com/office/powerpoint/2010/main" val="1075259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31829</TotalTime>
  <Words>1552</Words>
  <Application>Microsoft Office PowerPoint</Application>
  <PresentationFormat>On-screen Show (4:3)</PresentationFormat>
  <Paragraphs>252</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Georgia</vt:lpstr>
      <vt:lpstr>Lucida Sans</vt:lpstr>
      <vt:lpstr>Lucida Sans Unicode</vt:lpstr>
      <vt:lpstr>Verdana</vt:lpstr>
      <vt:lpstr>Wingdings 2</vt:lpstr>
      <vt:lpstr>Wingdings 3</vt:lpstr>
      <vt:lpstr>Concourse</vt:lpstr>
      <vt:lpstr> MBUG 2015 </vt:lpstr>
      <vt:lpstr>Session Rules of Etiquette</vt:lpstr>
      <vt:lpstr>AGENDA</vt:lpstr>
      <vt:lpstr>Banner Form Naming Convention</vt:lpstr>
      <vt:lpstr>Reports &amp;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Search &amp; Use Common Matching?</vt:lpstr>
      <vt:lpstr>PowerPoint Presentation</vt:lpstr>
      <vt:lpstr>Searching for Constituents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 the Last Name, then do NEXT BLOCK to see if there are any possible matches.  </vt:lpstr>
      <vt:lpstr>If there is no match, return to the Last Name field, blank it out, and enter the SSN number if you have it, and NEXT BLOCK to see if you find a match.  </vt:lpstr>
      <vt:lpstr>If the Potential Match that displays is your person, then highlight the name of the person in the Potential Match box and click the Select ID icon.</vt:lpstr>
      <vt:lpstr>Once you click the Select ID icon, you will be returned to the Identification form and you can continue to update the information on the person.</vt:lpstr>
      <vt:lpstr>If you did not get a match, press Page Up, remove the SSN and enter the complete name of the person.  NEXT BLOCK.  If there is no match, you will receive this message. If you feel you have exhausted your search and have not found the person and know that you must generate an ID for the person, then click Yes.  NOTE: Always make sure the word GENERATED is in the ID field before pressing Yes.</vt:lpstr>
      <vt:lpstr>Once you say Yes, you will receive this message.  Click OK and you will be returned to the Identification for to continue entering information on the person.</vt:lpstr>
      <vt:lpstr>Where Do I Find It?</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Cindy Hampton</cp:lastModifiedBy>
  <cp:revision>108</cp:revision>
  <cp:lastPrinted>2015-09-03T18:02:03Z</cp:lastPrinted>
  <dcterms:created xsi:type="dcterms:W3CDTF">2013-01-30T03:13:35Z</dcterms:created>
  <dcterms:modified xsi:type="dcterms:W3CDTF">2015-09-10T15:01:08Z</dcterms:modified>
</cp:coreProperties>
</file>