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83" r:id="rId4"/>
    <p:sldId id="282" r:id="rId5"/>
    <p:sldId id="284" r:id="rId6"/>
    <p:sldId id="285" r:id="rId7"/>
    <p:sldId id="256" r:id="rId8"/>
    <p:sldId id="257" r:id="rId9"/>
    <p:sldId id="281" r:id="rId10"/>
    <p:sldId id="259" r:id="rId11"/>
    <p:sldId id="276" r:id="rId12"/>
    <p:sldId id="277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74" r:id="rId23"/>
    <p:sldId id="275" r:id="rId24"/>
    <p:sldId id="269" r:id="rId25"/>
    <p:sldId id="271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37237-C3F0-4E2E-B2E1-EC18BA4B22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3396BC-5BFB-4D6B-9EA8-0A5E7C5A1CDC}">
      <dgm:prSet phldrT="[Text]"/>
      <dgm:spPr/>
      <dgm:t>
        <a:bodyPr/>
        <a:lstStyle/>
        <a:p>
          <a:r>
            <a:rPr lang="en-US" dirty="0" smtClean="0"/>
            <a:t>Student initiates via Banner Web</a:t>
          </a:r>
          <a:endParaRPr lang="en-US" dirty="0"/>
        </a:p>
      </dgm:t>
    </dgm:pt>
    <dgm:pt modelId="{70CEB796-51D4-4E24-ABEA-DF558DECA882}" type="parTrans" cxnId="{779D5A48-1D6C-4E8B-A071-6FBC51E5EE20}">
      <dgm:prSet/>
      <dgm:spPr/>
      <dgm:t>
        <a:bodyPr/>
        <a:lstStyle/>
        <a:p>
          <a:endParaRPr lang="en-US"/>
        </a:p>
      </dgm:t>
    </dgm:pt>
    <dgm:pt modelId="{6F1F600E-DDD3-4EA8-91C0-6CFE5F418CD4}" type="sibTrans" cxnId="{779D5A48-1D6C-4E8B-A071-6FBC51E5EE20}">
      <dgm:prSet/>
      <dgm:spPr/>
      <dgm:t>
        <a:bodyPr/>
        <a:lstStyle/>
        <a:p>
          <a:endParaRPr lang="en-US"/>
        </a:p>
      </dgm:t>
    </dgm:pt>
    <dgm:pt modelId="{E0991491-9BDF-4990-ACA9-4557262AB7B1}">
      <dgm:prSet phldrT="[Text]"/>
      <dgm:spPr/>
      <dgm:t>
        <a:bodyPr/>
        <a:lstStyle/>
        <a:p>
          <a:r>
            <a:rPr lang="en-US" dirty="0" smtClean="0"/>
            <a:t>If last day to withdraw has passed, Academic Affairs must approve.   </a:t>
          </a:r>
          <a:endParaRPr lang="en-US" dirty="0"/>
        </a:p>
      </dgm:t>
    </dgm:pt>
    <dgm:pt modelId="{E48FE824-7751-46C5-B7FB-7471F6F244A3}" type="parTrans" cxnId="{453484F8-A43D-40F6-9E02-00FE696369AD}">
      <dgm:prSet/>
      <dgm:spPr/>
      <dgm:t>
        <a:bodyPr/>
        <a:lstStyle/>
        <a:p>
          <a:endParaRPr lang="en-US"/>
        </a:p>
      </dgm:t>
    </dgm:pt>
    <dgm:pt modelId="{C28E3F6C-ABED-4139-AECF-C35321EDEFAC}" type="sibTrans" cxnId="{453484F8-A43D-40F6-9E02-00FE696369AD}">
      <dgm:prSet/>
      <dgm:spPr/>
      <dgm:t>
        <a:bodyPr/>
        <a:lstStyle/>
        <a:p>
          <a:endParaRPr lang="en-US"/>
        </a:p>
      </dgm:t>
    </dgm:pt>
    <dgm:pt modelId="{46836CE8-B2E1-4C8A-AA1D-094BCC1484CD}">
      <dgm:prSet phldrT="[Text]"/>
      <dgm:spPr/>
      <dgm:t>
        <a:bodyPr/>
        <a:lstStyle/>
        <a:p>
          <a:r>
            <a:rPr lang="en-US" dirty="0" smtClean="0"/>
            <a:t>Financial Aid is notified, counsels student, records decision.</a:t>
          </a:r>
          <a:endParaRPr lang="en-US" dirty="0"/>
        </a:p>
      </dgm:t>
    </dgm:pt>
    <dgm:pt modelId="{8B7C1B56-5C1F-469F-996B-111902FA8E5E}" type="parTrans" cxnId="{B98316A5-C071-4547-A3EC-CD9C9FC1E90B}">
      <dgm:prSet/>
      <dgm:spPr/>
      <dgm:t>
        <a:bodyPr/>
        <a:lstStyle/>
        <a:p>
          <a:endParaRPr lang="en-US"/>
        </a:p>
      </dgm:t>
    </dgm:pt>
    <dgm:pt modelId="{874682B7-900F-489A-BED3-4F93E34CE8E9}" type="sibTrans" cxnId="{B98316A5-C071-4547-A3EC-CD9C9FC1E90B}">
      <dgm:prSet/>
      <dgm:spPr/>
      <dgm:t>
        <a:bodyPr/>
        <a:lstStyle/>
        <a:p>
          <a:endParaRPr lang="en-US"/>
        </a:p>
      </dgm:t>
    </dgm:pt>
    <dgm:pt modelId="{896BDC29-1337-4644-8F7E-89B85C0CF87C}">
      <dgm:prSet/>
      <dgm:spPr/>
      <dgm:t>
        <a:bodyPr/>
        <a:lstStyle/>
        <a:p>
          <a:r>
            <a:rPr lang="en-US" dirty="0" smtClean="0"/>
            <a:t>Housing is notified, records decision.</a:t>
          </a:r>
          <a:endParaRPr lang="en-US" dirty="0"/>
        </a:p>
      </dgm:t>
    </dgm:pt>
    <dgm:pt modelId="{C9F19E06-656F-46AB-A117-5333619E870C}" type="parTrans" cxnId="{9FE99929-6D49-4876-9B63-4C137FBB2C87}">
      <dgm:prSet/>
      <dgm:spPr/>
      <dgm:t>
        <a:bodyPr/>
        <a:lstStyle/>
        <a:p>
          <a:endParaRPr lang="en-US"/>
        </a:p>
      </dgm:t>
    </dgm:pt>
    <dgm:pt modelId="{553F1CB2-A4A1-44FB-8AEF-C5DEFC185F74}" type="sibTrans" cxnId="{9FE99929-6D49-4876-9B63-4C137FBB2C87}">
      <dgm:prSet/>
      <dgm:spPr/>
      <dgm:t>
        <a:bodyPr/>
        <a:lstStyle/>
        <a:p>
          <a:endParaRPr lang="en-US"/>
        </a:p>
      </dgm:t>
    </dgm:pt>
    <dgm:pt modelId="{25E7D141-CF5B-43A5-9286-EE3368A2FD80}">
      <dgm:prSet/>
      <dgm:spPr/>
      <dgm:t>
        <a:bodyPr/>
        <a:lstStyle/>
        <a:p>
          <a:r>
            <a:rPr lang="en-US" dirty="0" smtClean="0"/>
            <a:t>Registrar Office is notified, processes request.</a:t>
          </a:r>
          <a:endParaRPr lang="en-US" dirty="0"/>
        </a:p>
      </dgm:t>
    </dgm:pt>
    <dgm:pt modelId="{9207A526-CF7F-4DBC-97E2-3C677FB7A221}" type="parTrans" cxnId="{B0DB77A0-D45E-4015-A1CE-0938268F1CC8}">
      <dgm:prSet/>
      <dgm:spPr/>
      <dgm:t>
        <a:bodyPr/>
        <a:lstStyle/>
        <a:p>
          <a:endParaRPr lang="en-US"/>
        </a:p>
      </dgm:t>
    </dgm:pt>
    <dgm:pt modelId="{1A414E3E-63CB-4B1A-9F5D-C10D446E32C9}" type="sibTrans" cxnId="{B0DB77A0-D45E-4015-A1CE-0938268F1CC8}">
      <dgm:prSet/>
      <dgm:spPr/>
      <dgm:t>
        <a:bodyPr/>
        <a:lstStyle/>
        <a:p>
          <a:endParaRPr lang="en-US"/>
        </a:p>
      </dgm:t>
    </dgm:pt>
    <dgm:pt modelId="{AF20F378-A402-454F-ADE6-6AADE0859492}">
      <dgm:prSet/>
      <dgm:spPr/>
      <dgm:t>
        <a:bodyPr/>
        <a:lstStyle/>
        <a:p>
          <a:r>
            <a:rPr lang="en-US" dirty="0" smtClean="0"/>
            <a:t>All parties receive a confirmation email (Security, Library, Athletics, etc.)</a:t>
          </a:r>
          <a:endParaRPr lang="en-US" dirty="0"/>
        </a:p>
      </dgm:t>
    </dgm:pt>
    <dgm:pt modelId="{C2682E1C-6134-45B2-9CF8-4BF001F44236}" type="parTrans" cxnId="{62D68F7D-1D5C-4A79-AEC2-538CF8259E26}">
      <dgm:prSet/>
      <dgm:spPr/>
      <dgm:t>
        <a:bodyPr/>
        <a:lstStyle/>
        <a:p>
          <a:endParaRPr lang="en-US"/>
        </a:p>
      </dgm:t>
    </dgm:pt>
    <dgm:pt modelId="{43FD7C2A-4F0C-4035-B260-E12C61DD1EDA}" type="sibTrans" cxnId="{62D68F7D-1D5C-4A79-AEC2-538CF8259E26}">
      <dgm:prSet/>
      <dgm:spPr/>
      <dgm:t>
        <a:bodyPr/>
        <a:lstStyle/>
        <a:p>
          <a:endParaRPr lang="en-US"/>
        </a:p>
      </dgm:t>
    </dgm:pt>
    <dgm:pt modelId="{926DE132-244D-4B54-8ABD-8E6934D7608F}">
      <dgm:prSet/>
      <dgm:spPr/>
      <dgm:t>
        <a:bodyPr/>
        <a:lstStyle/>
        <a:p>
          <a:r>
            <a:rPr lang="en-US" dirty="0" smtClean="0"/>
            <a:t>Bursar’s Offices reviews account, communicates with student if necessary.</a:t>
          </a:r>
          <a:endParaRPr lang="en-US" dirty="0"/>
        </a:p>
      </dgm:t>
    </dgm:pt>
    <dgm:pt modelId="{ABBC2192-528C-496A-960B-6FF2C201F074}" type="parTrans" cxnId="{2B3BC4C3-0A63-4615-8DF1-1E3565FB3D15}">
      <dgm:prSet/>
      <dgm:spPr/>
      <dgm:t>
        <a:bodyPr/>
        <a:lstStyle/>
        <a:p>
          <a:endParaRPr lang="en-US"/>
        </a:p>
      </dgm:t>
    </dgm:pt>
    <dgm:pt modelId="{187B6D03-B8AB-43E3-91C5-61BD9711662A}" type="sibTrans" cxnId="{2B3BC4C3-0A63-4615-8DF1-1E3565FB3D15}">
      <dgm:prSet/>
      <dgm:spPr/>
      <dgm:t>
        <a:bodyPr/>
        <a:lstStyle/>
        <a:p>
          <a:endParaRPr lang="en-US"/>
        </a:p>
      </dgm:t>
    </dgm:pt>
    <dgm:pt modelId="{736A57B6-3687-42D6-8EFD-2FE38D1A1E8B}">
      <dgm:prSet/>
      <dgm:spPr/>
      <dgm:t>
        <a:bodyPr/>
        <a:lstStyle/>
        <a:p>
          <a:r>
            <a:rPr lang="en-US" dirty="0" smtClean="0"/>
            <a:t>If student  is a Law student, the Director of Law Records is notified, processes request.</a:t>
          </a:r>
          <a:endParaRPr lang="en-US" dirty="0"/>
        </a:p>
      </dgm:t>
    </dgm:pt>
    <dgm:pt modelId="{576C4B00-AE0F-4BC6-873A-35DC87E3594B}" type="parTrans" cxnId="{8878428F-3BA9-4ADC-A3F3-3183EDE531D2}">
      <dgm:prSet/>
      <dgm:spPr/>
      <dgm:t>
        <a:bodyPr/>
        <a:lstStyle/>
        <a:p>
          <a:endParaRPr lang="en-US"/>
        </a:p>
      </dgm:t>
    </dgm:pt>
    <dgm:pt modelId="{4AD34DD2-B73D-405A-94F0-5D2BE3AC9E08}" type="sibTrans" cxnId="{8878428F-3BA9-4ADC-A3F3-3183EDE531D2}">
      <dgm:prSet/>
      <dgm:spPr/>
      <dgm:t>
        <a:bodyPr/>
        <a:lstStyle/>
        <a:p>
          <a:endParaRPr lang="en-US"/>
        </a:p>
      </dgm:t>
    </dgm:pt>
    <dgm:pt modelId="{47A84774-55A0-46D2-9F73-09DA3DF93897}" type="pres">
      <dgm:prSet presAssocID="{31A37237-C3F0-4E2E-B2E1-EC18BA4B228E}" presName="CompostProcess" presStyleCnt="0">
        <dgm:presLayoutVars>
          <dgm:dir/>
          <dgm:resizeHandles val="exact"/>
        </dgm:presLayoutVars>
      </dgm:prSet>
      <dgm:spPr/>
    </dgm:pt>
    <dgm:pt modelId="{484D09E0-84DE-45CB-A8CA-300FF177FCF5}" type="pres">
      <dgm:prSet presAssocID="{31A37237-C3F0-4E2E-B2E1-EC18BA4B228E}" presName="arrow" presStyleLbl="bgShp" presStyleIdx="0" presStyleCnt="1"/>
      <dgm:spPr/>
    </dgm:pt>
    <dgm:pt modelId="{44DAC6FA-F506-4E30-8A6F-50C079BC47E7}" type="pres">
      <dgm:prSet presAssocID="{31A37237-C3F0-4E2E-B2E1-EC18BA4B228E}" presName="linearProcess" presStyleCnt="0"/>
      <dgm:spPr/>
    </dgm:pt>
    <dgm:pt modelId="{6AA64A1F-C37B-49D1-A01E-85181127D664}" type="pres">
      <dgm:prSet presAssocID="{6C3396BC-5BFB-4D6B-9EA8-0A5E7C5A1CD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5966A-F067-4529-8EE3-A60296BC7803}" type="pres">
      <dgm:prSet presAssocID="{6F1F600E-DDD3-4EA8-91C0-6CFE5F418CD4}" presName="sibTrans" presStyleCnt="0"/>
      <dgm:spPr/>
    </dgm:pt>
    <dgm:pt modelId="{A463EBA4-98A3-4486-8EF4-D91E9EAAF67A}" type="pres">
      <dgm:prSet presAssocID="{736A57B6-3687-42D6-8EFD-2FE38D1A1E8B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59FB-DADE-40B1-88E0-D9619EDD6CF6}" type="pres">
      <dgm:prSet presAssocID="{4AD34DD2-B73D-405A-94F0-5D2BE3AC9E08}" presName="sibTrans" presStyleCnt="0"/>
      <dgm:spPr/>
    </dgm:pt>
    <dgm:pt modelId="{6A40B3E2-8998-4605-ABF8-37A9C412218D}" type="pres">
      <dgm:prSet presAssocID="{E0991491-9BDF-4990-ACA9-4557262AB7B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3A277-44A6-47A7-9D28-568714E0EFCC}" type="pres">
      <dgm:prSet presAssocID="{C28E3F6C-ABED-4139-AECF-C35321EDEFAC}" presName="sibTrans" presStyleCnt="0"/>
      <dgm:spPr/>
    </dgm:pt>
    <dgm:pt modelId="{A296711A-0241-4A14-B780-EB52CD2D683A}" type="pres">
      <dgm:prSet presAssocID="{46836CE8-B2E1-4C8A-AA1D-094BCC1484CD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4E0D3-DE3A-4D84-ACCD-5AAD2063B473}" type="pres">
      <dgm:prSet presAssocID="{874682B7-900F-489A-BED3-4F93E34CE8E9}" presName="sibTrans" presStyleCnt="0"/>
      <dgm:spPr/>
    </dgm:pt>
    <dgm:pt modelId="{C4CBD003-AAA4-4801-903C-A0DA1831B07F}" type="pres">
      <dgm:prSet presAssocID="{896BDC29-1337-4644-8F7E-89B85C0CF87C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FABAF-2081-4F8A-8E0A-F9B35253E4AC}" type="pres">
      <dgm:prSet presAssocID="{553F1CB2-A4A1-44FB-8AEF-C5DEFC185F74}" presName="sibTrans" presStyleCnt="0"/>
      <dgm:spPr/>
    </dgm:pt>
    <dgm:pt modelId="{956E5B98-BD68-4D53-B033-E3FA2BF18BDA}" type="pres">
      <dgm:prSet presAssocID="{25E7D141-CF5B-43A5-9286-EE3368A2FD80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A0C1C-B3FA-4335-807C-97D32E408891}" type="pres">
      <dgm:prSet presAssocID="{1A414E3E-63CB-4B1A-9F5D-C10D446E32C9}" presName="sibTrans" presStyleCnt="0"/>
      <dgm:spPr/>
    </dgm:pt>
    <dgm:pt modelId="{C787E18C-B2B9-40A2-AD80-04E35360D53A}" type="pres">
      <dgm:prSet presAssocID="{926DE132-244D-4B54-8ABD-8E6934D7608F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4C5A5-FF42-40DA-A332-E1569016F8D5}" type="pres">
      <dgm:prSet presAssocID="{187B6D03-B8AB-43E3-91C5-61BD9711662A}" presName="sibTrans" presStyleCnt="0"/>
      <dgm:spPr/>
    </dgm:pt>
    <dgm:pt modelId="{1AB8F5BA-0C3C-410C-AB6C-3D39E5AB62F0}" type="pres">
      <dgm:prSet presAssocID="{AF20F378-A402-454F-ADE6-6AADE0859492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27CD4-C1D6-4869-B6B9-F5BE1B871100}" type="presOf" srcId="{896BDC29-1337-4644-8F7E-89B85C0CF87C}" destId="{C4CBD003-AAA4-4801-903C-A0DA1831B07F}" srcOrd="0" destOrd="0" presId="urn:microsoft.com/office/officeart/2005/8/layout/hProcess9"/>
    <dgm:cxn modelId="{8878428F-3BA9-4ADC-A3F3-3183EDE531D2}" srcId="{31A37237-C3F0-4E2E-B2E1-EC18BA4B228E}" destId="{736A57B6-3687-42D6-8EFD-2FE38D1A1E8B}" srcOrd="1" destOrd="0" parTransId="{576C4B00-AE0F-4BC6-873A-35DC87E3594B}" sibTransId="{4AD34DD2-B73D-405A-94F0-5D2BE3AC9E08}"/>
    <dgm:cxn modelId="{0C216733-0A2B-4FD8-929F-6B560E7F3700}" type="presOf" srcId="{46836CE8-B2E1-4C8A-AA1D-094BCC1484CD}" destId="{A296711A-0241-4A14-B780-EB52CD2D683A}" srcOrd="0" destOrd="0" presId="urn:microsoft.com/office/officeart/2005/8/layout/hProcess9"/>
    <dgm:cxn modelId="{91AA05A1-7F0D-49B3-89A1-C69FFECF5300}" type="presOf" srcId="{25E7D141-CF5B-43A5-9286-EE3368A2FD80}" destId="{956E5B98-BD68-4D53-B033-E3FA2BF18BDA}" srcOrd="0" destOrd="0" presId="urn:microsoft.com/office/officeart/2005/8/layout/hProcess9"/>
    <dgm:cxn modelId="{FC058C0F-AB0D-4938-BC27-388C72EE0E5A}" type="presOf" srcId="{31A37237-C3F0-4E2E-B2E1-EC18BA4B228E}" destId="{47A84774-55A0-46D2-9F73-09DA3DF93897}" srcOrd="0" destOrd="0" presId="urn:microsoft.com/office/officeart/2005/8/layout/hProcess9"/>
    <dgm:cxn modelId="{8E1BA2A7-F0DD-4F03-BAE9-1DDEDE03F2CB}" type="presOf" srcId="{926DE132-244D-4B54-8ABD-8E6934D7608F}" destId="{C787E18C-B2B9-40A2-AD80-04E35360D53A}" srcOrd="0" destOrd="0" presId="urn:microsoft.com/office/officeart/2005/8/layout/hProcess9"/>
    <dgm:cxn modelId="{B98316A5-C071-4547-A3EC-CD9C9FC1E90B}" srcId="{31A37237-C3F0-4E2E-B2E1-EC18BA4B228E}" destId="{46836CE8-B2E1-4C8A-AA1D-094BCC1484CD}" srcOrd="3" destOrd="0" parTransId="{8B7C1B56-5C1F-469F-996B-111902FA8E5E}" sibTransId="{874682B7-900F-489A-BED3-4F93E34CE8E9}"/>
    <dgm:cxn modelId="{453484F8-A43D-40F6-9E02-00FE696369AD}" srcId="{31A37237-C3F0-4E2E-B2E1-EC18BA4B228E}" destId="{E0991491-9BDF-4990-ACA9-4557262AB7B1}" srcOrd="2" destOrd="0" parTransId="{E48FE824-7751-46C5-B7FB-7471F6F244A3}" sibTransId="{C28E3F6C-ABED-4139-AECF-C35321EDEFAC}"/>
    <dgm:cxn modelId="{47EC5626-4016-404B-A037-D523F6EAF1B8}" type="presOf" srcId="{736A57B6-3687-42D6-8EFD-2FE38D1A1E8B}" destId="{A463EBA4-98A3-4486-8EF4-D91E9EAAF67A}" srcOrd="0" destOrd="0" presId="urn:microsoft.com/office/officeart/2005/8/layout/hProcess9"/>
    <dgm:cxn modelId="{DA8034A2-B741-40F1-A2CC-55E8BDE1CF24}" type="presOf" srcId="{AF20F378-A402-454F-ADE6-6AADE0859492}" destId="{1AB8F5BA-0C3C-410C-AB6C-3D39E5AB62F0}" srcOrd="0" destOrd="0" presId="urn:microsoft.com/office/officeart/2005/8/layout/hProcess9"/>
    <dgm:cxn modelId="{B0DB77A0-D45E-4015-A1CE-0938268F1CC8}" srcId="{31A37237-C3F0-4E2E-B2E1-EC18BA4B228E}" destId="{25E7D141-CF5B-43A5-9286-EE3368A2FD80}" srcOrd="5" destOrd="0" parTransId="{9207A526-CF7F-4DBC-97E2-3C677FB7A221}" sibTransId="{1A414E3E-63CB-4B1A-9F5D-C10D446E32C9}"/>
    <dgm:cxn modelId="{2B3BC4C3-0A63-4615-8DF1-1E3565FB3D15}" srcId="{31A37237-C3F0-4E2E-B2E1-EC18BA4B228E}" destId="{926DE132-244D-4B54-8ABD-8E6934D7608F}" srcOrd="6" destOrd="0" parTransId="{ABBC2192-528C-496A-960B-6FF2C201F074}" sibTransId="{187B6D03-B8AB-43E3-91C5-61BD9711662A}"/>
    <dgm:cxn modelId="{DA8C30C9-34FA-41FC-A48F-73A908D53555}" type="presOf" srcId="{6C3396BC-5BFB-4D6B-9EA8-0A5E7C5A1CDC}" destId="{6AA64A1F-C37B-49D1-A01E-85181127D664}" srcOrd="0" destOrd="0" presId="urn:microsoft.com/office/officeart/2005/8/layout/hProcess9"/>
    <dgm:cxn modelId="{9FE99929-6D49-4876-9B63-4C137FBB2C87}" srcId="{31A37237-C3F0-4E2E-B2E1-EC18BA4B228E}" destId="{896BDC29-1337-4644-8F7E-89B85C0CF87C}" srcOrd="4" destOrd="0" parTransId="{C9F19E06-656F-46AB-A117-5333619E870C}" sibTransId="{553F1CB2-A4A1-44FB-8AEF-C5DEFC185F74}"/>
    <dgm:cxn modelId="{62D68F7D-1D5C-4A79-AEC2-538CF8259E26}" srcId="{31A37237-C3F0-4E2E-B2E1-EC18BA4B228E}" destId="{AF20F378-A402-454F-ADE6-6AADE0859492}" srcOrd="7" destOrd="0" parTransId="{C2682E1C-6134-45B2-9CF8-4BF001F44236}" sibTransId="{43FD7C2A-4F0C-4035-B260-E12C61DD1EDA}"/>
    <dgm:cxn modelId="{3AF2E321-5E90-4053-9969-D8253860C8CC}" type="presOf" srcId="{E0991491-9BDF-4990-ACA9-4557262AB7B1}" destId="{6A40B3E2-8998-4605-ABF8-37A9C412218D}" srcOrd="0" destOrd="0" presId="urn:microsoft.com/office/officeart/2005/8/layout/hProcess9"/>
    <dgm:cxn modelId="{779D5A48-1D6C-4E8B-A071-6FBC51E5EE20}" srcId="{31A37237-C3F0-4E2E-B2E1-EC18BA4B228E}" destId="{6C3396BC-5BFB-4D6B-9EA8-0A5E7C5A1CDC}" srcOrd="0" destOrd="0" parTransId="{70CEB796-51D4-4E24-ABEA-DF558DECA882}" sibTransId="{6F1F600E-DDD3-4EA8-91C0-6CFE5F418CD4}"/>
    <dgm:cxn modelId="{4E8F42AA-D757-41F3-BB5B-FA3C97171C2E}" type="presParOf" srcId="{47A84774-55A0-46D2-9F73-09DA3DF93897}" destId="{484D09E0-84DE-45CB-A8CA-300FF177FCF5}" srcOrd="0" destOrd="0" presId="urn:microsoft.com/office/officeart/2005/8/layout/hProcess9"/>
    <dgm:cxn modelId="{A69FCAE5-51CB-4241-A35F-8C685C44428F}" type="presParOf" srcId="{47A84774-55A0-46D2-9F73-09DA3DF93897}" destId="{44DAC6FA-F506-4E30-8A6F-50C079BC47E7}" srcOrd="1" destOrd="0" presId="urn:microsoft.com/office/officeart/2005/8/layout/hProcess9"/>
    <dgm:cxn modelId="{79C84CAB-B0E6-486E-9F0C-1047AD6CABDB}" type="presParOf" srcId="{44DAC6FA-F506-4E30-8A6F-50C079BC47E7}" destId="{6AA64A1F-C37B-49D1-A01E-85181127D664}" srcOrd="0" destOrd="0" presId="urn:microsoft.com/office/officeart/2005/8/layout/hProcess9"/>
    <dgm:cxn modelId="{1FD0AA9E-A98B-42D8-944E-661EB0DDABAC}" type="presParOf" srcId="{44DAC6FA-F506-4E30-8A6F-50C079BC47E7}" destId="{71C5966A-F067-4529-8EE3-A60296BC7803}" srcOrd="1" destOrd="0" presId="urn:microsoft.com/office/officeart/2005/8/layout/hProcess9"/>
    <dgm:cxn modelId="{441C499A-0956-4541-B725-55E540406357}" type="presParOf" srcId="{44DAC6FA-F506-4E30-8A6F-50C079BC47E7}" destId="{A463EBA4-98A3-4486-8EF4-D91E9EAAF67A}" srcOrd="2" destOrd="0" presId="urn:microsoft.com/office/officeart/2005/8/layout/hProcess9"/>
    <dgm:cxn modelId="{493F01C0-CE90-4F6D-B00B-303AC6A2D59D}" type="presParOf" srcId="{44DAC6FA-F506-4E30-8A6F-50C079BC47E7}" destId="{EF2159FB-DADE-40B1-88E0-D9619EDD6CF6}" srcOrd="3" destOrd="0" presId="urn:microsoft.com/office/officeart/2005/8/layout/hProcess9"/>
    <dgm:cxn modelId="{7D74FA2C-820D-42C9-B93E-F54856B79E96}" type="presParOf" srcId="{44DAC6FA-F506-4E30-8A6F-50C079BC47E7}" destId="{6A40B3E2-8998-4605-ABF8-37A9C412218D}" srcOrd="4" destOrd="0" presId="urn:microsoft.com/office/officeart/2005/8/layout/hProcess9"/>
    <dgm:cxn modelId="{D647FEFF-2E5E-4826-9CB9-4FF051CF1F03}" type="presParOf" srcId="{44DAC6FA-F506-4E30-8A6F-50C079BC47E7}" destId="{8C33A277-44A6-47A7-9D28-568714E0EFCC}" srcOrd="5" destOrd="0" presId="urn:microsoft.com/office/officeart/2005/8/layout/hProcess9"/>
    <dgm:cxn modelId="{6EF238B0-A3CD-45E0-9301-748E0C8B0D60}" type="presParOf" srcId="{44DAC6FA-F506-4E30-8A6F-50C079BC47E7}" destId="{A296711A-0241-4A14-B780-EB52CD2D683A}" srcOrd="6" destOrd="0" presId="urn:microsoft.com/office/officeart/2005/8/layout/hProcess9"/>
    <dgm:cxn modelId="{7818B367-E329-44F6-98E2-36EBB50CD366}" type="presParOf" srcId="{44DAC6FA-F506-4E30-8A6F-50C079BC47E7}" destId="{3534E0D3-DE3A-4D84-ACCD-5AAD2063B473}" srcOrd="7" destOrd="0" presId="urn:microsoft.com/office/officeart/2005/8/layout/hProcess9"/>
    <dgm:cxn modelId="{6E6B6D54-8E69-4D05-BEB8-AB6E0F4A1FBA}" type="presParOf" srcId="{44DAC6FA-F506-4E30-8A6F-50C079BC47E7}" destId="{C4CBD003-AAA4-4801-903C-A0DA1831B07F}" srcOrd="8" destOrd="0" presId="urn:microsoft.com/office/officeart/2005/8/layout/hProcess9"/>
    <dgm:cxn modelId="{F4130917-F395-4254-BB5D-A9E33D3292B6}" type="presParOf" srcId="{44DAC6FA-F506-4E30-8A6F-50C079BC47E7}" destId="{364FABAF-2081-4F8A-8E0A-F9B35253E4AC}" srcOrd="9" destOrd="0" presId="urn:microsoft.com/office/officeart/2005/8/layout/hProcess9"/>
    <dgm:cxn modelId="{E1E492F1-EB5C-4FE7-A052-E38D9C6CA80E}" type="presParOf" srcId="{44DAC6FA-F506-4E30-8A6F-50C079BC47E7}" destId="{956E5B98-BD68-4D53-B033-E3FA2BF18BDA}" srcOrd="10" destOrd="0" presId="urn:microsoft.com/office/officeart/2005/8/layout/hProcess9"/>
    <dgm:cxn modelId="{4E7D6E0D-F93D-44CA-A508-9669B001A502}" type="presParOf" srcId="{44DAC6FA-F506-4E30-8A6F-50C079BC47E7}" destId="{9FDA0C1C-B3FA-4335-807C-97D32E408891}" srcOrd="11" destOrd="0" presId="urn:microsoft.com/office/officeart/2005/8/layout/hProcess9"/>
    <dgm:cxn modelId="{A2D41422-D4AE-4C6B-8C0C-AB0445896E1B}" type="presParOf" srcId="{44DAC6FA-F506-4E30-8A6F-50C079BC47E7}" destId="{C787E18C-B2B9-40A2-AD80-04E35360D53A}" srcOrd="12" destOrd="0" presId="urn:microsoft.com/office/officeart/2005/8/layout/hProcess9"/>
    <dgm:cxn modelId="{F7CF403F-20C6-4F4B-9475-EF8F606EE7E7}" type="presParOf" srcId="{44DAC6FA-F506-4E30-8A6F-50C079BC47E7}" destId="{5C44C5A5-FF42-40DA-A332-E1569016F8D5}" srcOrd="13" destOrd="0" presId="urn:microsoft.com/office/officeart/2005/8/layout/hProcess9"/>
    <dgm:cxn modelId="{86F47901-D558-439F-9077-80947E4C1097}" type="presParOf" srcId="{44DAC6FA-F506-4E30-8A6F-50C079BC47E7}" destId="{1AB8F5BA-0C3C-410C-AB6C-3D39E5AB62F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6D7F-0AC7-4D24-9C26-C5D630DFEB6E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77C6-8983-46A1-A552-4483259A7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81001"/>
            <a:ext cx="6553200" cy="44935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Workflow: 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From Daunting to Done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(sort of)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Presenters: 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Cindy Hampton, IT Systems Analyst, MC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Judson Matthews, MAK-Solutions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  <p:pic>
        <p:nvPicPr>
          <p:cNvPr id="6" name="Picture 2" descr="M:\CAMPUS\LOGOS\Logo with taglin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486400"/>
            <a:ext cx="1833959" cy="75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Initiates via Web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2590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705100"/>
            <a:ext cx="6858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filled out web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551"/>
          <a:stretch>
            <a:fillRect/>
          </a:stretch>
        </p:blipFill>
        <p:spPr>
          <a:xfrm>
            <a:off x="1524000" y="1371600"/>
            <a:ext cx="6149573" cy="5051077"/>
          </a:xfrm>
        </p:spPr>
      </p:pic>
      <p:sp>
        <p:nvSpPr>
          <p:cNvPr id="9" name="Rectangle 8"/>
          <p:cNvSpPr/>
          <p:nvPr/>
        </p:nvSpPr>
        <p:spPr>
          <a:xfrm>
            <a:off x="7010400" y="25146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past the deadline to withdraw, Academic Affairs Receives Email Notification</a:t>
            </a:r>
            <a:endParaRPr lang="en-US" dirty="0"/>
          </a:p>
        </p:txBody>
      </p:sp>
      <p:pic>
        <p:nvPicPr>
          <p:cNvPr id="5" name="Content Placeholder 4" descr="Complete Withdrawal Request  VPAA Notification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428" y="2743200"/>
            <a:ext cx="8108372" cy="2273960"/>
          </a:xfrm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access Workflow Login Screen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9530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5200" y="15240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all pertinent information shows in email.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657600" y="2262664"/>
            <a:ext cx="3657600" cy="1547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10000" y="2778204"/>
            <a:ext cx="609600" cy="258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3429000"/>
            <a:ext cx="609600" cy="10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Affairs Logs into Workflow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" y="1600200"/>
            <a:ext cx="7496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2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Academic Affairs Processes Request</a:t>
            </a:r>
            <a:endParaRPr lang="en-US" dirty="0"/>
          </a:p>
        </p:txBody>
      </p:sp>
      <p:pic>
        <p:nvPicPr>
          <p:cNvPr id="6" name="Content Placeholder 5" descr="Copy of Banner Workflow VPAA 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8229600" cy="4400070"/>
          </a:xfrm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Add notes if appropriate</a:t>
            </a:r>
          </a:p>
          <a:p>
            <a:pPr marL="342900" indent="-342900">
              <a:buAutoNum type="arabicPeriod"/>
            </a:pPr>
            <a:r>
              <a:rPr lang="en-US" dirty="0" smtClean="0"/>
              <a:t>Record decision (withdraw or cancel)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Complete to forward request.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00" y="21336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denied, email is sent to student.</a:t>
            </a:r>
            <a:endParaRPr lang="en-US" dirty="0"/>
          </a:p>
        </p:txBody>
      </p:sp>
      <p:pic>
        <p:nvPicPr>
          <p:cNvPr id="7" name="Content Placeholder 6" descr="Withdrawal Request Denied -Notification Email to Stud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052" y="2438401"/>
            <a:ext cx="8321748" cy="2110232"/>
          </a:xfrm>
        </p:spPr>
      </p:pic>
      <p:sp>
        <p:nvSpPr>
          <p:cNvPr id="3" name="Rectangle 2"/>
          <p:cNvSpPr/>
          <p:nvPr/>
        </p:nvSpPr>
        <p:spPr>
          <a:xfrm>
            <a:off x="914400" y="31242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396" y="2334798"/>
            <a:ext cx="67850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approved, Financial Aid Receives Email Notification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28354" y="5791200"/>
            <a:ext cx="505691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Complete Withdrawal Request Finaid Notification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047" y="2034126"/>
            <a:ext cx="6477905" cy="3658111"/>
          </a:xfrm>
        </p:spPr>
      </p:pic>
      <p:sp>
        <p:nvSpPr>
          <p:cNvPr id="3" name="Rectangle 2"/>
          <p:cNvSpPr/>
          <p:nvPr/>
        </p:nvSpPr>
        <p:spPr>
          <a:xfrm>
            <a:off x="5715000" y="21336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3124200"/>
            <a:ext cx="609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Logs Into Workflow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5" y="1601369"/>
            <a:ext cx="749873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Processes Request</a:t>
            </a:r>
            <a:endParaRPr lang="en-US" dirty="0"/>
          </a:p>
        </p:txBody>
      </p:sp>
      <p:pic>
        <p:nvPicPr>
          <p:cNvPr id="6" name="Content Placeholder 5" descr="Banner Workflow Finaid 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618" y="1600200"/>
            <a:ext cx="6806763" cy="4525963"/>
          </a:xfrm>
        </p:spPr>
      </p:pic>
      <p:sp>
        <p:nvSpPr>
          <p:cNvPr id="7" name="TextBox 6"/>
          <p:cNvSpPr txBox="1"/>
          <p:nvPr/>
        </p:nvSpPr>
        <p:spPr>
          <a:xfrm>
            <a:off x="1676400" y="2286000"/>
            <a:ext cx="1793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Counsel with student if appropriate.</a:t>
            </a:r>
          </a:p>
          <a:p>
            <a:pPr marL="342900" indent="-342900">
              <a:buAutoNum type="arabicPeriod"/>
            </a:pPr>
            <a:r>
              <a:rPr lang="en-US" dirty="0" smtClean="0"/>
              <a:t>Record decision (withdraw or cancel)</a:t>
            </a:r>
          </a:p>
          <a:p>
            <a:pPr marL="342900" indent="-342900">
              <a:buAutoNum type="arabicPeriod"/>
            </a:pPr>
            <a:r>
              <a:rPr lang="en-US" dirty="0" smtClean="0"/>
              <a:t>Add notes if appropriate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Complete.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67400" y="21336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Residence Life Receives                                        Email Notification</a:t>
            </a:r>
            <a:endParaRPr lang="en-US" dirty="0"/>
          </a:p>
        </p:txBody>
      </p:sp>
      <p:pic>
        <p:nvPicPr>
          <p:cNvPr id="6" name="Content Placeholder 5" descr="Complete Withdrawal Request Housing Notification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7676957" cy="3523668"/>
          </a:xfrm>
        </p:spPr>
      </p:pic>
      <p:sp>
        <p:nvSpPr>
          <p:cNvPr id="3" name="Rectangle 2"/>
          <p:cNvSpPr/>
          <p:nvPr/>
        </p:nvSpPr>
        <p:spPr>
          <a:xfrm>
            <a:off x="2895600" y="36576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7400" y="24384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Residence Life Office Logs in and Processes Request</a:t>
            </a:r>
            <a:endParaRPr lang="en-US" dirty="0"/>
          </a:p>
        </p:txBody>
      </p:sp>
      <p:pic>
        <p:nvPicPr>
          <p:cNvPr id="6" name="Content Placeholder 5" descr="Banner Workflow Housing 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0630"/>
            <a:ext cx="8229600" cy="3785102"/>
          </a:xfrm>
        </p:spPr>
      </p:pic>
      <p:sp>
        <p:nvSpPr>
          <p:cNvPr id="3" name="Rectangle 2"/>
          <p:cNvSpPr/>
          <p:nvPr/>
        </p:nvSpPr>
        <p:spPr>
          <a:xfrm>
            <a:off x="6248400" y="25908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6096000" cy="1143000"/>
          </a:xfrm>
        </p:spPr>
        <p:txBody>
          <a:bodyPr/>
          <a:lstStyle/>
          <a:p>
            <a:r>
              <a:rPr lang="en-US" dirty="0" smtClean="0"/>
              <a:t>Disclaimer: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352800"/>
            <a:ext cx="6096000" cy="277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are functional people … not techie gurus …. </a:t>
            </a:r>
            <a:r>
              <a:rPr lang="en-US" dirty="0" smtClean="0">
                <a:sym typeface="Wingdings" panose="05000000000000000000" pitchFamily="2" charset="2"/>
              </a:rPr>
              <a:t>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Registrar’s Office Receives                                        Email Notification</a:t>
            </a:r>
            <a:endParaRPr lang="en-US" dirty="0"/>
          </a:p>
        </p:txBody>
      </p:sp>
      <p:pic>
        <p:nvPicPr>
          <p:cNvPr id="4" name="Content Placeholder 3" descr="Complete Withdrawal Request Registrar Notification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186011" cy="5257800"/>
          </a:xfrm>
        </p:spPr>
      </p:pic>
      <p:sp>
        <p:nvSpPr>
          <p:cNvPr id="3" name="Rectangle 2"/>
          <p:cNvSpPr/>
          <p:nvPr/>
        </p:nvSpPr>
        <p:spPr>
          <a:xfrm>
            <a:off x="3124200" y="28194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1598898"/>
            <a:ext cx="9144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Registrar’s Office Logs in and                Processes Request</a:t>
            </a:r>
            <a:endParaRPr lang="en-US" dirty="0"/>
          </a:p>
        </p:txBody>
      </p:sp>
      <p:pic>
        <p:nvPicPr>
          <p:cNvPr id="4" name="Content Placeholder 3" descr="Banner Workflow Registrar 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009738" cy="4975938"/>
          </a:xfrm>
        </p:spPr>
      </p:pic>
      <p:sp>
        <p:nvSpPr>
          <p:cNvPr id="3" name="Rectangle 2"/>
          <p:cNvSpPr/>
          <p:nvPr/>
        </p:nvSpPr>
        <p:spPr>
          <a:xfrm>
            <a:off x="5410200" y="20574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Bursar’s Office Receives                                        Email Notification</a:t>
            </a:r>
            <a:endParaRPr lang="en-US" dirty="0"/>
          </a:p>
        </p:txBody>
      </p:sp>
      <p:pic>
        <p:nvPicPr>
          <p:cNvPr id="4" name="Content Placeholder 3" descr="Complete Withdrawal Request Bursar Notification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627"/>
            <a:ext cx="8229600" cy="3763108"/>
          </a:xfrm>
        </p:spPr>
      </p:pic>
      <p:sp>
        <p:nvSpPr>
          <p:cNvPr id="3" name="Rectangle 2"/>
          <p:cNvSpPr/>
          <p:nvPr/>
        </p:nvSpPr>
        <p:spPr>
          <a:xfrm>
            <a:off x="1828800" y="266700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9209" y="1905000"/>
            <a:ext cx="609600" cy="5217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Bursar’s Office Logs in and                Processes Request</a:t>
            </a:r>
            <a:endParaRPr lang="en-US" dirty="0"/>
          </a:p>
        </p:txBody>
      </p:sp>
      <p:pic>
        <p:nvPicPr>
          <p:cNvPr id="4" name="Content Placeholder 3" descr="Banner Workflow Bursar Review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652" y="1600200"/>
            <a:ext cx="4768696" cy="4525963"/>
          </a:xfrm>
        </p:spPr>
      </p:pic>
      <p:sp>
        <p:nvSpPr>
          <p:cNvPr id="3" name="Rectangle 2"/>
          <p:cNvSpPr/>
          <p:nvPr/>
        </p:nvSpPr>
        <p:spPr>
          <a:xfrm>
            <a:off x="5486400" y="1905000"/>
            <a:ext cx="38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All Involved Parties Receive Confirmation Email that Request is Complete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Student</a:t>
            </a:r>
          </a:p>
          <a:p>
            <a:r>
              <a:rPr lang="en-US" dirty="0" smtClean="0"/>
              <a:t>Academic Affairs</a:t>
            </a:r>
          </a:p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Residence Life</a:t>
            </a:r>
          </a:p>
          <a:p>
            <a:r>
              <a:rPr lang="en-US" dirty="0" smtClean="0"/>
              <a:t>Bursar’s Office</a:t>
            </a:r>
          </a:p>
          <a:p>
            <a:r>
              <a:rPr lang="en-US" dirty="0" smtClean="0"/>
              <a:t>Registrar Office for Imaging Purposes</a:t>
            </a:r>
          </a:p>
          <a:p>
            <a:r>
              <a:rPr lang="en-US" dirty="0" smtClean="0"/>
              <a:t>Office of Student Success</a:t>
            </a:r>
          </a:p>
          <a:p>
            <a:r>
              <a:rPr lang="en-US" dirty="0" smtClean="0"/>
              <a:t>Graduation Coordinator (if student has already applied for a degree)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Office of Global Education (for international students only)</a:t>
            </a:r>
          </a:p>
          <a:p>
            <a:r>
              <a:rPr lang="en-US" dirty="0" smtClean="0"/>
              <a:t>Athletics (for athletes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ithdrawal Request Processed - Everybody Em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637" y="1658282"/>
            <a:ext cx="8573163" cy="394683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Confirmation Email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24000" y="2286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0" cy="1143000"/>
          </a:xfrm>
        </p:spPr>
        <p:txBody>
          <a:bodyPr>
            <a:normAutofit/>
          </a:bodyPr>
          <a:lstStyle/>
          <a:p>
            <a:r>
              <a:rPr lang="en-US" smtClean="0"/>
              <a:t>Ending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248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strokes for different folks</a:t>
            </a:r>
          </a:p>
          <a:p>
            <a:r>
              <a:rPr lang="en-US" dirty="0" smtClean="0"/>
              <a:t>Endless applications (Student, HR, Finance, Advancement ….)</a:t>
            </a:r>
          </a:p>
          <a:p>
            <a:r>
              <a:rPr lang="en-US" dirty="0" smtClean="0"/>
              <a:t>Potential to change the way we do business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dirty="0" smtClean="0"/>
              <a:t>Why Workflow?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09600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SACS requirement to provide services to online students</a:t>
            </a:r>
          </a:p>
          <a:p>
            <a:endParaRPr lang="en-US" dirty="0" smtClean="0"/>
          </a:p>
          <a:p>
            <a:r>
              <a:rPr lang="en-US" dirty="0" smtClean="0"/>
              <a:t>Allow broader, 24/7 access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 efficiency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hate </a:t>
            </a:r>
            <a:r>
              <a:rPr lang="en-US" dirty="0" smtClean="0"/>
              <a:t>paper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dirty="0" smtClean="0"/>
              <a:t>What is Workflow?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096000" cy="4297363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Functional</a:t>
            </a:r>
            <a:r>
              <a:rPr lang="en-US" dirty="0" smtClean="0"/>
              <a:t> definition:  Separate Banner module that allows for the conversion of paper processes into automated processes</a:t>
            </a:r>
          </a:p>
          <a:p>
            <a:r>
              <a:rPr lang="en-US" dirty="0" smtClean="0"/>
              <a:t>Sounds great (and fairly easy) …. </a:t>
            </a:r>
            <a:r>
              <a:rPr lang="en-US" i="1" dirty="0" smtClean="0"/>
              <a:t>To a functional person!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Implementation 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95400"/>
            <a:ext cx="6248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Create buy-in </a:t>
            </a:r>
          </a:p>
          <a:p>
            <a:r>
              <a:rPr lang="en-US" dirty="0" smtClean="0"/>
              <a:t>Hire a consultant (MAK-Solutions)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Pre-implementation planning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Training with consultant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Implementation (using one or two processes)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Testing of process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Train stakeholders</a:t>
            </a:r>
          </a:p>
          <a:p>
            <a:r>
              <a:rPr lang="en-US" b="1" dirty="0" smtClean="0"/>
              <a:t>Create buy-in</a:t>
            </a:r>
          </a:p>
          <a:p>
            <a:r>
              <a:rPr lang="en-US" dirty="0" smtClean="0"/>
              <a:t>Roll out</a:t>
            </a:r>
          </a:p>
          <a:p>
            <a:r>
              <a:rPr lang="en-US" dirty="0" smtClean="0"/>
              <a:t>Continued assessment, build more processes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Training/Workflow Process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828800"/>
            <a:ext cx="6248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process AS IT IS (not as easy as you think)</a:t>
            </a:r>
          </a:p>
          <a:p>
            <a:r>
              <a:rPr lang="en-US" dirty="0" smtClean="0"/>
              <a:t>Identify process as you would like it to be </a:t>
            </a:r>
          </a:p>
          <a:p>
            <a:r>
              <a:rPr lang="en-US" dirty="0" smtClean="0"/>
              <a:t>NEGOTIATE  (must have chocolate for this stage)</a:t>
            </a:r>
          </a:p>
          <a:p>
            <a:r>
              <a:rPr lang="en-US" dirty="0" smtClean="0"/>
              <a:t>Great opportunity to review/improve processes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Withdrawal Process                            Using Workflow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clock vertical.jpg"/>
          <p:cNvPicPr>
            <a:picLocks noChangeAspect="1"/>
          </p:cNvPicPr>
          <p:nvPr/>
        </p:nvPicPr>
        <p:blipFill>
          <a:blip r:embed="rId2" cstate="print"/>
          <a:srcRect l="41667" r="8334"/>
          <a:stretch>
            <a:fillRect/>
          </a:stretch>
        </p:blipFill>
        <p:spPr>
          <a:xfrm>
            <a:off x="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797990"/>
              </p:ext>
            </p:extLst>
          </p:nvPr>
        </p:nvGraphicFramePr>
        <p:xfrm>
          <a:off x="381000" y="1447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Using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students except Physician Assistant students are eligible to use the process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Students must be enrolled for current or future term (cannot be past the end date of the term or part of term)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Office of the Registrar will initiate process in the case of pre-registered withdrawn students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71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532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Workflow:   From Daunting to Done (sort of)  Presenters:   Cindy Hampton, IT Systems Analyst, MC Judson Matthews, MAK-Solutions  </vt:lpstr>
      <vt:lpstr>Disclaimer:</vt:lpstr>
      <vt:lpstr>Why Workflow?</vt:lpstr>
      <vt:lpstr>What is Workflow?</vt:lpstr>
      <vt:lpstr>Our Implementation Process:</vt:lpstr>
      <vt:lpstr>Training/Workflow Process Implementation</vt:lpstr>
      <vt:lpstr>Withdrawal Process                            Using Workflow</vt:lpstr>
      <vt:lpstr>Process Overview</vt:lpstr>
      <vt:lpstr>Criteria for Using Process</vt:lpstr>
      <vt:lpstr>Student Initiates via Web</vt:lpstr>
      <vt:lpstr>If past the deadline to withdraw, Academic Affairs Receives Email Notification</vt:lpstr>
      <vt:lpstr>Academic Affairs Logs into Workflow</vt:lpstr>
      <vt:lpstr>Academic Affairs Processes Request</vt:lpstr>
      <vt:lpstr>If denied, email is sent to student.</vt:lpstr>
      <vt:lpstr>If approved, Financial Aid Receives Email Notification</vt:lpstr>
      <vt:lpstr>Financial Aid Logs Into Workflow</vt:lpstr>
      <vt:lpstr>Financial Aid Processes Request</vt:lpstr>
      <vt:lpstr>Residence Life Receives                                        Email Notification</vt:lpstr>
      <vt:lpstr>Residence Life Office Logs in and Processes Request</vt:lpstr>
      <vt:lpstr>Registrar’s Office Receives                                        Email Notification</vt:lpstr>
      <vt:lpstr>Registrar’s Office Logs in and                Processes Request</vt:lpstr>
      <vt:lpstr>Bursar’s Office Receives                                        Email Notification</vt:lpstr>
      <vt:lpstr>Bursar’s Office Logs in and                Processes Request</vt:lpstr>
      <vt:lpstr>All Involved Parties Receive Confirmation Email that Request is Complete</vt:lpstr>
      <vt:lpstr>Confirmation Email</vt:lpstr>
      <vt:lpstr>Ending Notes</vt:lpstr>
    </vt:vector>
  </TitlesOfParts>
  <Company>Mississippi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Windows User</dc:creator>
  <cp:lastModifiedBy>Cindy Hampton</cp:lastModifiedBy>
  <cp:revision>33</cp:revision>
  <dcterms:created xsi:type="dcterms:W3CDTF">2013-10-22T18:46:58Z</dcterms:created>
  <dcterms:modified xsi:type="dcterms:W3CDTF">2014-09-19T13:17:57Z</dcterms:modified>
</cp:coreProperties>
</file>