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6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27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763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1001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47897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4146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53728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92241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38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6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735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32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278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11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4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33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71A48-F18A-45B3-BC05-1E27DA3F88AF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40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470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DC5B261-8843-42D1-AAFC-05E20E2D9B97}" type="datetimeFigureOut">
              <a:rPr lang="en-US" smtClean="0"/>
              <a:t>9/2/2014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3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8" r:id="rId1"/>
    <p:sldLayoutId id="2147483959" r:id="rId2"/>
    <p:sldLayoutId id="2147483960" r:id="rId3"/>
    <p:sldLayoutId id="2147483961" r:id="rId4"/>
    <p:sldLayoutId id="2147483962" r:id="rId5"/>
    <p:sldLayoutId id="2147483963" r:id="rId6"/>
    <p:sldLayoutId id="2147483964" r:id="rId7"/>
    <p:sldLayoutId id="2147483965" r:id="rId8"/>
    <p:sldLayoutId id="2147483966" r:id="rId9"/>
    <p:sldLayoutId id="2147483967" r:id="rId10"/>
    <p:sldLayoutId id="2147483968" r:id="rId11"/>
    <p:sldLayoutId id="2147483969" r:id="rId12"/>
    <p:sldLayoutId id="2147483970" r:id="rId13"/>
    <p:sldLayoutId id="2147483971" r:id="rId14"/>
    <p:sldLayoutId id="2147483972" r:id="rId15"/>
    <p:sldLayoutId id="2147483973" r:id="rId16"/>
    <p:sldLayoutId id="2147483974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Tailor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1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Basics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Interaction with APIs</a:t>
            </a:r>
          </a:p>
          <a:p>
            <a:r>
              <a:rPr lang="en-US" dirty="0"/>
              <a:t>Web Tailor supports the integration of Banner and Banner Self-Service with Application</a:t>
            </a:r>
          </a:p>
          <a:p>
            <a:r>
              <a:rPr lang="en-US" dirty="0"/>
              <a:t>Programming Interfaces (APIs).</a:t>
            </a:r>
          </a:p>
          <a:p>
            <a:r>
              <a:rPr lang="en-US" dirty="0"/>
              <a:t>An API is a program comprised of three different packages:</a:t>
            </a:r>
          </a:p>
          <a:p>
            <a:r>
              <a:rPr lang="en-US" b="1" dirty="0"/>
              <a:t>1. </a:t>
            </a:r>
            <a:r>
              <a:rPr lang="en-US" dirty="0"/>
              <a:t>The primary package that contains the create, update, and delete functions</a:t>
            </a:r>
          </a:p>
          <a:p>
            <a:r>
              <a:rPr lang="en-US" b="1" dirty="0"/>
              <a:t>2. </a:t>
            </a:r>
            <a:r>
              <a:rPr lang="en-US" dirty="0"/>
              <a:t>A rules package that contains subprograms that support the primary package</a:t>
            </a:r>
          </a:p>
          <a:p>
            <a:r>
              <a:rPr lang="en-US" b="1" dirty="0"/>
              <a:t>3. </a:t>
            </a:r>
            <a:r>
              <a:rPr lang="en-US" dirty="0"/>
              <a:t>A strings package that contains error messages and functions</a:t>
            </a:r>
          </a:p>
          <a:p>
            <a:r>
              <a:rPr lang="en-US" dirty="0"/>
              <a:t>Programs within Banner (including forms, C processes, and the Self-Service packages)</a:t>
            </a:r>
          </a:p>
          <a:p>
            <a:r>
              <a:rPr lang="en-US" dirty="0"/>
              <a:t>call common functions and procedures in the APIs as needed. External systems that create,</a:t>
            </a:r>
          </a:p>
          <a:p>
            <a:r>
              <a:rPr lang="en-US" dirty="0"/>
              <a:t>update, or delete information stored in Banner tables can also call the APIs.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69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Basics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User interface</a:t>
            </a:r>
          </a:p>
          <a:p>
            <a:r>
              <a:rPr lang="en-US" dirty="0"/>
              <a:t>The look and feel of the Banner Self-Service products are defined by the selection of one</a:t>
            </a:r>
          </a:p>
          <a:p>
            <a:r>
              <a:rPr lang="en-US" dirty="0"/>
              <a:t>of two distinct themes, default and cascade. The use of themes allows the same content to</a:t>
            </a:r>
          </a:p>
          <a:p>
            <a:r>
              <a:rPr lang="en-US" dirty="0"/>
              <a:t>be displayed in different </a:t>
            </a:r>
            <a:r>
              <a:rPr lang="en-US" dirty="0" smtClean="0"/>
              <a:t>ways</a:t>
            </a:r>
          </a:p>
          <a:p>
            <a:r>
              <a:rPr lang="en-US" b="1" dirty="0" smtClean="0"/>
              <a:t>Default theme:  </a:t>
            </a:r>
            <a:r>
              <a:rPr lang="en-US" dirty="0"/>
              <a:t>The default theme has the following design elements.</a:t>
            </a:r>
          </a:p>
          <a:p>
            <a:r>
              <a:rPr lang="en-US" b="1" dirty="0"/>
              <a:t>• </a:t>
            </a:r>
            <a:r>
              <a:rPr lang="en-US" dirty="0"/>
              <a:t>Use the Verdana font</a:t>
            </a:r>
          </a:p>
          <a:p>
            <a:r>
              <a:rPr lang="en-US" b="1" dirty="0"/>
              <a:t>• </a:t>
            </a:r>
            <a:r>
              <a:rPr lang="en-US" dirty="0"/>
              <a:t>Includes separate bars consistent with the Banner 7 and 8, </a:t>
            </a:r>
            <a:r>
              <a:rPr lang="en-US" dirty="0" err="1"/>
              <a:t>Luminis</a:t>
            </a:r>
            <a:r>
              <a:rPr lang="en-US" dirty="0"/>
              <a:t> 4 look and feel.</a:t>
            </a:r>
          </a:p>
          <a:p>
            <a:r>
              <a:rPr lang="en-US" b="1" dirty="0"/>
              <a:t>• </a:t>
            </a:r>
            <a:r>
              <a:rPr lang="en-US" dirty="0"/>
              <a:t>Provide a consistent place to render error messages to assist the user in determining</a:t>
            </a:r>
          </a:p>
          <a:p>
            <a:r>
              <a:rPr lang="en-US" dirty="0"/>
              <a:t>when validation issues occur.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20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Basics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User Interface:</a:t>
            </a:r>
          </a:p>
          <a:p>
            <a:r>
              <a:rPr lang="en-US" b="1" dirty="0"/>
              <a:t>Cascade theme</a:t>
            </a:r>
          </a:p>
          <a:p>
            <a:r>
              <a:rPr lang="en-US" dirty="0"/>
              <a:t>The Cascade theme provides Web 2.0 functionality within Banner Self-Service. This</a:t>
            </a:r>
          </a:p>
          <a:p>
            <a:r>
              <a:rPr lang="en-US" dirty="0"/>
              <a:t>theme adds rich user interaction to Banner Self-Service such as auto complete</a:t>
            </a:r>
          </a:p>
          <a:p>
            <a:r>
              <a:rPr lang="en-US" dirty="0"/>
              <a:t>functionality, button mouse-over state changes and in page refreshes to provide the end</a:t>
            </a:r>
          </a:p>
          <a:p>
            <a:r>
              <a:rPr lang="en-US" dirty="0"/>
              <a:t>user a compelling user experience.</a:t>
            </a:r>
          </a:p>
          <a:p>
            <a:r>
              <a:rPr lang="en-US" b="1" dirty="0"/>
              <a:t>Note</a:t>
            </a:r>
          </a:p>
          <a:p>
            <a:r>
              <a:rPr lang="en-US" dirty="0" err="1"/>
              <a:t>Javascript</a:t>
            </a:r>
            <a:r>
              <a:rPr lang="en-US" dirty="0"/>
              <a:t> must be enabled for the Cascade theme to be used.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66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Basics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Naming conventions</a:t>
            </a:r>
          </a:p>
          <a:p>
            <a:r>
              <a:rPr lang="en-US" dirty="0"/>
              <a:t>The Banner Self-Service products are made up of packages, C programs, HTML files, and</a:t>
            </a:r>
          </a:p>
          <a:p>
            <a:r>
              <a:rPr lang="en-US" dirty="0"/>
              <a:t>GIF and JPG files, </a:t>
            </a:r>
            <a:r>
              <a:rPr lang="en-US" dirty="0" err="1"/>
              <a:t>javascript</a:t>
            </a:r>
            <a:r>
              <a:rPr lang="en-US" dirty="0"/>
              <a:t>, and Cascading Style Sheets (CSS). Each object’s name is</a:t>
            </a:r>
          </a:p>
          <a:p>
            <a:r>
              <a:rPr lang="en-US" dirty="0"/>
              <a:t>eight characters long, and the position of each letter identifies a particular quality or</a:t>
            </a:r>
          </a:p>
          <a:p>
            <a:r>
              <a:rPr lang="en-US" dirty="0"/>
              <a:t>attribute of the package or program.</a:t>
            </a:r>
          </a:p>
          <a:p>
            <a:r>
              <a:rPr lang="en-US" dirty="0"/>
              <a:t>All Web Tailor package names begin with the four characters </a:t>
            </a:r>
            <a:r>
              <a:rPr lang="en-US" i="1" dirty="0"/>
              <a:t>TWBK</a:t>
            </a:r>
            <a:r>
              <a:rPr lang="en-US" dirty="0"/>
              <a:t>, and do not have a</a:t>
            </a:r>
          </a:p>
          <a:p>
            <a:r>
              <a:rPr lang="en-US" dirty="0"/>
              <a:t>module code in the fifth position. In a Web Tailor package, the characters in positions 5</a:t>
            </a:r>
          </a:p>
          <a:p>
            <a:r>
              <a:rPr lang="en-US" dirty="0"/>
              <a:t>through 8 are all devoted to the unique package </a:t>
            </a:r>
            <a:r>
              <a:rPr lang="en-US" dirty="0" smtClean="0"/>
              <a:t>name.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4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Cascading Style Sheets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Web Tailor uses Cascading Style Sheets (CSS) to control the way documents are </a:t>
            </a:r>
            <a:r>
              <a:rPr lang="en-US" dirty="0" smtClean="0"/>
              <a:t>presented via the browser.</a:t>
            </a:r>
            <a:endParaRPr lang="en-US" dirty="0"/>
          </a:p>
          <a:p>
            <a:r>
              <a:rPr lang="en-US" dirty="0" smtClean="0"/>
              <a:t>Control the way documents  </a:t>
            </a:r>
            <a:r>
              <a:rPr lang="en-US" dirty="0"/>
              <a:t>are printed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Web Tailor CSS files are stored in the </a:t>
            </a:r>
            <a:r>
              <a:rPr lang="en-US" dirty="0" err="1"/>
              <a:t>wtlweb</a:t>
            </a:r>
            <a:r>
              <a:rPr lang="en-US" dirty="0"/>
              <a:t>/</a:t>
            </a:r>
            <a:r>
              <a:rPr lang="en-US" dirty="0" err="1"/>
              <a:t>htm</a:t>
            </a:r>
            <a:r>
              <a:rPr lang="en-US" dirty="0"/>
              <a:t> </a:t>
            </a:r>
            <a:r>
              <a:rPr lang="en-US" dirty="0" smtClean="0"/>
              <a:t>subdirectory of the web server.</a:t>
            </a:r>
          </a:p>
        </p:txBody>
      </p:sp>
    </p:spTree>
    <p:extLst>
      <p:ext uri="{BB962C8B-B14F-4D97-AF65-F5344CB8AC3E}">
        <p14:creationId xmlns:p14="http://schemas.microsoft.com/office/powerpoint/2010/main" val="316813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Basics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b="1" dirty="0" smtClean="0"/>
              <a:t>Cascading Style Sheets:</a:t>
            </a:r>
          </a:p>
          <a:p>
            <a:r>
              <a:rPr lang="en-US" sz="2400" dirty="0"/>
              <a:t>Web Tailor includes the following CSS files for the default theme:</a:t>
            </a:r>
          </a:p>
          <a:p>
            <a:r>
              <a:rPr lang="en-US" sz="2400" b="1" dirty="0"/>
              <a:t>• </a:t>
            </a:r>
            <a:r>
              <a:rPr lang="en-US" sz="2400" dirty="0"/>
              <a:t>web_defaulthome.css</a:t>
            </a:r>
          </a:p>
          <a:p>
            <a:r>
              <a:rPr lang="en-US" sz="2400" dirty="0"/>
              <a:t>This CSS contains the setting for the Self-Service home page.</a:t>
            </a:r>
          </a:p>
          <a:p>
            <a:r>
              <a:rPr lang="en-US" sz="2400" b="1" dirty="0"/>
              <a:t>• </a:t>
            </a:r>
            <a:r>
              <a:rPr lang="en-US" sz="2400" dirty="0"/>
              <a:t>web_defaultmenu.css</a:t>
            </a:r>
          </a:p>
          <a:p>
            <a:r>
              <a:rPr lang="en-US" sz="2400" dirty="0"/>
              <a:t>This CSS contains the settings for the Self-Service menu pages.</a:t>
            </a:r>
          </a:p>
          <a:p>
            <a:r>
              <a:rPr lang="en-US" sz="2400" b="1" dirty="0"/>
              <a:t>• </a:t>
            </a:r>
            <a:r>
              <a:rPr lang="en-US" sz="2400" dirty="0"/>
              <a:t>web_defaultapp.css</a:t>
            </a:r>
          </a:p>
          <a:p>
            <a:r>
              <a:rPr lang="en-US" sz="2400" dirty="0"/>
              <a:t>This CSS contains the settings for the Self-Service application pages.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512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Web Tailor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Web Tailor lets you build, customize, and modify the pages in your institution’s Web</a:t>
            </a:r>
          </a:p>
          <a:p>
            <a:r>
              <a:rPr lang="en-US" dirty="0"/>
              <a:t>systems. It is a component of every Banner® Self-Service application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Although Web Tailor is a separate product, its effects appear only when used in</a:t>
            </a:r>
          </a:p>
          <a:p>
            <a:r>
              <a:rPr lang="en-US" dirty="0"/>
              <a:t>conjunction with Banner Self-Service. All of the applications require both Web General</a:t>
            </a:r>
          </a:p>
          <a:p>
            <a:r>
              <a:rPr lang="en-US" dirty="0"/>
              <a:t>and Web Tailor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13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Web Tailor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here </a:t>
            </a:r>
            <a:r>
              <a:rPr lang="en-US" dirty="0"/>
              <a:t>are three levels of settings maintained in Web Tailor:</a:t>
            </a:r>
          </a:p>
          <a:p>
            <a:r>
              <a:rPr lang="en-US" b="1" dirty="0"/>
              <a:t>1. </a:t>
            </a:r>
            <a:r>
              <a:rPr lang="en-US" i="1" dirty="0"/>
              <a:t>Global </a:t>
            </a:r>
            <a:r>
              <a:rPr lang="en-US" dirty="0"/>
              <a:t>- applies to all the Self-Service products</a:t>
            </a:r>
          </a:p>
          <a:p>
            <a:r>
              <a:rPr lang="en-US" b="1" dirty="0"/>
              <a:t>2. </a:t>
            </a:r>
            <a:r>
              <a:rPr lang="en-US" i="1" dirty="0"/>
              <a:t>Module </a:t>
            </a:r>
            <a:r>
              <a:rPr lang="en-US" dirty="0"/>
              <a:t>- applies to a single module, e.g., Student </a:t>
            </a:r>
            <a:r>
              <a:rPr lang="en-US" dirty="0" smtClean="0"/>
              <a:t>Self-Service</a:t>
            </a:r>
          </a:p>
          <a:p>
            <a:r>
              <a:rPr lang="en-US" b="1" dirty="0"/>
              <a:t>3. </a:t>
            </a:r>
            <a:r>
              <a:rPr lang="en-US" i="1" dirty="0"/>
              <a:t>Procedure </a:t>
            </a:r>
            <a:r>
              <a:rPr lang="en-US" dirty="0"/>
              <a:t>- applies to a single procedure, e.g., </a:t>
            </a:r>
            <a:r>
              <a:rPr lang="en-US" dirty="0" err="1"/>
              <a:t>bwgkomar.P_SelectMtypUpdate</a:t>
            </a:r>
            <a:endParaRPr lang="en-US" dirty="0"/>
          </a:p>
          <a:p>
            <a:r>
              <a:rPr lang="en-US" dirty="0"/>
              <a:t>(Update Marital Status)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4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You must have Web Tailor Administrator Role.</a:t>
            </a:r>
          </a:p>
          <a:p>
            <a:r>
              <a:rPr lang="en-US" sz="1600" dirty="0" smtClean="0"/>
              <a:t>Menu Options Available: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Web Menus and Procedures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Menu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Information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User Roles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Web Rules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Web Modules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Global User Interface 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Web Tailor Parameter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Graphic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Login Return Location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Web Tailor Overrides</a:t>
            </a:r>
          </a:p>
        </p:txBody>
      </p:sp>
    </p:spTree>
    <p:extLst>
      <p:ext uri="{BB962C8B-B14F-4D97-AF65-F5344CB8AC3E}">
        <p14:creationId xmlns:p14="http://schemas.microsoft.com/office/powerpoint/2010/main" val="6258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Technical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Baseline and local records</a:t>
            </a:r>
          </a:p>
          <a:p>
            <a:r>
              <a:rPr lang="en-US" dirty="0"/>
              <a:t>Menus, menu items, roles, and Info Text are separated into two categories:</a:t>
            </a:r>
          </a:p>
          <a:p>
            <a:r>
              <a:rPr lang="en-US" b="1" dirty="0"/>
              <a:t>1. </a:t>
            </a:r>
            <a:r>
              <a:rPr lang="en-US" i="1" dirty="0"/>
              <a:t>Baseline </a:t>
            </a:r>
            <a:r>
              <a:rPr lang="en-US" dirty="0"/>
              <a:t>- you cannot change baseline records in any way.</a:t>
            </a:r>
          </a:p>
          <a:p>
            <a:r>
              <a:rPr lang="en-US" b="1" dirty="0"/>
              <a:t>2. </a:t>
            </a:r>
            <a:r>
              <a:rPr lang="en-US" i="1" dirty="0"/>
              <a:t>Local </a:t>
            </a:r>
            <a:r>
              <a:rPr lang="en-US" dirty="0"/>
              <a:t>- you can create local records and modify them, and they will never be</a:t>
            </a:r>
          </a:p>
          <a:p>
            <a:r>
              <a:rPr lang="en-US" dirty="0"/>
              <a:t>overwritten by later versions of Banner. You can customize menus, menu items, roles,</a:t>
            </a:r>
          </a:p>
          <a:p>
            <a:r>
              <a:rPr lang="en-US" dirty="0"/>
              <a:t>and Info Text as much as you want without losing anything during upgrades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Looks for Local copies first, then Baseline.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52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Banner </a:t>
            </a:r>
            <a:r>
              <a:rPr lang="en-US" b="1" dirty="0"/>
              <a:t>Web Tailor lets you build the look, feel, and unique personality of all your</a:t>
            </a:r>
          </a:p>
          <a:p>
            <a:r>
              <a:rPr lang="en-US" b="1" dirty="0"/>
              <a:t>institution’s web applications, so you can personalize your institution’s interface to the</a:t>
            </a:r>
          </a:p>
          <a:p>
            <a:r>
              <a:rPr lang="en-US" b="1" dirty="0"/>
              <a:t>world. Web Tailor delivers customizable global web rule definitions and procedures,</a:t>
            </a:r>
          </a:p>
          <a:p>
            <a:r>
              <a:rPr lang="en-US" b="1" dirty="0"/>
              <a:t>customizable menus, menu items, graphics and text definitions</a:t>
            </a:r>
            <a:r>
              <a:rPr lang="en-US" b="1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You </a:t>
            </a:r>
            <a:r>
              <a:rPr lang="en-US" b="1" dirty="0"/>
              <a:t>must install Web Tailor before installing any other Banner Self-Service application</a:t>
            </a:r>
            <a:r>
              <a:rPr lang="en-US" b="1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9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Technical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000" b="1" dirty="0"/>
              <a:t>Web session processing and security</a:t>
            </a:r>
          </a:p>
          <a:p>
            <a:r>
              <a:rPr lang="en-US" dirty="0"/>
              <a:t>There are two important security considerations to address with respect to allowing end</a:t>
            </a:r>
          </a:p>
          <a:p>
            <a:r>
              <a:rPr lang="en-US" dirty="0"/>
              <a:t>users access to the Banner administrative database through the Web:</a:t>
            </a:r>
          </a:p>
          <a:p>
            <a:r>
              <a:rPr lang="en-US" b="1" dirty="0"/>
              <a:t>• </a:t>
            </a:r>
            <a:r>
              <a:rPr lang="en-US" dirty="0"/>
              <a:t>You must ensure that any attempt to break into the system with existing Banner IDs</a:t>
            </a:r>
          </a:p>
          <a:p>
            <a:r>
              <a:rPr lang="en-US" dirty="0"/>
              <a:t>(e.g., by guessing PINs) is tracked and Web account access is disabled if</a:t>
            </a:r>
          </a:p>
          <a:p>
            <a:r>
              <a:rPr lang="en-US" dirty="0"/>
              <a:t>appropriate.</a:t>
            </a:r>
          </a:p>
          <a:p>
            <a:r>
              <a:rPr lang="en-US" b="1" dirty="0"/>
              <a:t>• </a:t>
            </a:r>
            <a:r>
              <a:rPr lang="en-US" dirty="0"/>
              <a:t>You must track Banner database access and ensure that the ID currently logged on</a:t>
            </a:r>
          </a:p>
          <a:p>
            <a:r>
              <a:rPr lang="en-US" dirty="0"/>
              <a:t>is accessing and updating only records associated with that ID.</a:t>
            </a:r>
          </a:p>
          <a:p>
            <a:r>
              <a:rPr lang="en-US" dirty="0"/>
              <a:t>The Web Session Information Table (TWGBWSES) supports session security for both of</a:t>
            </a:r>
          </a:p>
          <a:p>
            <a:r>
              <a:rPr lang="en-US" dirty="0"/>
              <a:t>these concerns.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303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Technical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Preventing break-ins</a:t>
            </a:r>
          </a:p>
          <a:p>
            <a:r>
              <a:rPr lang="en-US" dirty="0"/>
              <a:t>To address the first situation, a counter for tracking login attempts associated with an</a:t>
            </a:r>
          </a:p>
          <a:p>
            <a:r>
              <a:rPr lang="en-US" dirty="0"/>
              <a:t>existing ID is updated in the Web Session Information table (TWGBWSES).</a:t>
            </a:r>
          </a:p>
          <a:p>
            <a:r>
              <a:rPr lang="en-US" dirty="0"/>
              <a:t>The counter (TWGBWSES_LOGIN_ATTEMPTS) has an initial value of zero. If the ID is valid</a:t>
            </a:r>
          </a:p>
          <a:p>
            <a:r>
              <a:rPr lang="en-US" dirty="0"/>
              <a:t>but the PIN is not, the value of the counter is incremented by one. Additional attempts for</a:t>
            </a:r>
          </a:p>
          <a:p>
            <a:r>
              <a:rPr lang="en-US" dirty="0"/>
              <a:t>the same ID are permitted, up to the value specified for the number of Login Attempts in</a:t>
            </a:r>
          </a:p>
          <a:p>
            <a:r>
              <a:rPr lang="en-US" dirty="0"/>
              <a:t>Web Tailor. When the counter reaches the value specified for Login Attempts, the account</a:t>
            </a:r>
          </a:p>
          <a:p>
            <a:r>
              <a:rPr lang="en-US" dirty="0"/>
              <a:t>is disabled, and the counter is reset to zero.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7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Technical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Monitoring ID/PIN instances</a:t>
            </a:r>
          </a:p>
          <a:p>
            <a:r>
              <a:rPr lang="en-US" dirty="0"/>
              <a:t>To address the second concern, Banner Self-Service uses hidden and randomly-generated</a:t>
            </a:r>
          </a:p>
          <a:p>
            <a:r>
              <a:rPr lang="en-US" dirty="0"/>
              <a:t>Web IDs during the entire Banner Self-Service session to track whether the ID and PIN</a:t>
            </a:r>
          </a:p>
          <a:p>
            <a:r>
              <a:rPr lang="en-US" dirty="0"/>
              <a:t>logged on are, in fact, the same ID and PIN for the duration of the session. The</a:t>
            </a:r>
          </a:p>
          <a:p>
            <a:r>
              <a:rPr lang="en-US" dirty="0"/>
              <a:t>TWGBWSES_WEBID field and the TWGBWSES_PREV_WEBID fields track this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4720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Technical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b="1" dirty="0"/>
              <a:t>User roles</a:t>
            </a:r>
            <a:r>
              <a:rPr lang="en-US" sz="2400" dirty="0"/>
              <a:t> </a:t>
            </a:r>
            <a:r>
              <a:rPr lang="en-US" dirty="0"/>
              <a:t>in Self-Service determine what menus are displayed after logging on and what</a:t>
            </a:r>
          </a:p>
          <a:p>
            <a:r>
              <a:rPr lang="en-US" dirty="0"/>
              <a:t>each person has access to. Users can see and access only those menu items that their roles</a:t>
            </a:r>
          </a:p>
          <a:p>
            <a:r>
              <a:rPr lang="en-US" dirty="0"/>
              <a:t>authorize them to see. A user may have more than one role.</a:t>
            </a:r>
          </a:p>
          <a:p>
            <a:endParaRPr lang="en-US" dirty="0" smtClean="0"/>
          </a:p>
          <a:p>
            <a:r>
              <a:rPr lang="en-US" sz="2400" b="1" dirty="0" smtClean="0"/>
              <a:t>Roles</a:t>
            </a:r>
            <a:r>
              <a:rPr lang="en-US" dirty="0" smtClean="0"/>
              <a:t> </a:t>
            </a:r>
            <a:r>
              <a:rPr lang="en-US" dirty="0"/>
              <a:t>are not the only factor that determine which pages a user can access. For example, a</a:t>
            </a:r>
          </a:p>
          <a:p>
            <a:r>
              <a:rPr lang="en-US" dirty="0"/>
              <a:t>student will not be allowed to register for classes if the individual’s current general student</a:t>
            </a:r>
          </a:p>
          <a:p>
            <a:r>
              <a:rPr lang="en-US" dirty="0"/>
              <a:t>record is not active.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83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Technical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b="1" dirty="0" smtClean="0"/>
              <a:t>Standard Banner web roles</a:t>
            </a:r>
          </a:p>
          <a:p>
            <a:pPr lvl="1"/>
            <a:r>
              <a:rPr lang="en-US" sz="2400" dirty="0" smtClean="0"/>
              <a:t>Automatically assigned based on required records within Banner.</a:t>
            </a:r>
          </a:p>
          <a:p>
            <a:pPr lvl="1"/>
            <a:r>
              <a:rPr lang="en-US" sz="2400" dirty="0" smtClean="0"/>
              <a:t>GOVROLE view gathers information  from Banner to determine the roles.</a:t>
            </a:r>
          </a:p>
          <a:p>
            <a:pPr lvl="1"/>
            <a:r>
              <a:rPr lang="en-US" sz="2400" dirty="0" smtClean="0"/>
              <a:t>Possible Standard Banner Roles:</a:t>
            </a:r>
          </a:p>
          <a:p>
            <a:pPr lvl="2"/>
            <a:r>
              <a:rPr lang="en-US" sz="2200" dirty="0" smtClean="0"/>
              <a:t>Alumni</a:t>
            </a:r>
          </a:p>
          <a:p>
            <a:pPr lvl="2"/>
            <a:r>
              <a:rPr lang="en-US" sz="2200" dirty="0" smtClean="0"/>
              <a:t>Employee</a:t>
            </a:r>
          </a:p>
          <a:p>
            <a:pPr lvl="2"/>
            <a:r>
              <a:rPr lang="en-US" sz="2200" dirty="0" smtClean="0"/>
              <a:t>Faculty</a:t>
            </a:r>
          </a:p>
          <a:p>
            <a:pPr lvl="2"/>
            <a:r>
              <a:rPr lang="en-US" sz="2200" dirty="0" smtClean="0"/>
              <a:t>Student</a:t>
            </a:r>
          </a:p>
          <a:p>
            <a:pPr lvl="2"/>
            <a:r>
              <a:rPr lang="en-US" sz="2200" dirty="0" smtClean="0"/>
              <a:t>Finance</a:t>
            </a:r>
          </a:p>
          <a:p>
            <a:pPr lvl="2"/>
            <a:r>
              <a:rPr lang="en-US" sz="2200" dirty="0" smtClean="0"/>
              <a:t>Financial Aid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75066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Technical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 smtClean="0"/>
              <a:t>Manually assigned web roles </a:t>
            </a:r>
            <a:r>
              <a:rPr lang="en-US" sz="2400" dirty="0" smtClean="0"/>
              <a:t>– Roles assigned on the Update Users Roles page in Web Tailor</a:t>
            </a:r>
            <a:endParaRPr lang="en-US" dirty="0" smtClean="0"/>
          </a:p>
          <a:p>
            <a:pPr lvl="1"/>
            <a:r>
              <a:rPr lang="en-US" sz="2200" dirty="0" smtClean="0"/>
              <a:t>Web Tailor Administrator</a:t>
            </a:r>
          </a:p>
          <a:p>
            <a:pPr lvl="1"/>
            <a:r>
              <a:rPr lang="en-US" sz="2200" dirty="0" smtClean="0"/>
              <a:t>Development Officer</a:t>
            </a:r>
          </a:p>
          <a:p>
            <a:pPr lvl="1"/>
            <a:r>
              <a:rPr lang="en-US" sz="2200" dirty="0" smtClean="0"/>
              <a:t>EPAF Administrator</a:t>
            </a:r>
          </a:p>
          <a:p>
            <a:pPr lvl="1"/>
            <a:r>
              <a:rPr lang="en-US" sz="2200" dirty="0" smtClean="0"/>
              <a:t>Master Salary Planner</a:t>
            </a:r>
          </a:p>
          <a:p>
            <a:pPr lvl="1"/>
            <a:r>
              <a:rPr lang="en-US" sz="2200" dirty="0" smtClean="0"/>
              <a:t>Advancement Data Tailor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2277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Web menus and procedures</a:t>
            </a:r>
          </a:p>
          <a:p>
            <a:pPr lvl="1"/>
            <a:r>
              <a:rPr lang="en-US" dirty="0"/>
              <a:t>This function allows you to define the menus that will appear on your institution’s</a:t>
            </a:r>
          </a:p>
          <a:p>
            <a:r>
              <a:rPr lang="en-US" dirty="0"/>
              <a:t>web pages for the different Self-Service applications, and specify the procedures</a:t>
            </a:r>
          </a:p>
          <a:p>
            <a:r>
              <a:rPr lang="en-US" dirty="0"/>
              <a:t>behind them</a:t>
            </a:r>
            <a:r>
              <a:rPr lang="en-US" dirty="0" smtClean="0"/>
              <a:t>.</a:t>
            </a:r>
          </a:p>
          <a:p>
            <a:r>
              <a:rPr lang="en-US" b="1" dirty="0"/>
              <a:t>Menu items</a:t>
            </a:r>
          </a:p>
          <a:p>
            <a:pPr lvl="1"/>
            <a:r>
              <a:rPr lang="en-US" dirty="0"/>
              <a:t>This function allows you to define the items that will appear on the menus on your</a:t>
            </a:r>
          </a:p>
          <a:p>
            <a:r>
              <a:rPr lang="en-US" dirty="0"/>
              <a:t>institution’s web pages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b="1" dirty="0"/>
              <a:t>Information Text</a:t>
            </a:r>
          </a:p>
          <a:p>
            <a:pPr marL="201168" lvl="1" indent="0">
              <a:buNone/>
            </a:pPr>
            <a:r>
              <a:rPr lang="en-US" sz="1600" dirty="0"/>
              <a:t>This function allows you to add or customize Information Text (Info Text). Info Text</a:t>
            </a:r>
          </a:p>
          <a:p>
            <a:r>
              <a:rPr lang="en-US" sz="1800" dirty="0"/>
              <a:t>can be</a:t>
            </a:r>
            <a:r>
              <a:rPr lang="en-US" sz="1800" dirty="0" smtClean="0"/>
              <a:t>:</a:t>
            </a:r>
          </a:p>
          <a:p>
            <a:pPr lvl="1"/>
            <a:r>
              <a:rPr lang="en-US" sz="1600" b="1" dirty="0" smtClean="0"/>
              <a:t> </a:t>
            </a:r>
            <a:r>
              <a:rPr lang="en-US" sz="1600" dirty="0" smtClean="0"/>
              <a:t>Instructions </a:t>
            </a:r>
            <a:r>
              <a:rPr lang="en-US" sz="1600" dirty="0"/>
              <a:t>on how to use a page</a:t>
            </a:r>
          </a:p>
          <a:p>
            <a:pPr lvl="1"/>
            <a:r>
              <a:rPr lang="en-US" sz="1600" b="1" dirty="0" smtClean="0"/>
              <a:t> </a:t>
            </a:r>
            <a:r>
              <a:rPr lang="en-US" sz="1600" dirty="0"/>
              <a:t>Help for the page</a:t>
            </a:r>
          </a:p>
          <a:p>
            <a:pPr lvl="1"/>
            <a:r>
              <a:rPr lang="en-US" sz="1600" b="1" dirty="0" smtClean="0"/>
              <a:t> </a:t>
            </a:r>
            <a:r>
              <a:rPr lang="en-US" sz="1600" dirty="0"/>
              <a:t>Error </a:t>
            </a:r>
            <a:r>
              <a:rPr lang="en-US" sz="1600" dirty="0" smtClean="0"/>
              <a:t>messages</a:t>
            </a:r>
          </a:p>
          <a:p>
            <a:r>
              <a:rPr lang="en-US" sz="1800" b="1" dirty="0"/>
              <a:t>User roles</a:t>
            </a:r>
          </a:p>
          <a:p>
            <a:r>
              <a:rPr lang="en-US" sz="1800" dirty="0"/>
              <a:t>This function allows you to change the role or roles that a person has been assigned to.</a:t>
            </a:r>
          </a:p>
          <a:p>
            <a:r>
              <a:rPr lang="en-US" sz="1800" dirty="0"/>
              <a:t>For example, you can select the check boxes for Advancement Data Tailor and</a:t>
            </a:r>
          </a:p>
          <a:p>
            <a:r>
              <a:rPr lang="en-US" sz="1800" dirty="0"/>
              <a:t>Development Officer to give someone those roles.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9744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Functions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Web </a:t>
            </a:r>
            <a:r>
              <a:rPr lang="en-US" b="1" dirty="0"/>
              <a:t>rules</a:t>
            </a:r>
          </a:p>
          <a:p>
            <a:r>
              <a:rPr lang="en-US" dirty="0"/>
              <a:t>This function allows you to define certain rules for your institution’s web pages. For</a:t>
            </a:r>
          </a:p>
          <a:p>
            <a:r>
              <a:rPr lang="en-US" dirty="0"/>
              <a:t>example, you can identify the number of minutes a person can be inactive before they</a:t>
            </a:r>
          </a:p>
          <a:p>
            <a:r>
              <a:rPr lang="en-US" dirty="0"/>
              <a:t>are timed out, or specify the format for the date and time information that appears on</a:t>
            </a:r>
          </a:p>
          <a:p>
            <a:r>
              <a:rPr lang="en-US" dirty="0"/>
              <a:t>your pages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61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Functions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Web modules</a:t>
            </a:r>
          </a:p>
          <a:p>
            <a:r>
              <a:rPr lang="en-US" dirty="0"/>
              <a:t>This function allows you to modify a specific Self-Service application, e.g., Accounts</a:t>
            </a:r>
          </a:p>
          <a:p>
            <a:r>
              <a:rPr lang="en-US" dirty="0"/>
              <a:t>Receivable, Student Self-Service, Web Tailor Administration, etc. You can make</a:t>
            </a:r>
          </a:p>
          <a:p>
            <a:r>
              <a:rPr lang="en-US" dirty="0"/>
              <a:t>specific changes to that one application.</a:t>
            </a:r>
          </a:p>
          <a:p>
            <a:r>
              <a:rPr lang="en-US" dirty="0"/>
              <a:t>For example, you can enter a location URL of the Cascading Style Sheet (CSS) that</a:t>
            </a:r>
          </a:p>
          <a:p>
            <a:r>
              <a:rPr lang="en-US" dirty="0"/>
              <a:t>applies to Advancement Self-Service alone. The Advancement Self-Service</a:t>
            </a:r>
          </a:p>
          <a:p>
            <a:r>
              <a:rPr lang="en-US" dirty="0"/>
              <a:t>application would use that CSS and the other applications at your institution could use</a:t>
            </a:r>
          </a:p>
          <a:p>
            <a:r>
              <a:rPr lang="en-US" dirty="0"/>
              <a:t>different ones. Each of your modules could have a different look-and-feel.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8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Web Tailor parameters</a:t>
            </a:r>
          </a:p>
          <a:p>
            <a:r>
              <a:rPr lang="en-US" dirty="0"/>
              <a:t>This function allows you to customize parameters used in Web Tailor processing, such</a:t>
            </a:r>
          </a:p>
          <a:p>
            <a:r>
              <a:rPr lang="en-US" dirty="0"/>
              <a:t>as the maximum length of PINs. You must exercise great care when modifying these</a:t>
            </a:r>
          </a:p>
          <a:p>
            <a:r>
              <a:rPr lang="en-US" dirty="0"/>
              <a:t>parameters</a:t>
            </a:r>
            <a:r>
              <a:rPr lang="en-US" dirty="0" smtClean="0"/>
              <a:t>.</a:t>
            </a:r>
          </a:p>
          <a:p>
            <a:r>
              <a:rPr lang="en-US" b="1" dirty="0"/>
              <a:t>Graphic elements</a:t>
            </a:r>
          </a:p>
          <a:p>
            <a:r>
              <a:rPr lang="en-US" dirty="0"/>
              <a:t>This function allows you to specify the images that will be available to be used on</a:t>
            </a:r>
          </a:p>
          <a:p>
            <a:r>
              <a:rPr lang="en-US" dirty="0"/>
              <a:t>your web pages. For each image, you can specify its name, the directory where it is</a:t>
            </a:r>
          </a:p>
          <a:p>
            <a:r>
              <a:rPr lang="en-US" dirty="0"/>
              <a:t>located, and its height and width.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3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Tailor Functions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Login return location</a:t>
            </a:r>
          </a:p>
          <a:p>
            <a:r>
              <a:rPr lang="en-US" dirty="0"/>
              <a:t>Use this function to specify the page you would like to be displayed when a user is</a:t>
            </a:r>
          </a:p>
          <a:p>
            <a:r>
              <a:rPr lang="en-US" dirty="0"/>
              <a:t>timed out, then logs back in</a:t>
            </a:r>
            <a:r>
              <a:rPr lang="en-US" dirty="0" smtClean="0"/>
              <a:t>.</a:t>
            </a:r>
          </a:p>
          <a:p>
            <a:r>
              <a:rPr lang="en-US" b="1" dirty="0"/>
              <a:t>Web Tailor overrides</a:t>
            </a:r>
          </a:p>
          <a:p>
            <a:r>
              <a:rPr lang="en-US" dirty="0"/>
              <a:t>This page allows you to replace certain procedures and functions with your own under</a:t>
            </a:r>
          </a:p>
          <a:p>
            <a:r>
              <a:rPr lang="en-US" dirty="0"/>
              <a:t>certain circumstances. This is necessary because you may have a stand-alone product</a:t>
            </a:r>
          </a:p>
          <a:p>
            <a:r>
              <a:rPr lang="en-US" dirty="0"/>
              <a:t>you would like to use with the Self-Service products, and you need to use some of the</a:t>
            </a:r>
          </a:p>
          <a:p>
            <a:r>
              <a:rPr lang="en-US" dirty="0"/>
              <a:t>procedures and functions in the other system. If an override is defined, that code will</a:t>
            </a:r>
          </a:p>
          <a:p>
            <a:r>
              <a:rPr lang="en-US" dirty="0"/>
              <a:t>be run instead of the Web Tailor </a:t>
            </a:r>
            <a:r>
              <a:rPr lang="en-US" dirty="0" smtClean="0"/>
              <a:t>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Technical Configuration</a:t>
            </a:r>
          </a:p>
          <a:p>
            <a:r>
              <a:rPr lang="en-US" dirty="0" smtClean="0"/>
              <a:t>Banner </a:t>
            </a:r>
            <a:r>
              <a:rPr lang="en-US" dirty="0"/>
              <a:t>Self-Service uses PL/SQL stored program units, which streamlines the call and</a:t>
            </a:r>
          </a:p>
          <a:p>
            <a:r>
              <a:rPr lang="en-US" dirty="0"/>
              <a:t>retrieval process for query and update functionality.</a:t>
            </a:r>
          </a:p>
          <a:p>
            <a:r>
              <a:rPr lang="en-US" dirty="0"/>
              <a:t>The Self-Service programs are written in PL/SQL and are stored as PL/SQL packages,</a:t>
            </a:r>
          </a:p>
          <a:p>
            <a:r>
              <a:rPr lang="en-US" dirty="0"/>
              <a:t>procedures, and functions. The Self-Service applications are designed around a library of</a:t>
            </a:r>
          </a:p>
          <a:p>
            <a:r>
              <a:rPr lang="en-US" dirty="0"/>
              <a:t>stored subprograms.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9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3198</TotalTime>
  <Words>1799</Words>
  <Application>Microsoft Office PowerPoint</Application>
  <PresentationFormat>Widescreen</PresentationFormat>
  <Paragraphs>210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Corbel</vt:lpstr>
      <vt:lpstr>Wingdings</vt:lpstr>
      <vt:lpstr>Parallax</vt:lpstr>
      <vt:lpstr>Web Tailor Basics</vt:lpstr>
      <vt:lpstr>Web Tailor Overview</vt:lpstr>
      <vt:lpstr>Web Tailor Functions</vt:lpstr>
      <vt:lpstr>Web Tailor Functions</vt:lpstr>
      <vt:lpstr>Web Tailor Functions </vt:lpstr>
      <vt:lpstr>Web Tailor Functions </vt:lpstr>
      <vt:lpstr>Web Tailor Functions</vt:lpstr>
      <vt:lpstr>Web Tailor Functions </vt:lpstr>
      <vt:lpstr>Technical Basics</vt:lpstr>
      <vt:lpstr>Technical Basics </vt:lpstr>
      <vt:lpstr>Technical Basics </vt:lpstr>
      <vt:lpstr>Technical Basics </vt:lpstr>
      <vt:lpstr>Technical Basics </vt:lpstr>
      <vt:lpstr>Technical Basics</vt:lpstr>
      <vt:lpstr>Technical Basics </vt:lpstr>
      <vt:lpstr>Using Web Tailor</vt:lpstr>
      <vt:lpstr>Using Web Tailor</vt:lpstr>
      <vt:lpstr>Web Tailor Menu</vt:lpstr>
      <vt:lpstr>Web Tailor Technical</vt:lpstr>
      <vt:lpstr>Web Tailor Technical </vt:lpstr>
      <vt:lpstr>Web Tailor Technical</vt:lpstr>
      <vt:lpstr>Web Tailor Technical</vt:lpstr>
      <vt:lpstr>Web Tailor Technical</vt:lpstr>
      <vt:lpstr>Web Tailor Technical</vt:lpstr>
      <vt:lpstr>Web Tailor Technical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Tailor Basics</dc:title>
  <dc:creator>Chris Giger</dc:creator>
  <cp:lastModifiedBy>Chris Giger</cp:lastModifiedBy>
  <cp:revision>22</cp:revision>
  <dcterms:created xsi:type="dcterms:W3CDTF">2014-09-02T15:29:33Z</dcterms:created>
  <dcterms:modified xsi:type="dcterms:W3CDTF">2014-09-04T20:48:15Z</dcterms:modified>
</cp:coreProperties>
</file>