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8" r:id="rId6"/>
    <p:sldId id="269" r:id="rId7"/>
    <p:sldId id="271" r:id="rId8"/>
    <p:sldId id="270" r:id="rId9"/>
    <p:sldId id="260" r:id="rId10"/>
    <p:sldId id="261" r:id="rId11"/>
    <p:sldId id="262" r:id="rId12"/>
    <p:sldId id="263" r:id="rId13"/>
    <p:sldId id="264" r:id="rId14"/>
    <p:sldId id="265" r:id="rId15"/>
    <p:sldId id="266" r:id="rId16"/>
    <p:sldId id="267"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a:latin typeface="+mn-lt"/>
              </a:endParaRPr>
            </a:p>
          </p:txBody>
        </p:sp>
        <p:sp>
          <p:nvSpPr>
            <p:cNvPr id="7" name="Freeform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fld id="{4B033A64-3B43-4444-B031-4DA472FAB645}" type="datetimeFigureOut">
              <a:rPr lang="en-US" smtClean="0"/>
              <a:t>9/18/2014</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416471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4B033A64-3B43-4444-B031-4DA472FAB645}" type="datetimeFigureOut">
              <a:rPr lang="en-US" smtClean="0"/>
              <a:t>9/18/2014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C7A728BA-711D-4360-9C98-818C9F54DDD6}" type="slidenum">
              <a:rPr lang="en-US" smtClean="0"/>
              <a:t>‹#›</a:t>
            </a:fld>
            <a:endParaRPr lang="en-US"/>
          </a:p>
        </p:txBody>
      </p:sp>
    </p:spTree>
    <p:extLst>
      <p:ext uri="{BB962C8B-B14F-4D97-AF65-F5344CB8AC3E}">
        <p14:creationId xmlns:p14="http://schemas.microsoft.com/office/powerpoint/2010/main" val="1213052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4B033A64-3B43-4444-B031-4DA472FAB645}" type="datetimeFigureOut">
              <a:rPr lang="en-US" smtClean="0"/>
              <a:t>9/18/2014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C7A728BA-711D-4360-9C98-818C9F54DDD6}" type="slidenum">
              <a:rPr lang="en-US" smtClean="0"/>
              <a:t>‹#›</a:t>
            </a:fld>
            <a:endParaRPr lang="en-US"/>
          </a:p>
        </p:txBody>
      </p:sp>
    </p:spTree>
    <p:extLst>
      <p:ext uri="{BB962C8B-B14F-4D97-AF65-F5344CB8AC3E}">
        <p14:creationId xmlns:p14="http://schemas.microsoft.com/office/powerpoint/2010/main" val="42567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fld id="{4B033A64-3B43-4444-B031-4DA472FAB645}" type="datetimeFigureOut">
              <a:rPr lang="en-US" smtClean="0"/>
              <a:t>9/18/2014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C7A728BA-711D-4360-9C98-818C9F54DDD6}" type="slidenum">
              <a:rPr lang="en-US" smtClean="0"/>
              <a:t>‹#›</a:t>
            </a:fld>
            <a:endParaRPr lang="en-US"/>
          </a:p>
        </p:txBody>
      </p:sp>
    </p:spTree>
    <p:extLst>
      <p:ext uri="{BB962C8B-B14F-4D97-AF65-F5344CB8AC3E}">
        <p14:creationId xmlns:p14="http://schemas.microsoft.com/office/powerpoint/2010/main" val="317717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fld id="{4B033A64-3B43-4444-B031-4DA472FAB645}" type="datetimeFigureOut">
              <a:rPr lang="en-US" smtClean="0"/>
              <a:t>9/18/2014</a:t>
            </a:fld>
            <a:endParaRPr lang="en-US"/>
          </a:p>
        </p:txBody>
      </p:sp>
      <p:sp>
        <p:nvSpPr>
          <p:cNvPr id="7" name="Footer Placeholder 4"/>
          <p:cNvSpPr>
            <a:spLocks noGrp="1"/>
          </p:cNvSpPr>
          <p:nvPr>
            <p:ph type="ftr" sz="quarter" idx="11"/>
          </p:nvPr>
        </p:nvSpPr>
        <p:spPr/>
        <p:txBody>
          <a:bodyPr/>
          <a:lstStyle>
            <a:lvl1pPr>
              <a:defRPr/>
            </a:lvl1pPr>
            <a:extLst/>
          </a:lstStyle>
          <a:p>
            <a:endParaRPr lang="en-US"/>
          </a:p>
        </p:txBody>
      </p:sp>
      <p:sp>
        <p:nvSpPr>
          <p:cNvPr id="8" name="Slide Number Placeholder 5"/>
          <p:cNvSpPr>
            <a:spLocks noGrp="1"/>
          </p:cNvSpPr>
          <p:nvPr>
            <p:ph type="sldNum" sz="quarter" idx="12"/>
          </p:nvPr>
        </p:nvSpPr>
        <p:spPr/>
        <p:txBody>
          <a:bodyPr/>
          <a:lstStyle>
            <a:lvl1pPr>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42345972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fld id="{4B033A64-3B43-4444-B031-4DA472FAB645}" type="datetimeFigureOut">
              <a:rPr lang="en-US" smtClean="0"/>
              <a:t>9/18/2014</a:t>
            </a:fld>
            <a:endParaRPr lang="en-US"/>
          </a:p>
        </p:txBody>
      </p:sp>
      <p:sp>
        <p:nvSpPr>
          <p:cNvPr id="6" name="Footer Placeholder 5"/>
          <p:cNvSpPr>
            <a:spLocks noGrp="1"/>
          </p:cNvSpPr>
          <p:nvPr>
            <p:ph type="ftr" sz="quarter" idx="11"/>
          </p:nvPr>
        </p:nvSpPr>
        <p:spPr/>
        <p:txBody>
          <a:bodyPr/>
          <a:lstStyle>
            <a:lvl1pPr>
              <a:defRPr/>
            </a:lvl1pPr>
            <a:extLst/>
          </a:lstStyle>
          <a:p>
            <a:endParaRPr lang="en-US"/>
          </a:p>
        </p:txBody>
      </p:sp>
      <p:sp>
        <p:nvSpPr>
          <p:cNvPr id="7" name="Slide Number Placeholder 6"/>
          <p:cNvSpPr>
            <a:spLocks noGrp="1"/>
          </p:cNvSpPr>
          <p:nvPr>
            <p:ph type="sldNum" sz="quarter" idx="12"/>
          </p:nvPr>
        </p:nvSpPr>
        <p:spPr/>
        <p:txBody>
          <a:bodyPr/>
          <a:lstStyle>
            <a:lvl1pPr>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4101427286"/>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fld id="{4B033A64-3B43-4444-B031-4DA472FAB645}" type="datetimeFigureOut">
              <a:rPr lang="en-US" smtClean="0"/>
              <a:t>9/18/2014</a:t>
            </a:fld>
            <a:endParaRPr lang="en-US"/>
          </a:p>
        </p:txBody>
      </p:sp>
      <p:sp>
        <p:nvSpPr>
          <p:cNvPr id="8" name="Footer Placeholder 7"/>
          <p:cNvSpPr>
            <a:spLocks noGrp="1"/>
          </p:cNvSpPr>
          <p:nvPr>
            <p:ph type="ftr" sz="quarter" idx="11"/>
          </p:nvPr>
        </p:nvSpPr>
        <p:spPr/>
        <p:txBody>
          <a:bodyPr/>
          <a:lstStyle>
            <a:lvl1pPr>
              <a:defRPr/>
            </a:lvl1pPr>
            <a:extLst/>
          </a:lstStyle>
          <a:p>
            <a:endParaRPr lang="en-US"/>
          </a:p>
        </p:txBody>
      </p:sp>
      <p:sp>
        <p:nvSpPr>
          <p:cNvPr id="9" name="Slide Number Placeholder 8"/>
          <p:cNvSpPr>
            <a:spLocks noGrp="1"/>
          </p:cNvSpPr>
          <p:nvPr>
            <p:ph type="sldNum" sz="quarter" idx="12"/>
          </p:nvPr>
        </p:nvSpPr>
        <p:spPr/>
        <p:txBody>
          <a:bodyPr/>
          <a:lstStyle>
            <a:lvl1pPr>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132217897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fld id="{4B033A64-3B43-4444-B031-4DA472FAB645}" type="datetimeFigureOut">
              <a:rPr lang="en-US" smtClean="0"/>
              <a:t>9/18/2014</a:t>
            </a:fld>
            <a:endParaRPr lang="en-US"/>
          </a:p>
        </p:txBody>
      </p:sp>
      <p:sp>
        <p:nvSpPr>
          <p:cNvPr id="4" name="Footer Placeholder 3"/>
          <p:cNvSpPr>
            <a:spLocks noGrp="1"/>
          </p:cNvSpPr>
          <p:nvPr>
            <p:ph type="ftr" sz="quarter" idx="11"/>
          </p:nvPr>
        </p:nvSpPr>
        <p:spPr/>
        <p:txBody>
          <a:bodyPr/>
          <a:lstStyle>
            <a:lvl1pPr>
              <a:defRPr/>
            </a:lvl1pPr>
            <a:extLst/>
          </a:lstStyle>
          <a:p>
            <a:endParaRPr lang="en-US"/>
          </a:p>
        </p:txBody>
      </p:sp>
      <p:sp>
        <p:nvSpPr>
          <p:cNvPr id="5" name="Slide Number Placeholder 4"/>
          <p:cNvSpPr>
            <a:spLocks noGrp="1"/>
          </p:cNvSpPr>
          <p:nvPr>
            <p:ph type="sldNum" sz="quarter" idx="12"/>
          </p:nvPr>
        </p:nvSpPr>
        <p:spPr/>
        <p:txBody>
          <a:bodyPr/>
          <a:lstStyle>
            <a:lvl1pPr>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283222868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4B033A64-3B43-4444-B031-4DA472FAB645}" type="datetimeFigureOut">
              <a:rPr lang="en-US" smtClean="0"/>
              <a:t>9/18/2014</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C7A728BA-711D-4360-9C98-818C9F54DDD6}" type="slidenum">
              <a:rPr lang="en-US" smtClean="0"/>
              <a:t>‹#›</a:t>
            </a:fld>
            <a:endParaRPr lang="en-US"/>
          </a:p>
        </p:txBody>
      </p:sp>
    </p:spTree>
    <p:extLst>
      <p:ext uri="{BB962C8B-B14F-4D97-AF65-F5344CB8AC3E}">
        <p14:creationId xmlns:p14="http://schemas.microsoft.com/office/powerpoint/2010/main" val="3763466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fld id="{4B033A64-3B43-4444-B031-4DA472FAB645}" type="datetimeFigureOut">
              <a:rPr lang="en-US" smtClean="0"/>
              <a:t>9/18/2014</a:t>
            </a:fld>
            <a:endParaRPr lang="en-US"/>
          </a:p>
        </p:txBody>
      </p:sp>
      <p:sp>
        <p:nvSpPr>
          <p:cNvPr id="6" name="Footer Placeholder 5"/>
          <p:cNvSpPr>
            <a:spLocks noGrp="1"/>
          </p:cNvSpPr>
          <p:nvPr>
            <p:ph type="ftr" sz="quarter" idx="11"/>
          </p:nvPr>
        </p:nvSpPr>
        <p:spPr/>
        <p:txBody>
          <a:bodyPr/>
          <a:lstStyle>
            <a:lvl1pPr>
              <a:defRPr/>
            </a:lvl1pPr>
            <a:extLst/>
          </a:lstStyle>
          <a:p>
            <a:endParaRPr lang="en-US"/>
          </a:p>
        </p:txBody>
      </p:sp>
      <p:sp>
        <p:nvSpPr>
          <p:cNvPr id="7" name="Slide Number Placeholder 6"/>
          <p:cNvSpPr>
            <a:spLocks noGrp="1"/>
          </p:cNvSpPr>
          <p:nvPr>
            <p:ph type="sldNum" sz="quarter" idx="12"/>
          </p:nvPr>
        </p:nvSpPr>
        <p:spPr/>
        <p:txBody>
          <a:bodyPr/>
          <a:lstStyle>
            <a:lvl1pPr>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418129166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a:latin typeface="+mn-lt"/>
            </a:endParaRPr>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fld id="{4B033A64-3B43-4444-B031-4DA472FAB645}" type="datetimeFigureOut">
              <a:rPr lang="en-US" smtClean="0"/>
              <a:t>9/18/2014</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299367756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a:latin typeface="+mn-lt"/>
            </a:endParaRPr>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fld id="{4B033A64-3B43-4444-B031-4DA472FAB645}" type="datetimeFigureOut">
              <a:rPr lang="en-US" smtClean="0"/>
              <a:t>9/18/2014</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fld id="{C7A728BA-711D-4360-9C98-818C9F54DDD6}" type="slidenum">
              <a:rPr lang="en-US" smtClean="0"/>
              <a:t>‹#›</a:t>
            </a:fld>
            <a:endParaRPr lang="en-US"/>
          </a:p>
        </p:txBody>
      </p:sp>
    </p:spTree>
    <p:extLst>
      <p:ext uri="{BB962C8B-B14F-4D97-AF65-F5344CB8AC3E}">
        <p14:creationId xmlns:p14="http://schemas.microsoft.com/office/powerpoint/2010/main" val="19539315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anose="020B0602030504020204" pitchFamily="34" charset="0"/>
        </a:defRPr>
      </a:lvl2pPr>
      <a:lvl3pPr algn="l" rtl="0" eaLnBrk="1" fontAlgn="base" hangingPunct="1">
        <a:spcBef>
          <a:spcPct val="0"/>
        </a:spcBef>
        <a:spcAft>
          <a:spcPct val="0"/>
        </a:spcAft>
        <a:defRPr sz="4100" b="1">
          <a:solidFill>
            <a:schemeClr val="tx2"/>
          </a:solidFill>
          <a:latin typeface="Lucida Sans Unicode" panose="020B0602030504020204" pitchFamily="34" charset="0"/>
        </a:defRPr>
      </a:lvl3pPr>
      <a:lvl4pPr algn="l" rtl="0" eaLnBrk="1" fontAlgn="base" hangingPunct="1">
        <a:spcBef>
          <a:spcPct val="0"/>
        </a:spcBef>
        <a:spcAft>
          <a:spcPct val="0"/>
        </a:spcAft>
        <a:defRPr sz="4100" b="1">
          <a:solidFill>
            <a:schemeClr val="tx2"/>
          </a:solidFill>
          <a:latin typeface="Lucida Sans Unicode" panose="020B0602030504020204" pitchFamily="34" charset="0"/>
        </a:defRPr>
      </a:lvl4pPr>
      <a:lvl5pPr algn="l" rtl="0" eaLnBrk="1" fontAlgn="base" hangingPunct="1">
        <a:spcBef>
          <a:spcPct val="0"/>
        </a:spcBef>
        <a:spcAft>
          <a:spcPct val="0"/>
        </a:spcAft>
        <a:defRPr sz="4100" b="1">
          <a:solidFill>
            <a:schemeClr val="tx2"/>
          </a:solidFill>
          <a:latin typeface="Lucida Sans Unicode" panose="020B0602030504020204" pitchFamily="34" charset="0"/>
        </a:defRPr>
      </a:lvl5pPr>
      <a:lvl6pPr marL="457200" algn="l" rtl="0" eaLnBrk="1" fontAlgn="base" hangingPunct="1">
        <a:spcBef>
          <a:spcPct val="0"/>
        </a:spcBef>
        <a:spcAft>
          <a:spcPct val="0"/>
        </a:spcAft>
        <a:defRPr sz="4100" b="1">
          <a:solidFill>
            <a:schemeClr val="tx2"/>
          </a:solidFill>
          <a:latin typeface="Lucida Sans Unicode" panose="020B0602030504020204" pitchFamily="34" charset="0"/>
        </a:defRPr>
      </a:lvl6pPr>
      <a:lvl7pPr marL="914400" algn="l" rtl="0" eaLnBrk="1" fontAlgn="base" hangingPunct="1">
        <a:spcBef>
          <a:spcPct val="0"/>
        </a:spcBef>
        <a:spcAft>
          <a:spcPct val="0"/>
        </a:spcAft>
        <a:defRPr sz="4100" b="1">
          <a:solidFill>
            <a:schemeClr val="tx2"/>
          </a:solidFill>
          <a:latin typeface="Lucida Sans Unicode" panose="020B0602030504020204" pitchFamily="34" charset="0"/>
        </a:defRPr>
      </a:lvl7pPr>
      <a:lvl8pPr marL="1371600" algn="l" rtl="0" eaLnBrk="1" fontAlgn="base" hangingPunct="1">
        <a:spcBef>
          <a:spcPct val="0"/>
        </a:spcBef>
        <a:spcAft>
          <a:spcPct val="0"/>
        </a:spcAft>
        <a:defRPr sz="4100" b="1">
          <a:solidFill>
            <a:schemeClr val="tx2"/>
          </a:solidFill>
          <a:latin typeface="Lucida Sans Unicode" panose="020B0602030504020204" pitchFamily="34" charset="0"/>
        </a:defRPr>
      </a:lvl8pPr>
      <a:lvl9pPr marL="1828800" algn="l" rtl="0" eaLnBrk="1" fontAlgn="base" hangingPunct="1">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sherrer@saffairs.msstate.edu" TargetMode="External"/><Relationship Id="rId2" Type="http://schemas.openxmlformats.org/officeDocument/2006/relationships/hyperlink" Target="mailto:rgarner@its.msstate.edu" TargetMode="Externa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90600"/>
            <a:ext cx="8077200" cy="1829761"/>
          </a:xfrm>
        </p:spPr>
        <p:txBody>
          <a:bodyPr>
            <a:normAutofit fontScale="90000"/>
          </a:bodyPr>
          <a:lstStyle/>
          <a:p>
            <a:r>
              <a:rPr lang="en-US" dirty="0" smtClean="0"/>
              <a:t>Processing State </a:t>
            </a:r>
            <a:r>
              <a:rPr lang="en-US" smtClean="0"/>
              <a:t>Aid using </a:t>
            </a:r>
            <a:r>
              <a:rPr lang="en-US" dirty="0" smtClean="0"/>
              <a:t>Microsoft Access and Banner</a:t>
            </a:r>
            <a:endParaRPr lang="en-US" dirty="0"/>
          </a:p>
        </p:txBody>
      </p:sp>
      <p:sp>
        <p:nvSpPr>
          <p:cNvPr id="3" name="Subtitle 2"/>
          <p:cNvSpPr>
            <a:spLocks noGrp="1"/>
          </p:cNvSpPr>
          <p:nvPr>
            <p:ph type="subTitle" idx="1"/>
          </p:nvPr>
        </p:nvSpPr>
        <p:spPr>
          <a:xfrm>
            <a:off x="685800" y="3505200"/>
            <a:ext cx="7772400" cy="1722393"/>
          </a:xfrm>
        </p:spPr>
        <p:txBody>
          <a:bodyPr>
            <a:normAutofit fontScale="92500" lnSpcReduction="10000"/>
          </a:bodyPr>
          <a:lstStyle/>
          <a:p>
            <a:pPr algn="ctr"/>
            <a:r>
              <a:rPr lang="en-US" dirty="0" smtClean="0"/>
              <a:t>Presented by Rosiland Garner and Angie Sherrer</a:t>
            </a:r>
          </a:p>
          <a:p>
            <a:pPr algn="ctr"/>
            <a:r>
              <a:rPr lang="en-US" dirty="0" smtClean="0"/>
              <a:t>Mississippi State University</a:t>
            </a:r>
          </a:p>
          <a:p>
            <a:endParaRPr lang="en-US" dirty="0" smtClean="0"/>
          </a:p>
          <a:p>
            <a:pPr algn="ctr"/>
            <a:r>
              <a:rPr lang="en-US" dirty="0" smtClean="0"/>
              <a:t>September 15, 2014</a:t>
            </a:r>
            <a:endParaRPr lang="en-US"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28600" y="4495800"/>
            <a:ext cx="1401964" cy="2163901"/>
          </a:xfrm>
          <a:prstGeom prst="rect">
            <a:avLst/>
          </a:prstGeom>
          <a:scene3d>
            <a:camera prst="orthographicFront"/>
            <a:lightRig rig="threePt" dir="t"/>
          </a:scene3d>
          <a:sp3d extrusionH="76200">
            <a:extrusionClr>
              <a:schemeClr val="bg2">
                <a:lumMod val="50000"/>
              </a:schemeClr>
            </a:extrusionClr>
          </a:sp3d>
        </p:spPr>
      </p:pic>
    </p:spTree>
    <p:extLst>
      <p:ext uri="{BB962C8B-B14F-4D97-AF65-F5344CB8AC3E}">
        <p14:creationId xmlns:p14="http://schemas.microsoft.com/office/powerpoint/2010/main" val="4258443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smtClean="0"/>
              <a:t>This report shows any discrepancies between what has been paid in Banner and what is shown in the user defined fields. The user defined fields are updated with each new award report from the state office. </a:t>
            </a:r>
          </a:p>
          <a:p>
            <a:pPr marL="0" indent="0">
              <a:buNone/>
            </a:pPr>
            <a:endParaRPr lang="en-US" dirty="0"/>
          </a:p>
          <a:p>
            <a:pPr marL="0" indent="0">
              <a:buNone/>
            </a:pPr>
            <a:r>
              <a:rPr lang="en-US" dirty="0" smtClean="0"/>
              <a:t>Early in the semester these fields may not match. Sometimes the State Office of Financial Aid is not aware of a change in classification or that a student is now eligible for full Pell. These awards are locked to prevent the new state award files from overwriting these amounts. </a:t>
            </a:r>
            <a:endParaRPr lang="en-US" dirty="0"/>
          </a:p>
        </p:txBody>
      </p:sp>
      <p:sp>
        <p:nvSpPr>
          <p:cNvPr id="2" name="Title 1"/>
          <p:cNvSpPr>
            <a:spLocks noGrp="1"/>
          </p:cNvSpPr>
          <p:nvPr>
            <p:ph type="title"/>
          </p:nvPr>
        </p:nvSpPr>
        <p:spPr/>
        <p:txBody>
          <a:bodyPr/>
          <a:lstStyle/>
          <a:p>
            <a:r>
              <a:rPr lang="en-US" dirty="0" smtClean="0"/>
              <a:t>Part 3 Report</a:t>
            </a:r>
            <a:endParaRPr lang="en-US" dirty="0"/>
          </a:p>
        </p:txBody>
      </p:sp>
    </p:spTree>
    <p:extLst>
      <p:ext uri="{BB962C8B-B14F-4D97-AF65-F5344CB8AC3E}">
        <p14:creationId xmlns:p14="http://schemas.microsoft.com/office/powerpoint/2010/main" val="3618256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MTAG + Pell &gt; 5730</a:t>
            </a:r>
          </a:p>
          <a:p>
            <a:r>
              <a:rPr lang="en-US" dirty="0" smtClean="0"/>
              <a:t>Students with Fall and Spring USDF Amounts and only one semester budget in Banner</a:t>
            </a:r>
          </a:p>
          <a:p>
            <a:r>
              <a:rPr lang="en-US" dirty="0" smtClean="0"/>
              <a:t>MTAG with EMTAG not canceled</a:t>
            </a:r>
          </a:p>
          <a:p>
            <a:r>
              <a:rPr lang="en-US" dirty="0" smtClean="0"/>
              <a:t>Students with awards exceeding COA</a:t>
            </a:r>
          </a:p>
          <a:p>
            <a:r>
              <a:rPr lang="en-US" dirty="0" smtClean="0"/>
              <a:t>Students with Award not posted due to current COA</a:t>
            </a:r>
          </a:p>
          <a:p>
            <a:r>
              <a:rPr lang="en-US" dirty="0" smtClean="0"/>
              <a:t>Deceased Students</a:t>
            </a:r>
          </a:p>
          <a:p>
            <a:r>
              <a:rPr lang="en-US" dirty="0" smtClean="0"/>
              <a:t>Students in DEF Budget Group </a:t>
            </a:r>
          </a:p>
          <a:p>
            <a:r>
              <a:rPr lang="en-US" dirty="0" smtClean="0"/>
              <a:t>Students with MESG and EMESG </a:t>
            </a:r>
            <a:r>
              <a:rPr lang="en-US" smtClean="0"/>
              <a:t>not canceled</a:t>
            </a:r>
            <a:r>
              <a:rPr lang="en-US" dirty="0"/>
              <a:t/>
            </a:r>
            <a:br>
              <a:rPr lang="en-US" dirty="0"/>
            </a:br>
            <a:endParaRPr lang="en-US" dirty="0"/>
          </a:p>
        </p:txBody>
      </p:sp>
      <p:sp>
        <p:nvSpPr>
          <p:cNvPr id="2" name="Title 1"/>
          <p:cNvSpPr>
            <a:spLocks noGrp="1"/>
          </p:cNvSpPr>
          <p:nvPr>
            <p:ph type="title"/>
          </p:nvPr>
        </p:nvSpPr>
        <p:spPr/>
        <p:txBody>
          <a:bodyPr/>
          <a:lstStyle/>
          <a:p>
            <a:r>
              <a:rPr lang="en-US" dirty="0" smtClean="0"/>
              <a:t>Exception Report</a:t>
            </a:r>
            <a:endParaRPr lang="en-US" dirty="0"/>
          </a:p>
        </p:txBody>
      </p:sp>
    </p:spTree>
    <p:extLst>
      <p:ext uri="{BB962C8B-B14F-4D97-AF65-F5344CB8AC3E}">
        <p14:creationId xmlns:p14="http://schemas.microsoft.com/office/powerpoint/2010/main" val="2283293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Once all the reports have been worked and the awards have been updated, an adjustment file is sent to SFA. </a:t>
            </a:r>
            <a:r>
              <a:rPr lang="en-US" dirty="0" err="1" smtClean="0"/>
              <a:t>Rosiland</a:t>
            </a:r>
            <a:r>
              <a:rPr lang="en-US" dirty="0" smtClean="0"/>
              <a:t> generates the adjustment file in Access. I then use Access to update the file. </a:t>
            </a:r>
            <a:endParaRPr lang="en-US" dirty="0"/>
          </a:p>
          <a:p>
            <a:r>
              <a:rPr lang="en-US" dirty="0" smtClean="0"/>
              <a:t>This file is then put on the IHL server for the SFA office to process. Refund checks are mailed if needed. </a:t>
            </a:r>
          </a:p>
          <a:p>
            <a:pPr>
              <a:buFont typeface="Arial" panose="020B0604020202020204" pitchFamily="34" charset="0"/>
              <a:buChar char="•"/>
            </a:pPr>
            <a:r>
              <a:rPr lang="en-US" dirty="0" smtClean="0"/>
              <a:t>This process continues until we balance with SFA. </a:t>
            </a:r>
            <a:endParaRPr lang="en-US" dirty="0"/>
          </a:p>
        </p:txBody>
      </p:sp>
      <p:sp>
        <p:nvSpPr>
          <p:cNvPr id="2" name="Title 1"/>
          <p:cNvSpPr>
            <a:spLocks noGrp="1"/>
          </p:cNvSpPr>
          <p:nvPr>
            <p:ph type="title"/>
          </p:nvPr>
        </p:nvSpPr>
        <p:spPr/>
        <p:txBody>
          <a:bodyPr/>
          <a:lstStyle/>
          <a:p>
            <a:r>
              <a:rPr lang="en-US" dirty="0" smtClean="0"/>
              <a:t>Adjustment Files</a:t>
            </a:r>
            <a:endParaRPr lang="en-US" dirty="0"/>
          </a:p>
        </p:txBody>
      </p:sp>
    </p:spTree>
    <p:extLst>
      <p:ext uri="{BB962C8B-B14F-4D97-AF65-F5344CB8AC3E}">
        <p14:creationId xmlns:p14="http://schemas.microsoft.com/office/powerpoint/2010/main" val="139844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report is generated as needed</a:t>
            </a:r>
          </a:p>
          <a:p>
            <a:r>
              <a:rPr lang="en-US" dirty="0" smtClean="0"/>
              <a:t>It compares the user defined fields and any refunds that have been sent to the paid amount in Banner. </a:t>
            </a:r>
          </a:p>
          <a:p>
            <a:endParaRPr lang="en-US" dirty="0"/>
          </a:p>
        </p:txBody>
      </p:sp>
      <p:sp>
        <p:nvSpPr>
          <p:cNvPr id="2" name="Title 1"/>
          <p:cNvSpPr>
            <a:spLocks noGrp="1"/>
          </p:cNvSpPr>
          <p:nvPr>
            <p:ph type="title"/>
          </p:nvPr>
        </p:nvSpPr>
        <p:spPr/>
        <p:txBody>
          <a:bodyPr/>
          <a:lstStyle/>
          <a:p>
            <a:r>
              <a:rPr lang="en-US" dirty="0" smtClean="0"/>
              <a:t>Balancing Report</a:t>
            </a:r>
            <a:endParaRPr lang="en-US" dirty="0"/>
          </a:p>
        </p:txBody>
      </p:sp>
    </p:spTree>
    <p:extLst>
      <p:ext uri="{BB962C8B-B14F-4D97-AF65-F5344CB8AC3E}">
        <p14:creationId xmlns:p14="http://schemas.microsoft.com/office/powerpoint/2010/main" val="2318437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This report shows the total received by fund. </a:t>
            </a:r>
            <a:endParaRPr lang="en-US" dirty="0"/>
          </a:p>
        </p:txBody>
      </p:sp>
      <p:sp>
        <p:nvSpPr>
          <p:cNvPr id="2" name="Title 1"/>
          <p:cNvSpPr>
            <a:spLocks noGrp="1"/>
          </p:cNvSpPr>
          <p:nvPr>
            <p:ph type="title"/>
          </p:nvPr>
        </p:nvSpPr>
        <p:spPr/>
        <p:txBody>
          <a:bodyPr/>
          <a:lstStyle/>
          <a:p>
            <a:r>
              <a:rPr lang="en-US" dirty="0" smtClean="0"/>
              <a:t>Disbursement Roster</a:t>
            </a:r>
            <a:endParaRPr lang="en-US" dirty="0"/>
          </a:p>
        </p:txBody>
      </p:sp>
    </p:spTree>
    <p:extLst>
      <p:ext uri="{BB962C8B-B14F-4D97-AF65-F5344CB8AC3E}">
        <p14:creationId xmlns:p14="http://schemas.microsoft.com/office/powerpoint/2010/main" val="2088574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Pre-Load Set up</a:t>
            </a:r>
          </a:p>
          <a:p>
            <a:r>
              <a:rPr lang="en-US" dirty="0" smtClean="0"/>
              <a:t>Load process</a:t>
            </a:r>
          </a:p>
          <a:p>
            <a:r>
              <a:rPr lang="en-US" dirty="0" smtClean="0"/>
              <a:t>Run Reports</a:t>
            </a:r>
          </a:p>
          <a:p>
            <a:r>
              <a:rPr lang="en-US" dirty="0" smtClean="0"/>
              <a:t>Work Reports</a:t>
            </a:r>
          </a:p>
          <a:p>
            <a:r>
              <a:rPr lang="en-US" dirty="0" smtClean="0"/>
              <a:t>Send Adjustments to SFA</a:t>
            </a:r>
          </a:p>
          <a:p>
            <a:r>
              <a:rPr lang="en-US" dirty="0" smtClean="0"/>
              <a:t>Run Balancing Report</a:t>
            </a:r>
          </a:p>
          <a:p>
            <a:r>
              <a:rPr lang="en-US" dirty="0" smtClean="0"/>
              <a:t>Repeat process until we balance</a:t>
            </a:r>
            <a:endParaRPr lang="en-US" dirty="0"/>
          </a:p>
        </p:txBody>
      </p:sp>
      <p:sp>
        <p:nvSpPr>
          <p:cNvPr id="2" name="Title 1"/>
          <p:cNvSpPr>
            <a:spLocks noGrp="1"/>
          </p:cNvSpPr>
          <p:nvPr>
            <p:ph type="title"/>
          </p:nvPr>
        </p:nvSpPr>
        <p:spPr/>
        <p:txBody>
          <a:bodyPr/>
          <a:lstStyle/>
          <a:p>
            <a:r>
              <a:rPr lang="en-US" dirty="0" smtClean="0"/>
              <a:t>Summary</a:t>
            </a:r>
            <a:endParaRPr lang="en-US"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52400" y="4672326"/>
            <a:ext cx="1401964" cy="2163901"/>
          </a:xfrm>
          <a:prstGeom prst="rect">
            <a:avLst/>
          </a:prstGeom>
          <a:scene3d>
            <a:camera prst="orthographicFront"/>
            <a:lightRig rig="threePt" dir="t"/>
          </a:scene3d>
          <a:sp3d extrusionH="76200">
            <a:extrusionClr>
              <a:schemeClr val="bg2">
                <a:lumMod val="50000"/>
              </a:schemeClr>
            </a:extrusionClr>
          </a:sp3d>
        </p:spPr>
      </p:pic>
    </p:spTree>
    <p:extLst>
      <p:ext uri="{BB962C8B-B14F-4D97-AF65-F5344CB8AC3E}">
        <p14:creationId xmlns:p14="http://schemas.microsoft.com/office/powerpoint/2010/main" val="2305201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smtClean="0"/>
              <a:t>Questions?</a:t>
            </a:r>
            <a:endParaRPr lang="en-US"/>
          </a:p>
        </p:txBody>
      </p:sp>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52400" y="4672326"/>
            <a:ext cx="1401964" cy="2163901"/>
          </a:xfrm>
          <a:prstGeom prst="rect">
            <a:avLst/>
          </a:prstGeom>
          <a:scene3d>
            <a:camera prst="orthographicFront"/>
            <a:lightRig rig="threePt" dir="t"/>
          </a:scene3d>
          <a:sp3d extrusionH="76200">
            <a:extrusionClr>
              <a:schemeClr val="bg2">
                <a:lumMod val="50000"/>
              </a:schemeClr>
            </a:extrusionClr>
          </a:sp3d>
        </p:spPr>
      </p:pic>
    </p:spTree>
    <p:extLst>
      <p:ext uri="{BB962C8B-B14F-4D97-AF65-F5344CB8AC3E}">
        <p14:creationId xmlns:p14="http://schemas.microsoft.com/office/powerpoint/2010/main" val="1535795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Rosiland Garner</a:t>
            </a:r>
          </a:p>
          <a:p>
            <a:pPr marL="0" indent="0">
              <a:buNone/>
            </a:pPr>
            <a:r>
              <a:rPr lang="en-US" dirty="0" smtClean="0">
                <a:hlinkClick r:id="rId2"/>
              </a:rPr>
              <a:t>rgarner@its.msstate.edu</a:t>
            </a:r>
            <a:endParaRPr lang="en-US" dirty="0" smtClean="0"/>
          </a:p>
          <a:p>
            <a:pPr marL="0" indent="0">
              <a:buNone/>
            </a:pPr>
            <a:r>
              <a:rPr lang="en-US" dirty="0" smtClean="0"/>
              <a:t>662-325-9177</a:t>
            </a:r>
          </a:p>
          <a:p>
            <a:pPr marL="0" indent="0">
              <a:buNone/>
            </a:pPr>
            <a:endParaRPr lang="en-US" dirty="0"/>
          </a:p>
          <a:p>
            <a:pPr marL="0" indent="0">
              <a:buNone/>
            </a:pPr>
            <a:r>
              <a:rPr lang="en-US" dirty="0" smtClean="0"/>
              <a:t>Angie Sherrer</a:t>
            </a:r>
          </a:p>
          <a:p>
            <a:pPr marL="0" indent="0">
              <a:buNone/>
            </a:pPr>
            <a:r>
              <a:rPr lang="en-US" dirty="0" smtClean="0">
                <a:hlinkClick r:id="rId3"/>
              </a:rPr>
              <a:t>asherrer@saffairs.msstate.edu</a:t>
            </a:r>
            <a:endParaRPr lang="en-US" dirty="0" smtClean="0"/>
          </a:p>
          <a:p>
            <a:pPr marL="0" indent="0">
              <a:buNone/>
            </a:pPr>
            <a:r>
              <a:rPr lang="en-US" dirty="0" smtClean="0"/>
              <a:t>662-325-7435</a:t>
            </a:r>
          </a:p>
        </p:txBody>
      </p:sp>
      <p:sp>
        <p:nvSpPr>
          <p:cNvPr id="2" name="Title 1"/>
          <p:cNvSpPr>
            <a:spLocks noGrp="1"/>
          </p:cNvSpPr>
          <p:nvPr>
            <p:ph type="title"/>
          </p:nvPr>
        </p:nvSpPr>
        <p:spPr/>
        <p:txBody>
          <a:bodyPr>
            <a:normAutofit/>
          </a:bodyPr>
          <a:lstStyle/>
          <a:p>
            <a:pPr algn="ctr"/>
            <a:r>
              <a:rPr lang="en-US" dirty="0" smtClean="0"/>
              <a:t>Contact Information</a:t>
            </a:r>
            <a:endParaRPr lang="en-US" dirty="0"/>
          </a:p>
        </p:txBody>
      </p:sp>
      <p:pic>
        <p:nvPicPr>
          <p:cNvPr id="4" name="Picture 3"/>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52400" y="4672326"/>
            <a:ext cx="1401964" cy="2163901"/>
          </a:xfrm>
          <a:prstGeom prst="rect">
            <a:avLst/>
          </a:prstGeom>
          <a:scene3d>
            <a:camera prst="orthographicFront"/>
            <a:lightRig rig="threePt" dir="t"/>
          </a:scene3d>
          <a:sp3d extrusionH="76200">
            <a:extrusionClr>
              <a:schemeClr val="bg2">
                <a:lumMod val="50000"/>
              </a:schemeClr>
            </a:extrusionClr>
          </a:sp3d>
        </p:spPr>
      </p:pic>
    </p:spTree>
    <p:extLst>
      <p:ext uri="{BB962C8B-B14F-4D97-AF65-F5344CB8AC3E}">
        <p14:creationId xmlns:p14="http://schemas.microsoft.com/office/powerpoint/2010/main" val="347168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Manually awarded all students</a:t>
            </a:r>
          </a:p>
          <a:p>
            <a:endParaRPr lang="en-US" dirty="0" smtClean="0"/>
          </a:p>
          <a:p>
            <a:r>
              <a:rPr lang="en-US" dirty="0" smtClean="0"/>
              <a:t>Progressed to partial load process using RORPOST/RORBPST</a:t>
            </a:r>
          </a:p>
          <a:p>
            <a:endParaRPr lang="en-US" dirty="0"/>
          </a:p>
          <a:p>
            <a:r>
              <a:rPr lang="en-US" dirty="0" smtClean="0"/>
              <a:t>Currently utilizing load process that posts awards via API calls from a C program</a:t>
            </a:r>
            <a:endParaRPr lang="en-US" dirty="0"/>
          </a:p>
        </p:txBody>
      </p:sp>
      <p:sp>
        <p:nvSpPr>
          <p:cNvPr id="2" name="Title 1"/>
          <p:cNvSpPr>
            <a:spLocks noGrp="1"/>
          </p:cNvSpPr>
          <p:nvPr>
            <p:ph type="title"/>
          </p:nvPr>
        </p:nvSpPr>
        <p:spPr/>
        <p:txBody>
          <a:bodyPr/>
          <a:lstStyle/>
          <a:p>
            <a:r>
              <a:rPr lang="en-US" dirty="0" smtClean="0"/>
              <a:t>Introduction and History</a:t>
            </a:r>
            <a:endParaRPr lang="en-US"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52400" y="4672326"/>
            <a:ext cx="1401964" cy="2163901"/>
          </a:xfrm>
          <a:prstGeom prst="rect">
            <a:avLst/>
          </a:prstGeom>
          <a:scene3d>
            <a:camera prst="orthographicFront"/>
            <a:lightRig rig="threePt" dir="t"/>
          </a:scene3d>
          <a:sp3d extrusionH="76200">
            <a:extrusionClr>
              <a:schemeClr val="bg2">
                <a:lumMod val="50000"/>
              </a:schemeClr>
            </a:extrusionClr>
          </a:sp3d>
        </p:spPr>
      </p:pic>
    </p:spTree>
    <p:extLst>
      <p:ext uri="{BB962C8B-B14F-4D97-AF65-F5344CB8AC3E}">
        <p14:creationId xmlns:p14="http://schemas.microsoft.com/office/powerpoint/2010/main" val="2759933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Update all C programs with any changes required for new aid year</a:t>
            </a:r>
          </a:p>
          <a:p>
            <a:endParaRPr lang="en-US" dirty="0" smtClean="0"/>
          </a:p>
          <a:p>
            <a:r>
              <a:rPr lang="en-US" dirty="0" smtClean="0"/>
              <a:t>Create new population selections</a:t>
            </a:r>
          </a:p>
          <a:p>
            <a:endParaRPr lang="en-US" dirty="0" smtClean="0"/>
          </a:p>
          <a:p>
            <a:r>
              <a:rPr lang="en-US" dirty="0" smtClean="0"/>
              <a:t>Modify .</a:t>
            </a:r>
            <a:r>
              <a:rPr lang="en-US" dirty="0" err="1" smtClean="0"/>
              <a:t>sql</a:t>
            </a:r>
            <a:r>
              <a:rPr lang="en-US" dirty="0" smtClean="0"/>
              <a:t> scripts to reflect new aid year values</a:t>
            </a:r>
          </a:p>
          <a:p>
            <a:endParaRPr lang="en-US" dirty="0" smtClean="0"/>
          </a:p>
          <a:p>
            <a:r>
              <a:rPr lang="en-US" dirty="0" smtClean="0"/>
              <a:t>Create new RORPOST entries</a:t>
            </a:r>
            <a:endParaRPr lang="en-US" dirty="0"/>
          </a:p>
        </p:txBody>
      </p:sp>
      <p:sp>
        <p:nvSpPr>
          <p:cNvPr id="2" name="Title 1"/>
          <p:cNvSpPr>
            <a:spLocks noGrp="1"/>
          </p:cNvSpPr>
          <p:nvPr>
            <p:ph type="title"/>
          </p:nvPr>
        </p:nvSpPr>
        <p:spPr/>
        <p:txBody>
          <a:bodyPr>
            <a:normAutofit fontScale="90000"/>
          </a:bodyPr>
          <a:lstStyle/>
          <a:p>
            <a:r>
              <a:rPr lang="en-US" dirty="0" smtClean="0"/>
              <a:t>New Aid Year Initial Load Set Up</a:t>
            </a:r>
            <a:endParaRPr lang="en-US" dirty="0"/>
          </a:p>
        </p:txBody>
      </p:sp>
    </p:spTree>
    <p:extLst>
      <p:ext uri="{BB962C8B-B14F-4D97-AF65-F5344CB8AC3E}">
        <p14:creationId xmlns:p14="http://schemas.microsoft.com/office/powerpoint/2010/main" val="2466600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RZRIL15 – C program (1 of 2 main processes) – identify students with new or changed awards</a:t>
            </a:r>
          </a:p>
          <a:p>
            <a:r>
              <a:rPr lang="en-US" dirty="0" smtClean="0"/>
              <a:t>GLBDATA -  population selection of students in batch</a:t>
            </a:r>
          </a:p>
          <a:p>
            <a:r>
              <a:rPr lang="en-US" dirty="0" smtClean="0"/>
              <a:t>GLIEXTR – check for deceased students</a:t>
            </a:r>
          </a:p>
          <a:p>
            <a:r>
              <a:rPr lang="en-US" dirty="0" smtClean="0"/>
              <a:t>GLBDATA – population selection of students without budget</a:t>
            </a:r>
          </a:p>
          <a:p>
            <a:r>
              <a:rPr lang="en-US" dirty="0" smtClean="0"/>
              <a:t>RORGRPS – create budgets for students in population</a:t>
            </a:r>
          </a:p>
          <a:p>
            <a:r>
              <a:rPr lang="en-US" dirty="0" smtClean="0"/>
              <a:t>RZRIC15 – C program (2</a:t>
            </a:r>
            <a:r>
              <a:rPr lang="en-US" baseline="30000" dirty="0" smtClean="0"/>
              <a:t>nd</a:t>
            </a:r>
            <a:r>
              <a:rPr lang="en-US" dirty="0" smtClean="0"/>
              <a:t> main process) – creates awards</a:t>
            </a:r>
          </a:p>
        </p:txBody>
      </p:sp>
      <p:sp>
        <p:nvSpPr>
          <p:cNvPr id="2" name="Title 1"/>
          <p:cNvSpPr>
            <a:spLocks noGrp="1"/>
          </p:cNvSpPr>
          <p:nvPr>
            <p:ph type="title"/>
          </p:nvPr>
        </p:nvSpPr>
        <p:spPr/>
        <p:txBody>
          <a:bodyPr/>
          <a:lstStyle/>
          <a:p>
            <a:r>
              <a:rPr lang="en-US" dirty="0" smtClean="0"/>
              <a:t>Load Process Steps</a:t>
            </a:r>
            <a:endParaRPr lang="en-US" dirty="0"/>
          </a:p>
        </p:txBody>
      </p:sp>
    </p:spTree>
    <p:extLst>
      <p:ext uri="{BB962C8B-B14F-4D97-AF65-F5344CB8AC3E}">
        <p14:creationId xmlns:p14="http://schemas.microsoft.com/office/powerpoint/2010/main" val="1518849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Verify awards in output </a:t>
            </a:r>
            <a:r>
              <a:rPr lang="en-US" dirty="0" smtClean="0"/>
              <a:t>file</a:t>
            </a:r>
          </a:p>
          <a:p>
            <a:endParaRPr lang="en-US" dirty="0"/>
          </a:p>
          <a:p>
            <a:r>
              <a:rPr lang="en-US" dirty="0" smtClean="0"/>
              <a:t>Run .</a:t>
            </a:r>
            <a:r>
              <a:rPr lang="en-US" dirty="0" err="1" smtClean="0"/>
              <a:t>sql</a:t>
            </a:r>
            <a:r>
              <a:rPr lang="en-US" dirty="0" smtClean="0"/>
              <a:t> script to create exception reports</a:t>
            </a:r>
          </a:p>
          <a:p>
            <a:endParaRPr lang="en-US" dirty="0" smtClean="0"/>
          </a:p>
          <a:p>
            <a:r>
              <a:rPr lang="en-US" dirty="0" smtClean="0"/>
              <a:t>Run RORPOST/RORBPST to lower load flags</a:t>
            </a:r>
          </a:p>
          <a:p>
            <a:endParaRPr lang="en-US" dirty="0"/>
          </a:p>
          <a:p>
            <a:r>
              <a:rPr lang="en-US" dirty="0" smtClean="0"/>
              <a:t>After batch disbursement has run, create the ‘Part 3’ lists</a:t>
            </a:r>
            <a:endParaRPr lang="en-US" dirty="0"/>
          </a:p>
          <a:p>
            <a:endParaRPr lang="en-US" dirty="0" smtClean="0"/>
          </a:p>
        </p:txBody>
      </p:sp>
      <p:sp>
        <p:nvSpPr>
          <p:cNvPr id="2" name="Title 1"/>
          <p:cNvSpPr>
            <a:spLocks noGrp="1"/>
          </p:cNvSpPr>
          <p:nvPr>
            <p:ph type="title"/>
          </p:nvPr>
        </p:nvSpPr>
        <p:spPr/>
        <p:txBody>
          <a:bodyPr/>
          <a:lstStyle/>
          <a:p>
            <a:r>
              <a:rPr lang="en-US" dirty="0" smtClean="0"/>
              <a:t>Load Process Steps</a:t>
            </a:r>
            <a:endParaRPr lang="en-US" dirty="0"/>
          </a:p>
        </p:txBody>
      </p:sp>
    </p:spTree>
    <p:extLst>
      <p:ext uri="{BB962C8B-B14F-4D97-AF65-F5344CB8AC3E}">
        <p14:creationId xmlns:p14="http://schemas.microsoft.com/office/powerpoint/2010/main" val="3078061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Reads in data from state provided active and cancelled .txt files: verifies file school code, file aid year, and student </a:t>
            </a:r>
            <a:r>
              <a:rPr lang="en-US" dirty="0" err="1" smtClean="0"/>
              <a:t>ssn</a:t>
            </a:r>
            <a:endParaRPr lang="en-US" dirty="0" smtClean="0"/>
          </a:p>
          <a:p>
            <a:endParaRPr lang="en-US" dirty="0" smtClean="0"/>
          </a:p>
          <a:p>
            <a:r>
              <a:rPr lang="en-US" dirty="0"/>
              <a:t>Creates RORSTAT records for new aid year award </a:t>
            </a:r>
            <a:r>
              <a:rPr lang="en-US" dirty="0" smtClean="0"/>
              <a:t>recipients</a:t>
            </a:r>
          </a:p>
          <a:p>
            <a:endParaRPr lang="en-US" dirty="0" smtClean="0"/>
          </a:p>
          <a:p>
            <a:r>
              <a:rPr lang="en-US" dirty="0" smtClean="0"/>
              <a:t>Creates/modifies user-defined fields with amounts, award type, date, and a load indicator</a:t>
            </a:r>
          </a:p>
          <a:p>
            <a:endParaRPr lang="en-US" dirty="0" smtClean="0"/>
          </a:p>
          <a:p>
            <a:r>
              <a:rPr lang="en-US" dirty="0"/>
              <a:t>Exception lists created for non-matching </a:t>
            </a:r>
            <a:r>
              <a:rPr lang="en-US" dirty="0" err="1"/>
              <a:t>ssns</a:t>
            </a:r>
            <a:r>
              <a:rPr lang="en-US" dirty="0"/>
              <a:t> and names</a:t>
            </a:r>
            <a:endParaRPr lang="en-US" dirty="0" smtClean="0"/>
          </a:p>
          <a:p>
            <a:endParaRPr lang="en-US" dirty="0" smtClean="0"/>
          </a:p>
          <a:p>
            <a:endParaRPr lang="en-US" dirty="0" smtClean="0"/>
          </a:p>
          <a:p>
            <a:endParaRPr lang="en-US" dirty="0"/>
          </a:p>
          <a:p>
            <a:pPr marL="0" indent="0">
              <a:buNone/>
            </a:pPr>
            <a:endParaRPr lang="en-US" dirty="0"/>
          </a:p>
          <a:p>
            <a:endParaRPr lang="en-US" dirty="0" smtClean="0"/>
          </a:p>
        </p:txBody>
      </p:sp>
      <p:sp>
        <p:nvSpPr>
          <p:cNvPr id="2" name="Title 1"/>
          <p:cNvSpPr>
            <a:spLocks noGrp="1"/>
          </p:cNvSpPr>
          <p:nvPr>
            <p:ph type="title"/>
          </p:nvPr>
        </p:nvSpPr>
        <p:spPr/>
        <p:txBody>
          <a:bodyPr/>
          <a:lstStyle/>
          <a:p>
            <a:r>
              <a:rPr lang="en-US" dirty="0" smtClean="0"/>
              <a:t>Load Process Details – RZRIL15</a:t>
            </a:r>
            <a:endParaRPr lang="en-US" dirty="0"/>
          </a:p>
        </p:txBody>
      </p:sp>
    </p:spTree>
    <p:extLst>
      <p:ext uri="{BB962C8B-B14F-4D97-AF65-F5344CB8AC3E}">
        <p14:creationId xmlns:p14="http://schemas.microsoft.com/office/powerpoint/2010/main" val="3072647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Load conditions: </a:t>
            </a:r>
          </a:p>
          <a:p>
            <a:pPr marL="788670" lvl="1" indent="-514350">
              <a:buFont typeface="+mj-lt"/>
              <a:buAutoNum type="arabicPeriod"/>
            </a:pPr>
            <a:r>
              <a:rPr lang="en-US" sz="2600" b="1" dirty="0" smtClean="0"/>
              <a:t>change in award type</a:t>
            </a:r>
          </a:p>
          <a:p>
            <a:pPr marL="788670" lvl="1" indent="-514350">
              <a:buFont typeface="+mj-lt"/>
              <a:buAutoNum type="arabicPeriod"/>
            </a:pPr>
            <a:r>
              <a:rPr lang="en-US" sz="2600" b="1" dirty="0" smtClean="0"/>
              <a:t>‘N’ or ‘A’ award type</a:t>
            </a:r>
          </a:p>
          <a:p>
            <a:pPr marL="788670" lvl="1" indent="-514350">
              <a:buFont typeface="+mj-lt"/>
              <a:buAutoNum type="arabicPeriod"/>
            </a:pPr>
            <a:r>
              <a:rPr lang="en-US" sz="2600" b="1" dirty="0" smtClean="0"/>
              <a:t>change in fall or spring user-defined field amounts from previous load to current load</a:t>
            </a:r>
          </a:p>
          <a:p>
            <a:endParaRPr lang="en-US" dirty="0" smtClean="0"/>
          </a:p>
          <a:p>
            <a:r>
              <a:rPr lang="en-US" dirty="0" smtClean="0"/>
              <a:t>Provides summary of total records read, error records, name mismatches, counts by fund, </a:t>
            </a:r>
            <a:r>
              <a:rPr lang="en-US" dirty="0" err="1" smtClean="0"/>
              <a:t>rorstat</a:t>
            </a:r>
            <a:r>
              <a:rPr lang="en-US" dirty="0" smtClean="0"/>
              <a:t> records created, </a:t>
            </a:r>
            <a:r>
              <a:rPr lang="en-US" dirty="0" err="1" smtClean="0"/>
              <a:t>robusdf</a:t>
            </a:r>
            <a:r>
              <a:rPr lang="en-US" dirty="0" smtClean="0"/>
              <a:t> records created and updated, and other records read</a:t>
            </a:r>
          </a:p>
          <a:p>
            <a:endParaRPr lang="en-US" dirty="0" smtClean="0"/>
          </a:p>
          <a:p>
            <a:endParaRPr lang="en-US" dirty="0"/>
          </a:p>
          <a:p>
            <a:pPr marL="0" indent="0">
              <a:buNone/>
            </a:pPr>
            <a:endParaRPr lang="en-US" dirty="0"/>
          </a:p>
          <a:p>
            <a:endParaRPr lang="en-US" dirty="0" smtClean="0"/>
          </a:p>
        </p:txBody>
      </p:sp>
      <p:sp>
        <p:nvSpPr>
          <p:cNvPr id="2" name="Title 1"/>
          <p:cNvSpPr>
            <a:spLocks noGrp="1"/>
          </p:cNvSpPr>
          <p:nvPr>
            <p:ph type="title"/>
          </p:nvPr>
        </p:nvSpPr>
        <p:spPr/>
        <p:txBody>
          <a:bodyPr/>
          <a:lstStyle/>
          <a:p>
            <a:r>
              <a:rPr lang="en-US" dirty="0" smtClean="0"/>
              <a:t>Load Process Details – RZRIL15</a:t>
            </a:r>
            <a:endParaRPr lang="en-US" dirty="0"/>
          </a:p>
        </p:txBody>
      </p:sp>
    </p:spTree>
    <p:extLst>
      <p:ext uri="{BB962C8B-B14F-4D97-AF65-F5344CB8AC3E}">
        <p14:creationId xmlns:p14="http://schemas.microsoft.com/office/powerpoint/2010/main" val="2455064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Pull aid period data – to create full and one-term awards</a:t>
            </a:r>
          </a:p>
          <a:p>
            <a:r>
              <a:rPr lang="en-US" dirty="0" smtClean="0"/>
              <a:t>Pull </a:t>
            </a:r>
            <a:r>
              <a:rPr lang="en-US" dirty="0" err="1" smtClean="0"/>
              <a:t>robusdf</a:t>
            </a:r>
            <a:r>
              <a:rPr lang="en-US" dirty="0" smtClean="0"/>
              <a:t> data – to check for </a:t>
            </a:r>
            <a:r>
              <a:rPr lang="en-US" smtClean="0"/>
              <a:t>load indicator</a:t>
            </a:r>
            <a:endParaRPr lang="en-US" dirty="0" smtClean="0"/>
          </a:p>
          <a:p>
            <a:r>
              <a:rPr lang="en-US" dirty="0" smtClean="0"/>
              <a:t>If load indicator exists, check for current award and current award amount.</a:t>
            </a:r>
          </a:p>
          <a:p>
            <a:r>
              <a:rPr lang="en-US" dirty="0" smtClean="0"/>
              <a:t>Update if award exists and amount is different</a:t>
            </a:r>
          </a:p>
          <a:p>
            <a:r>
              <a:rPr lang="en-US" dirty="0" smtClean="0"/>
              <a:t>Create award if it doesn’t exist</a:t>
            </a:r>
          </a:p>
          <a:p>
            <a:r>
              <a:rPr lang="en-US" dirty="0" smtClean="0"/>
              <a:t>If creating or updating MESG or MTAG award, check for existence of estimated award and cancel is amounts match.</a:t>
            </a:r>
          </a:p>
          <a:p>
            <a:r>
              <a:rPr lang="en-US" dirty="0" smtClean="0"/>
              <a:t>Provide summary report including count of awards not created due to an error</a:t>
            </a:r>
            <a:endParaRPr lang="en-US" dirty="0"/>
          </a:p>
          <a:p>
            <a:endParaRPr lang="en-US" dirty="0" smtClean="0"/>
          </a:p>
        </p:txBody>
      </p:sp>
      <p:sp>
        <p:nvSpPr>
          <p:cNvPr id="2" name="Title 1"/>
          <p:cNvSpPr>
            <a:spLocks noGrp="1"/>
          </p:cNvSpPr>
          <p:nvPr>
            <p:ph type="title"/>
          </p:nvPr>
        </p:nvSpPr>
        <p:spPr/>
        <p:txBody>
          <a:bodyPr/>
          <a:lstStyle/>
          <a:p>
            <a:r>
              <a:rPr lang="en-US" dirty="0" smtClean="0"/>
              <a:t>Load Process Details – RZRIC15</a:t>
            </a:r>
            <a:endParaRPr lang="en-US" dirty="0"/>
          </a:p>
        </p:txBody>
      </p:sp>
    </p:spTree>
    <p:extLst>
      <p:ext uri="{BB962C8B-B14F-4D97-AF65-F5344CB8AC3E}">
        <p14:creationId xmlns:p14="http://schemas.microsoft.com/office/powerpoint/2010/main" val="3744689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2" panose="05020102010507070707" pitchFamily="18" charset="2"/>
              <a:buChar char=""/>
            </a:pPr>
            <a:r>
              <a:rPr lang="en-US" sz="1800" dirty="0" smtClean="0"/>
              <a:t>Manual Rosters- These awards must be manually entered into Banner. These include awards like Summer Development Grant or CSA.</a:t>
            </a:r>
          </a:p>
          <a:p>
            <a:pPr>
              <a:buFont typeface="Wingdings 2" panose="05020102010507070707" pitchFamily="18" charset="2"/>
              <a:buChar char=""/>
            </a:pPr>
            <a:r>
              <a:rPr lang="en-US" sz="1800" smtClean="0"/>
              <a:t>Exception Report</a:t>
            </a:r>
            <a:endParaRPr lang="en-US" sz="1800" dirty="0" smtClean="0"/>
          </a:p>
          <a:p>
            <a:pPr>
              <a:buFont typeface="Wingdings 2" panose="05020102010507070707" pitchFamily="18" charset="2"/>
              <a:buChar char=""/>
            </a:pPr>
            <a:r>
              <a:rPr lang="en-US" sz="1800" dirty="0" smtClean="0"/>
              <a:t>Professional Judgment Report- List of students that the state has awarded due to special circumstances</a:t>
            </a:r>
          </a:p>
          <a:p>
            <a:pPr>
              <a:buFont typeface="Wingdings 2" panose="05020102010507070707" pitchFamily="18" charset="2"/>
              <a:buChar char=""/>
            </a:pPr>
            <a:r>
              <a:rPr lang="en-US" sz="1800" dirty="0" smtClean="0"/>
              <a:t>Part Three Report- lists any discrepancies between what has shows as paid in Banner and what the user defined fields shows awarded by State Office of Financial Aid.  </a:t>
            </a:r>
          </a:p>
          <a:p>
            <a:pPr>
              <a:buFont typeface="Wingdings 2" panose="05020102010507070707" pitchFamily="18" charset="2"/>
              <a:buChar char=""/>
            </a:pPr>
            <a:r>
              <a:rPr lang="en-US" sz="1800" dirty="0" smtClean="0"/>
              <a:t>Balancing Reports</a:t>
            </a:r>
          </a:p>
          <a:p>
            <a:pPr>
              <a:buFont typeface="Wingdings 2" panose="05020102010507070707" pitchFamily="18" charset="2"/>
              <a:buChar char=""/>
            </a:pPr>
            <a:r>
              <a:rPr lang="en-US" sz="1800" dirty="0" smtClean="0"/>
              <a:t>Disbursement Rosters</a:t>
            </a:r>
            <a:endParaRPr lang="en-US" sz="1800" dirty="0"/>
          </a:p>
        </p:txBody>
      </p:sp>
      <p:sp>
        <p:nvSpPr>
          <p:cNvPr id="2" name="Title 1"/>
          <p:cNvSpPr>
            <a:spLocks noGrp="1"/>
          </p:cNvSpPr>
          <p:nvPr>
            <p:ph type="title"/>
          </p:nvPr>
        </p:nvSpPr>
        <p:spPr/>
        <p:txBody>
          <a:bodyPr/>
          <a:lstStyle/>
          <a:p>
            <a:r>
              <a:rPr lang="en-US" dirty="0" smtClean="0"/>
              <a:t>Reports</a:t>
            </a:r>
            <a:endParaRPr lang="en-US" dirty="0"/>
          </a:p>
        </p:txBody>
      </p:sp>
    </p:spTree>
    <p:extLst>
      <p:ext uri="{BB962C8B-B14F-4D97-AF65-F5344CB8AC3E}">
        <p14:creationId xmlns:p14="http://schemas.microsoft.com/office/powerpoint/2010/main" val="3556876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2014 Template.pptx" id="{CA16CCD9-8536-44DE-A41A-68BEFD469FE5}" vid="{5E5E4CE2-08A7-4068-A480-A4A02019E5A9}"/>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2014 Template</Template>
  <TotalTime>222</TotalTime>
  <Words>766</Words>
  <Application>Microsoft Office PowerPoint</Application>
  <PresentationFormat>On-screen Show (4:3)</PresentationFormat>
  <Paragraphs>115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Lucida Sans Unicode</vt:lpstr>
      <vt:lpstr>Verdana</vt:lpstr>
      <vt:lpstr>Wingdings 2</vt:lpstr>
      <vt:lpstr>Wingdings 3</vt:lpstr>
      <vt:lpstr>Concourse</vt:lpstr>
      <vt:lpstr>Processing State Aid using Microsoft Access and Banner</vt:lpstr>
      <vt:lpstr>Introduction and History</vt:lpstr>
      <vt:lpstr>New Aid Year Initial Load Set Up</vt:lpstr>
      <vt:lpstr>Load Process Steps</vt:lpstr>
      <vt:lpstr>Load Process Steps</vt:lpstr>
      <vt:lpstr>Load Process Details – RZRIL15</vt:lpstr>
      <vt:lpstr>Load Process Details – RZRIL15</vt:lpstr>
      <vt:lpstr>Load Process Details – RZRIC15</vt:lpstr>
      <vt:lpstr>Reports</vt:lpstr>
      <vt:lpstr>Part 3 Report</vt:lpstr>
      <vt:lpstr>Exception Report</vt:lpstr>
      <vt:lpstr>Adjustment Files</vt:lpstr>
      <vt:lpstr>Balancing Report</vt:lpstr>
      <vt:lpstr>Disbursement Roster</vt:lpstr>
      <vt:lpstr>Summary</vt:lpstr>
      <vt:lpstr>PowerPoint Presentation</vt:lpstr>
      <vt:lpstr>Contact Information</vt:lpstr>
    </vt:vector>
  </TitlesOfParts>
  <Company>Mississippi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Processing State Aid Using Microsoft Access and Banner</dc:title>
  <dc:creator>Margaret B. Sherrer</dc:creator>
  <cp:lastModifiedBy>Rosiland Ashford Garner</cp:lastModifiedBy>
  <cp:revision>45</cp:revision>
  <dcterms:created xsi:type="dcterms:W3CDTF">2014-09-10T20:04:55Z</dcterms:created>
  <dcterms:modified xsi:type="dcterms:W3CDTF">2014-09-18T19:38:50Z</dcterms:modified>
</cp:coreProperties>
</file>