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7"/>
  </p:notesMasterIdLst>
  <p:sldIdLst>
    <p:sldId id="268" r:id="rId2"/>
    <p:sldId id="257" r:id="rId3"/>
    <p:sldId id="266" r:id="rId4"/>
    <p:sldId id="261" r:id="rId5"/>
    <p:sldId id="262" r:id="rId6"/>
    <p:sldId id="263" r:id="rId7"/>
    <p:sldId id="267" r:id="rId8"/>
    <p:sldId id="269" r:id="rId9"/>
    <p:sldId id="270" r:id="rId10"/>
    <p:sldId id="264" r:id="rId11"/>
    <p:sldId id="283" r:id="rId12"/>
    <p:sldId id="284" r:id="rId13"/>
    <p:sldId id="286" r:id="rId14"/>
    <p:sldId id="287" r:id="rId15"/>
    <p:sldId id="278" r:id="rId16"/>
    <p:sldId id="279" r:id="rId17"/>
    <p:sldId id="280" r:id="rId18"/>
    <p:sldId id="319" r:id="rId19"/>
    <p:sldId id="320" r:id="rId20"/>
    <p:sldId id="321" r:id="rId21"/>
    <p:sldId id="322" r:id="rId22"/>
    <p:sldId id="271" r:id="rId23"/>
    <p:sldId id="273" r:id="rId24"/>
    <p:sldId id="272" r:id="rId25"/>
    <p:sldId id="274" r:id="rId26"/>
    <p:sldId id="285" r:id="rId27"/>
    <p:sldId id="276" r:id="rId28"/>
    <p:sldId id="277" r:id="rId29"/>
    <p:sldId id="288" r:id="rId30"/>
    <p:sldId id="289" r:id="rId31"/>
    <p:sldId id="258" r:id="rId32"/>
    <p:sldId id="293" r:id="rId33"/>
    <p:sldId id="292" r:id="rId34"/>
    <p:sldId id="295" r:id="rId35"/>
    <p:sldId id="311" r:id="rId36"/>
    <p:sldId id="291" r:id="rId37"/>
    <p:sldId id="290" r:id="rId38"/>
    <p:sldId id="316" r:id="rId39"/>
    <p:sldId id="301" r:id="rId40"/>
    <p:sldId id="303" r:id="rId41"/>
    <p:sldId id="305" r:id="rId42"/>
    <p:sldId id="297" r:id="rId43"/>
    <p:sldId id="298" r:id="rId44"/>
    <p:sldId id="300" r:id="rId45"/>
    <p:sldId id="306" r:id="rId46"/>
    <p:sldId id="307" r:id="rId47"/>
    <p:sldId id="308" r:id="rId48"/>
    <p:sldId id="309" r:id="rId49"/>
    <p:sldId id="310" r:id="rId50"/>
    <p:sldId id="312" r:id="rId51"/>
    <p:sldId id="313" r:id="rId52"/>
    <p:sldId id="314" r:id="rId53"/>
    <p:sldId id="315" r:id="rId54"/>
    <p:sldId id="317" r:id="rId55"/>
    <p:sldId id="318" r:id="rId56"/>
  </p:sldIdLst>
  <p:sldSz cx="9144000" cy="6858000" type="screen4x3"/>
  <p:notesSz cx="6858000" cy="9240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946" y="2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2FAEC3-12B3-4B7B-A45E-F007C0489AA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FC5B05-1319-4FBA-9C90-1508B83F14E2}">
      <dgm:prSet phldrT="[Text]"/>
      <dgm:spPr/>
      <dgm:t>
        <a:bodyPr/>
        <a:lstStyle/>
        <a:p>
          <a:r>
            <a:rPr lang="en-US" baseline="0" dirty="0" smtClean="0"/>
            <a:t>Child Support</a:t>
          </a:r>
          <a:endParaRPr lang="en-US" baseline="0" dirty="0"/>
        </a:p>
      </dgm:t>
    </dgm:pt>
    <dgm:pt modelId="{A46C3F06-AAED-4527-AC09-35FFC236E327}" type="parTrans" cxnId="{F150791E-101E-47A6-A9D2-FEF5112701BC}">
      <dgm:prSet/>
      <dgm:spPr/>
      <dgm:t>
        <a:bodyPr/>
        <a:lstStyle/>
        <a:p>
          <a:endParaRPr lang="en-US"/>
        </a:p>
      </dgm:t>
    </dgm:pt>
    <dgm:pt modelId="{9764A56E-163B-430A-A3EC-99CCA76F5058}" type="sibTrans" cxnId="{F150791E-101E-47A6-A9D2-FEF5112701BC}">
      <dgm:prSet/>
      <dgm:spPr/>
      <dgm:t>
        <a:bodyPr/>
        <a:lstStyle/>
        <a:p>
          <a:endParaRPr lang="en-US"/>
        </a:p>
      </dgm:t>
    </dgm:pt>
    <dgm:pt modelId="{F6432169-16AC-41E0-B16D-E397057679C3}">
      <dgm:prSet phldrT="[Text]"/>
      <dgm:spPr/>
      <dgm:t>
        <a:bodyPr/>
        <a:lstStyle/>
        <a:p>
          <a:r>
            <a:rPr lang="en-US" dirty="0" smtClean="0"/>
            <a:t>Garnishments</a:t>
          </a:r>
          <a:endParaRPr lang="en-US" dirty="0"/>
        </a:p>
      </dgm:t>
    </dgm:pt>
    <dgm:pt modelId="{19341549-0C1A-4D45-964C-F9BF2BCE6456}" type="parTrans" cxnId="{C6D8BD00-1CD5-4366-87DF-25D39F49823B}">
      <dgm:prSet/>
      <dgm:spPr/>
      <dgm:t>
        <a:bodyPr/>
        <a:lstStyle/>
        <a:p>
          <a:endParaRPr lang="en-US"/>
        </a:p>
      </dgm:t>
    </dgm:pt>
    <dgm:pt modelId="{A2E4221C-02A8-4F4F-8F80-D76BC68101FE}" type="sibTrans" cxnId="{C6D8BD00-1CD5-4366-87DF-25D39F49823B}">
      <dgm:prSet/>
      <dgm:spPr/>
      <dgm:t>
        <a:bodyPr/>
        <a:lstStyle/>
        <a:p>
          <a:endParaRPr lang="en-US"/>
        </a:p>
      </dgm:t>
    </dgm:pt>
    <dgm:pt modelId="{0D32E874-873D-4BC7-86B7-1606D5C98543}">
      <dgm:prSet phldrT="[Text]"/>
      <dgm:spPr/>
      <dgm:t>
        <a:bodyPr/>
        <a:lstStyle/>
        <a:p>
          <a:r>
            <a:rPr lang="en-US" dirty="0" smtClean="0"/>
            <a:t>Taxes</a:t>
          </a:r>
          <a:endParaRPr lang="en-US" dirty="0"/>
        </a:p>
      </dgm:t>
    </dgm:pt>
    <dgm:pt modelId="{76A45BF7-3B10-4E1C-9790-FBF559DF63B4}" type="parTrans" cxnId="{72A8BAA3-18FA-4519-BE31-62ED34F1BFDA}">
      <dgm:prSet/>
      <dgm:spPr/>
      <dgm:t>
        <a:bodyPr/>
        <a:lstStyle/>
        <a:p>
          <a:endParaRPr lang="en-US"/>
        </a:p>
      </dgm:t>
    </dgm:pt>
    <dgm:pt modelId="{04F2B168-96C7-478F-ACFE-D139764561CF}" type="sibTrans" cxnId="{72A8BAA3-18FA-4519-BE31-62ED34F1BFDA}">
      <dgm:prSet/>
      <dgm:spPr/>
      <dgm:t>
        <a:bodyPr/>
        <a:lstStyle/>
        <a:p>
          <a:endParaRPr lang="en-US"/>
        </a:p>
      </dgm:t>
    </dgm:pt>
    <dgm:pt modelId="{989868B2-B796-4781-8942-7BAD43014866}">
      <dgm:prSet phldrT="[Text]"/>
      <dgm:spPr/>
      <dgm:t>
        <a:bodyPr/>
        <a:lstStyle/>
        <a:p>
          <a:r>
            <a:rPr lang="en-US" dirty="0" smtClean="0"/>
            <a:t>Required </a:t>
          </a:r>
        </a:p>
        <a:p>
          <a:r>
            <a:rPr lang="en-US" dirty="0" smtClean="0"/>
            <a:t>   Deductions	</a:t>
          </a:r>
          <a:endParaRPr lang="en-US" dirty="0"/>
        </a:p>
      </dgm:t>
    </dgm:pt>
    <dgm:pt modelId="{0E492DA0-D706-425C-8FC1-099BD242A923}" type="parTrans" cxnId="{3C51245D-A963-4E52-9835-F93AF1AEF766}">
      <dgm:prSet/>
      <dgm:spPr/>
      <dgm:t>
        <a:bodyPr/>
        <a:lstStyle/>
        <a:p>
          <a:endParaRPr lang="en-US"/>
        </a:p>
      </dgm:t>
    </dgm:pt>
    <dgm:pt modelId="{9FE45C02-87C0-43F3-A252-3DCC256EA012}" type="sibTrans" cxnId="{3C51245D-A963-4E52-9835-F93AF1AEF766}">
      <dgm:prSet/>
      <dgm:spPr/>
      <dgm:t>
        <a:bodyPr/>
        <a:lstStyle/>
        <a:p>
          <a:endParaRPr lang="en-US"/>
        </a:p>
      </dgm:t>
    </dgm:pt>
    <dgm:pt modelId="{158CAE9B-2E2B-42A4-9B0C-A60511F20B64}">
      <dgm:prSet phldrT="[Text]"/>
      <dgm:spPr/>
      <dgm:t>
        <a:bodyPr/>
        <a:lstStyle/>
        <a:p>
          <a:endParaRPr lang="en-US" dirty="0" smtClean="0"/>
        </a:p>
        <a:p>
          <a:r>
            <a:rPr lang="en-US" dirty="0" smtClean="0"/>
            <a:t>Voluntary </a:t>
          </a:r>
        </a:p>
        <a:p>
          <a:r>
            <a:rPr lang="en-US" dirty="0" smtClean="0"/>
            <a:t>Deductions</a:t>
          </a:r>
        </a:p>
        <a:p>
          <a:endParaRPr lang="en-US" dirty="0"/>
        </a:p>
      </dgm:t>
    </dgm:pt>
    <dgm:pt modelId="{147AB3A0-6EA0-4BA3-A9AE-FEC07CF16599}" type="parTrans" cxnId="{0A25ED81-5643-49A4-8056-1BE5A47418D0}">
      <dgm:prSet/>
      <dgm:spPr/>
      <dgm:t>
        <a:bodyPr/>
        <a:lstStyle/>
        <a:p>
          <a:endParaRPr lang="en-US"/>
        </a:p>
      </dgm:t>
    </dgm:pt>
    <dgm:pt modelId="{B6AC8581-81F9-4669-A132-84D05AEDAAD7}" type="sibTrans" cxnId="{0A25ED81-5643-49A4-8056-1BE5A47418D0}">
      <dgm:prSet/>
      <dgm:spPr/>
      <dgm:t>
        <a:bodyPr/>
        <a:lstStyle/>
        <a:p>
          <a:endParaRPr lang="en-US"/>
        </a:p>
      </dgm:t>
    </dgm:pt>
    <dgm:pt modelId="{8D42AA03-4F70-4C0C-8A56-E950747C39D0}" type="pres">
      <dgm:prSet presAssocID="{002FAEC3-12B3-4B7B-A45E-F007C0489AA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AC4251-2CDA-45F1-9A59-3C0C842C4B58}" type="pres">
      <dgm:prSet presAssocID="{5AFC5B05-1319-4FBA-9C90-1508B83F14E2}" presName="node" presStyleLbl="node1" presStyleIdx="0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492CBB99-AFF2-4D7F-A242-F5441708A0E4}" type="pres">
      <dgm:prSet presAssocID="{9764A56E-163B-430A-A3EC-99CCA76F5058}" presName="sibTrans" presStyleCnt="0"/>
      <dgm:spPr/>
    </dgm:pt>
    <dgm:pt modelId="{349E6F91-DDC8-41F8-AEE8-D3707D6BFCD0}" type="pres">
      <dgm:prSet presAssocID="{F6432169-16AC-41E0-B16D-E397057679C3}" presName="node" presStyleLbl="node1" presStyleIdx="1" presStyleCnt="5">
        <dgm:presLayoutVars>
          <dgm:bulletEnabled val="1"/>
        </dgm:presLayoutVars>
      </dgm:prSet>
      <dgm:spPr>
        <a:prstGeom prst="trapezoid">
          <a:avLst/>
        </a:prstGeom>
      </dgm:spPr>
      <dgm:t>
        <a:bodyPr/>
        <a:lstStyle/>
        <a:p>
          <a:endParaRPr lang="en-US"/>
        </a:p>
      </dgm:t>
    </dgm:pt>
    <dgm:pt modelId="{81AE240B-361F-4835-9CAA-4A9CFB5D6CE2}" type="pres">
      <dgm:prSet presAssocID="{A2E4221C-02A8-4F4F-8F80-D76BC68101FE}" presName="sibTrans" presStyleCnt="0"/>
      <dgm:spPr/>
    </dgm:pt>
    <dgm:pt modelId="{0D45FE8F-5EDF-48A6-BB6B-BBEADD516C98}" type="pres">
      <dgm:prSet presAssocID="{0D32E874-873D-4BC7-86B7-1606D5C98543}" presName="node" presStyleLbl="node1" presStyleIdx="2" presStyleCnt="5">
        <dgm:presLayoutVars>
          <dgm:bulletEnabled val="1"/>
        </dgm:presLayoutVars>
      </dgm:prSet>
      <dgm:spPr>
        <a:prstGeom prst="smileyFace">
          <a:avLst/>
        </a:prstGeom>
      </dgm:spPr>
      <dgm:t>
        <a:bodyPr/>
        <a:lstStyle/>
        <a:p>
          <a:endParaRPr lang="en-US"/>
        </a:p>
      </dgm:t>
    </dgm:pt>
    <dgm:pt modelId="{D5A783F8-A077-4B7A-81AC-6515E4E07CF7}" type="pres">
      <dgm:prSet presAssocID="{04F2B168-96C7-478F-ACFE-D139764561CF}" presName="sibTrans" presStyleCnt="0"/>
      <dgm:spPr/>
    </dgm:pt>
    <dgm:pt modelId="{373B4A16-148E-47AA-AC4A-24CACF89D89E}" type="pres">
      <dgm:prSet presAssocID="{989868B2-B796-4781-8942-7BAD43014866}" presName="node" presStyleLbl="node1" presStyleIdx="3" presStyleCnt="5" custLinFactNeighborX="4259" custLinFactNeighborY="30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3C8ED1-46BD-449C-8F78-6575612EB4E9}" type="pres">
      <dgm:prSet presAssocID="{9FE45C02-87C0-43F3-A252-3DCC256EA012}" presName="sibTrans" presStyleCnt="0"/>
      <dgm:spPr/>
    </dgm:pt>
    <dgm:pt modelId="{F6214EC9-FC09-4940-BE51-4084636B441C}" type="pres">
      <dgm:prSet presAssocID="{158CAE9B-2E2B-42A4-9B0C-A60511F20B6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D064BF-B354-4877-AC27-3EFF117E76A7}" type="presOf" srcId="{5AFC5B05-1319-4FBA-9C90-1508B83F14E2}" destId="{67AC4251-2CDA-45F1-9A59-3C0C842C4B58}" srcOrd="0" destOrd="0" presId="urn:microsoft.com/office/officeart/2005/8/layout/default"/>
    <dgm:cxn modelId="{9C13FD06-A004-4482-98AB-F2678952A732}" type="presOf" srcId="{0D32E874-873D-4BC7-86B7-1606D5C98543}" destId="{0D45FE8F-5EDF-48A6-BB6B-BBEADD516C98}" srcOrd="0" destOrd="0" presId="urn:microsoft.com/office/officeart/2005/8/layout/default"/>
    <dgm:cxn modelId="{3DE2B729-4B4E-4E72-A07B-D52DC0B6101B}" type="presOf" srcId="{989868B2-B796-4781-8942-7BAD43014866}" destId="{373B4A16-148E-47AA-AC4A-24CACF89D89E}" srcOrd="0" destOrd="0" presId="urn:microsoft.com/office/officeart/2005/8/layout/default"/>
    <dgm:cxn modelId="{F68B2879-C098-4201-A578-E7E6225C756D}" type="presOf" srcId="{F6432169-16AC-41E0-B16D-E397057679C3}" destId="{349E6F91-DDC8-41F8-AEE8-D3707D6BFCD0}" srcOrd="0" destOrd="0" presId="urn:microsoft.com/office/officeart/2005/8/layout/default"/>
    <dgm:cxn modelId="{F5E021F0-F8BA-48F8-B77E-3727E95E4207}" type="presOf" srcId="{002FAEC3-12B3-4B7B-A45E-F007C0489AA7}" destId="{8D42AA03-4F70-4C0C-8A56-E950747C39D0}" srcOrd="0" destOrd="0" presId="urn:microsoft.com/office/officeart/2005/8/layout/default"/>
    <dgm:cxn modelId="{88886B82-4A76-482F-B883-D12408F0B1AF}" type="presOf" srcId="{158CAE9B-2E2B-42A4-9B0C-A60511F20B64}" destId="{F6214EC9-FC09-4940-BE51-4084636B441C}" srcOrd="0" destOrd="0" presId="urn:microsoft.com/office/officeart/2005/8/layout/default"/>
    <dgm:cxn modelId="{C6D8BD00-1CD5-4366-87DF-25D39F49823B}" srcId="{002FAEC3-12B3-4B7B-A45E-F007C0489AA7}" destId="{F6432169-16AC-41E0-B16D-E397057679C3}" srcOrd="1" destOrd="0" parTransId="{19341549-0C1A-4D45-964C-F9BF2BCE6456}" sibTransId="{A2E4221C-02A8-4F4F-8F80-D76BC68101FE}"/>
    <dgm:cxn modelId="{72A8BAA3-18FA-4519-BE31-62ED34F1BFDA}" srcId="{002FAEC3-12B3-4B7B-A45E-F007C0489AA7}" destId="{0D32E874-873D-4BC7-86B7-1606D5C98543}" srcOrd="2" destOrd="0" parTransId="{76A45BF7-3B10-4E1C-9790-FBF559DF63B4}" sibTransId="{04F2B168-96C7-478F-ACFE-D139764561CF}"/>
    <dgm:cxn modelId="{0A25ED81-5643-49A4-8056-1BE5A47418D0}" srcId="{002FAEC3-12B3-4B7B-A45E-F007C0489AA7}" destId="{158CAE9B-2E2B-42A4-9B0C-A60511F20B64}" srcOrd="4" destOrd="0" parTransId="{147AB3A0-6EA0-4BA3-A9AE-FEC07CF16599}" sibTransId="{B6AC8581-81F9-4669-A132-84D05AEDAAD7}"/>
    <dgm:cxn modelId="{F150791E-101E-47A6-A9D2-FEF5112701BC}" srcId="{002FAEC3-12B3-4B7B-A45E-F007C0489AA7}" destId="{5AFC5B05-1319-4FBA-9C90-1508B83F14E2}" srcOrd="0" destOrd="0" parTransId="{A46C3F06-AAED-4527-AC09-35FFC236E327}" sibTransId="{9764A56E-163B-430A-A3EC-99CCA76F5058}"/>
    <dgm:cxn modelId="{3C51245D-A963-4E52-9835-F93AF1AEF766}" srcId="{002FAEC3-12B3-4B7B-A45E-F007C0489AA7}" destId="{989868B2-B796-4781-8942-7BAD43014866}" srcOrd="3" destOrd="0" parTransId="{0E492DA0-D706-425C-8FC1-099BD242A923}" sibTransId="{9FE45C02-87C0-43F3-A252-3DCC256EA012}"/>
    <dgm:cxn modelId="{B10E841B-78C7-4841-A7D1-FECD88442548}" type="presParOf" srcId="{8D42AA03-4F70-4C0C-8A56-E950747C39D0}" destId="{67AC4251-2CDA-45F1-9A59-3C0C842C4B58}" srcOrd="0" destOrd="0" presId="urn:microsoft.com/office/officeart/2005/8/layout/default"/>
    <dgm:cxn modelId="{2A3EB09C-8BFF-41A8-9DAF-F1CB902CB529}" type="presParOf" srcId="{8D42AA03-4F70-4C0C-8A56-E950747C39D0}" destId="{492CBB99-AFF2-4D7F-A242-F5441708A0E4}" srcOrd="1" destOrd="0" presId="urn:microsoft.com/office/officeart/2005/8/layout/default"/>
    <dgm:cxn modelId="{F8674391-EC16-47C3-9720-292A76C6F928}" type="presParOf" srcId="{8D42AA03-4F70-4C0C-8A56-E950747C39D0}" destId="{349E6F91-DDC8-41F8-AEE8-D3707D6BFCD0}" srcOrd="2" destOrd="0" presId="urn:microsoft.com/office/officeart/2005/8/layout/default"/>
    <dgm:cxn modelId="{D663574F-F859-4DE1-AB04-C85B0D309B48}" type="presParOf" srcId="{8D42AA03-4F70-4C0C-8A56-E950747C39D0}" destId="{81AE240B-361F-4835-9CAA-4A9CFB5D6CE2}" srcOrd="3" destOrd="0" presId="urn:microsoft.com/office/officeart/2005/8/layout/default"/>
    <dgm:cxn modelId="{1077C26F-A9B1-487D-AE81-66792488BDAF}" type="presParOf" srcId="{8D42AA03-4F70-4C0C-8A56-E950747C39D0}" destId="{0D45FE8F-5EDF-48A6-BB6B-BBEADD516C98}" srcOrd="4" destOrd="0" presId="urn:microsoft.com/office/officeart/2005/8/layout/default"/>
    <dgm:cxn modelId="{B13DF031-54F5-40D0-A086-31A502CB8500}" type="presParOf" srcId="{8D42AA03-4F70-4C0C-8A56-E950747C39D0}" destId="{D5A783F8-A077-4B7A-81AC-6515E4E07CF7}" srcOrd="5" destOrd="0" presId="urn:microsoft.com/office/officeart/2005/8/layout/default"/>
    <dgm:cxn modelId="{9F1CD32D-02BE-4862-8721-53731F17BBA6}" type="presParOf" srcId="{8D42AA03-4F70-4C0C-8A56-E950747C39D0}" destId="{373B4A16-148E-47AA-AC4A-24CACF89D89E}" srcOrd="6" destOrd="0" presId="urn:microsoft.com/office/officeart/2005/8/layout/default"/>
    <dgm:cxn modelId="{BE1BB8C8-68E7-48EA-B129-E5CA0080C466}" type="presParOf" srcId="{8D42AA03-4F70-4C0C-8A56-E950747C39D0}" destId="{D73C8ED1-46BD-449C-8F78-6575612EB4E9}" srcOrd="7" destOrd="0" presId="urn:microsoft.com/office/officeart/2005/8/layout/default"/>
    <dgm:cxn modelId="{8E852C62-384C-45A4-B1EB-3003E8F79E4E}" type="presParOf" srcId="{8D42AA03-4F70-4C0C-8A56-E950747C39D0}" destId="{F6214EC9-FC09-4940-BE51-4084636B441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7E0EC0-4CB3-40CA-9796-E9178EB339B3}" type="doc">
      <dgm:prSet loTypeId="urn:microsoft.com/office/officeart/2008/layout/LinedList" loCatId="list" qsTypeId="urn:microsoft.com/office/officeart/2005/8/quickstyle/simple5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A38BDAD0-C611-453F-8C35-98D7A7F1DF62}">
      <dgm:prSet phldrT="[Text]" custT="1"/>
      <dgm:spPr/>
      <dgm:t>
        <a:bodyPr/>
        <a:lstStyle/>
        <a:p>
          <a:r>
            <a:rPr lang="en-US" sz="2800" dirty="0" smtClean="0"/>
            <a:t>Basic:</a:t>
          </a:r>
        </a:p>
        <a:p>
          <a:endParaRPr lang="en-US" sz="2800" dirty="0"/>
        </a:p>
      </dgm:t>
    </dgm:pt>
    <dgm:pt modelId="{1D1E9AA9-D53C-452D-83AD-3E4C75027EE4}" type="parTrans" cxnId="{FE2830A1-B8CF-4425-B61B-A74AEA0637B5}">
      <dgm:prSet/>
      <dgm:spPr/>
      <dgm:t>
        <a:bodyPr/>
        <a:lstStyle/>
        <a:p>
          <a:endParaRPr lang="en-US" sz="2800"/>
        </a:p>
      </dgm:t>
    </dgm:pt>
    <dgm:pt modelId="{4651F2C1-CA16-4D35-BA0B-796E1A64A3E5}" type="sibTrans" cxnId="{FE2830A1-B8CF-4425-B61B-A74AEA0637B5}">
      <dgm:prSet/>
      <dgm:spPr/>
      <dgm:t>
        <a:bodyPr/>
        <a:lstStyle/>
        <a:p>
          <a:endParaRPr lang="en-US" sz="2800"/>
        </a:p>
      </dgm:t>
    </dgm:pt>
    <dgm:pt modelId="{014827A0-D70A-471F-9018-C409221FA2E0}">
      <dgm:prSet phldrT="[Text]" custT="1"/>
      <dgm:spPr/>
      <dgm:t>
        <a:bodyPr/>
        <a:lstStyle/>
        <a:p>
          <a:r>
            <a:rPr lang="en-US" sz="2800" dirty="0" smtClean="0"/>
            <a:t>Federal and State Taxes</a:t>
          </a:r>
          <a:endParaRPr lang="en-US" sz="2800" dirty="0"/>
        </a:p>
      </dgm:t>
    </dgm:pt>
    <dgm:pt modelId="{32EDDE34-6C50-414A-A48B-6F476F8F00D4}" type="parTrans" cxnId="{4E059B3C-822D-43F3-A619-7E45D54A4C12}">
      <dgm:prSet/>
      <dgm:spPr/>
      <dgm:t>
        <a:bodyPr/>
        <a:lstStyle/>
        <a:p>
          <a:endParaRPr lang="en-US" sz="2800"/>
        </a:p>
      </dgm:t>
    </dgm:pt>
    <dgm:pt modelId="{2C54C5E5-9057-4223-9EE1-5D4F0EDC57EE}" type="sibTrans" cxnId="{4E059B3C-822D-43F3-A619-7E45D54A4C12}">
      <dgm:prSet/>
      <dgm:spPr/>
      <dgm:t>
        <a:bodyPr/>
        <a:lstStyle/>
        <a:p>
          <a:endParaRPr lang="en-US" sz="2800"/>
        </a:p>
      </dgm:t>
    </dgm:pt>
    <dgm:pt modelId="{ADC339F4-5526-4073-8189-EA4695B19BD5}">
      <dgm:prSet phldrT="[Text]" custT="1"/>
      <dgm:spPr/>
      <dgm:t>
        <a:bodyPr/>
        <a:lstStyle/>
        <a:p>
          <a:r>
            <a:rPr lang="en-US" sz="2800" dirty="0" smtClean="0"/>
            <a:t>Social Security and Medicare Taxes</a:t>
          </a:r>
          <a:endParaRPr lang="en-US" sz="2800" dirty="0"/>
        </a:p>
      </dgm:t>
    </dgm:pt>
    <dgm:pt modelId="{BBDEFA42-A64E-4657-8814-FBC6B0AB8DDE}" type="parTrans" cxnId="{43E4CCF2-72A1-46EF-B2BD-9B843C0B1DDA}">
      <dgm:prSet/>
      <dgm:spPr/>
      <dgm:t>
        <a:bodyPr/>
        <a:lstStyle/>
        <a:p>
          <a:endParaRPr lang="en-US" sz="2800"/>
        </a:p>
      </dgm:t>
    </dgm:pt>
    <dgm:pt modelId="{45015389-B3DC-42B2-8210-6674B25EDDF3}" type="sibTrans" cxnId="{43E4CCF2-72A1-46EF-B2BD-9B843C0B1DDA}">
      <dgm:prSet/>
      <dgm:spPr/>
      <dgm:t>
        <a:bodyPr/>
        <a:lstStyle/>
        <a:p>
          <a:endParaRPr lang="en-US" sz="2800"/>
        </a:p>
      </dgm:t>
    </dgm:pt>
    <dgm:pt modelId="{1717A691-2AD9-4966-86C0-46BC5DA4418A}">
      <dgm:prSet phldrT="[Text]" custT="1"/>
      <dgm:spPr/>
      <dgm:t>
        <a:bodyPr/>
        <a:lstStyle/>
        <a:p>
          <a:r>
            <a:rPr lang="en-US" sz="2800" dirty="0" smtClean="0"/>
            <a:t>Retirement, Tax Liens, Garnishments, </a:t>
          </a:r>
        </a:p>
        <a:p>
          <a:r>
            <a:rPr lang="en-US" sz="2800" dirty="0" smtClean="0"/>
            <a:t>Child Support, Bankruptcies</a:t>
          </a:r>
        </a:p>
        <a:p>
          <a:endParaRPr lang="en-US" sz="2800" dirty="0" smtClean="0"/>
        </a:p>
        <a:p>
          <a:endParaRPr lang="en-US" sz="2800" dirty="0" smtClean="0"/>
        </a:p>
        <a:p>
          <a:endParaRPr lang="en-US" sz="2800" dirty="0"/>
        </a:p>
      </dgm:t>
    </dgm:pt>
    <dgm:pt modelId="{9076C39D-294E-44E0-B37F-BF3A4D1F954C}" type="parTrans" cxnId="{4423AA93-CA4A-449C-98AE-38D7C0C2B8A9}">
      <dgm:prSet/>
      <dgm:spPr/>
      <dgm:t>
        <a:bodyPr/>
        <a:lstStyle/>
        <a:p>
          <a:endParaRPr lang="en-US" sz="2800"/>
        </a:p>
      </dgm:t>
    </dgm:pt>
    <dgm:pt modelId="{B02C8F4A-78C7-4BF7-8766-C9F59E5E25DD}" type="sibTrans" cxnId="{4423AA93-CA4A-449C-98AE-38D7C0C2B8A9}">
      <dgm:prSet/>
      <dgm:spPr/>
      <dgm:t>
        <a:bodyPr/>
        <a:lstStyle/>
        <a:p>
          <a:endParaRPr lang="en-US" sz="2800"/>
        </a:p>
      </dgm:t>
    </dgm:pt>
    <dgm:pt modelId="{1EF7F08D-10B8-4FC6-B412-6953FA16C068}" type="pres">
      <dgm:prSet presAssocID="{A27E0EC0-4CB3-40CA-9796-E9178EB339B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D296955-9A30-4F3E-91DB-1BD1A40B6DC0}" type="pres">
      <dgm:prSet presAssocID="{A38BDAD0-C611-453F-8C35-98D7A7F1DF62}" presName="thickLine" presStyleLbl="alignNode1" presStyleIdx="0" presStyleCnt="1"/>
      <dgm:spPr/>
    </dgm:pt>
    <dgm:pt modelId="{BC8BBD1E-7AF2-4F34-B342-32180533B8AB}" type="pres">
      <dgm:prSet presAssocID="{A38BDAD0-C611-453F-8C35-98D7A7F1DF62}" presName="horz1" presStyleCnt="0"/>
      <dgm:spPr/>
    </dgm:pt>
    <dgm:pt modelId="{32723CF0-CD6D-485F-97F5-91A371F4DDDF}" type="pres">
      <dgm:prSet presAssocID="{A38BDAD0-C611-453F-8C35-98D7A7F1DF62}" presName="tx1" presStyleLbl="revTx" presStyleIdx="0" presStyleCnt="4"/>
      <dgm:spPr/>
      <dgm:t>
        <a:bodyPr/>
        <a:lstStyle/>
        <a:p>
          <a:endParaRPr lang="en-US"/>
        </a:p>
      </dgm:t>
    </dgm:pt>
    <dgm:pt modelId="{AA66DE55-16E6-48ED-9927-2C05CA48A0FC}" type="pres">
      <dgm:prSet presAssocID="{A38BDAD0-C611-453F-8C35-98D7A7F1DF62}" presName="vert1" presStyleCnt="0"/>
      <dgm:spPr/>
    </dgm:pt>
    <dgm:pt modelId="{A1A89865-6CD0-4F6F-8623-A59774FF6395}" type="pres">
      <dgm:prSet presAssocID="{014827A0-D70A-471F-9018-C409221FA2E0}" presName="vertSpace2a" presStyleCnt="0"/>
      <dgm:spPr/>
    </dgm:pt>
    <dgm:pt modelId="{6EB5BDD6-BF4A-48B2-80F8-CD2F36895B17}" type="pres">
      <dgm:prSet presAssocID="{014827A0-D70A-471F-9018-C409221FA2E0}" presName="horz2" presStyleCnt="0"/>
      <dgm:spPr/>
    </dgm:pt>
    <dgm:pt modelId="{494C24D0-48F8-40C2-A03F-A20041F84C0E}" type="pres">
      <dgm:prSet presAssocID="{014827A0-D70A-471F-9018-C409221FA2E0}" presName="horzSpace2" presStyleCnt="0"/>
      <dgm:spPr/>
    </dgm:pt>
    <dgm:pt modelId="{AB8F54CB-759D-4EF9-B910-291C3D14E691}" type="pres">
      <dgm:prSet presAssocID="{014827A0-D70A-471F-9018-C409221FA2E0}" presName="tx2" presStyleLbl="revTx" presStyleIdx="1" presStyleCnt="4"/>
      <dgm:spPr/>
      <dgm:t>
        <a:bodyPr/>
        <a:lstStyle/>
        <a:p>
          <a:endParaRPr lang="en-US"/>
        </a:p>
      </dgm:t>
    </dgm:pt>
    <dgm:pt modelId="{3D61CB97-7D50-4726-A017-8B328E4D2AF6}" type="pres">
      <dgm:prSet presAssocID="{014827A0-D70A-471F-9018-C409221FA2E0}" presName="vert2" presStyleCnt="0"/>
      <dgm:spPr/>
    </dgm:pt>
    <dgm:pt modelId="{9E5F1069-DF1B-456F-AEFA-1F2FB31FF55F}" type="pres">
      <dgm:prSet presAssocID="{014827A0-D70A-471F-9018-C409221FA2E0}" presName="thinLine2b" presStyleLbl="callout" presStyleIdx="0" presStyleCnt="3"/>
      <dgm:spPr/>
    </dgm:pt>
    <dgm:pt modelId="{4632D2D2-CFE3-4FCC-B07C-F601BBBFEDA2}" type="pres">
      <dgm:prSet presAssocID="{014827A0-D70A-471F-9018-C409221FA2E0}" presName="vertSpace2b" presStyleCnt="0"/>
      <dgm:spPr/>
    </dgm:pt>
    <dgm:pt modelId="{D617656D-8E09-48E8-8F7A-F5CF54963C38}" type="pres">
      <dgm:prSet presAssocID="{ADC339F4-5526-4073-8189-EA4695B19BD5}" presName="horz2" presStyleCnt="0"/>
      <dgm:spPr/>
    </dgm:pt>
    <dgm:pt modelId="{99BF9664-3D8E-4AC6-A4F3-85DC3AF32853}" type="pres">
      <dgm:prSet presAssocID="{ADC339F4-5526-4073-8189-EA4695B19BD5}" presName="horzSpace2" presStyleCnt="0"/>
      <dgm:spPr/>
    </dgm:pt>
    <dgm:pt modelId="{00E3A731-7CD8-4831-A186-C4364BCE306E}" type="pres">
      <dgm:prSet presAssocID="{ADC339F4-5526-4073-8189-EA4695B19BD5}" presName="tx2" presStyleLbl="revTx" presStyleIdx="2" presStyleCnt="4"/>
      <dgm:spPr/>
      <dgm:t>
        <a:bodyPr/>
        <a:lstStyle/>
        <a:p>
          <a:endParaRPr lang="en-US"/>
        </a:p>
      </dgm:t>
    </dgm:pt>
    <dgm:pt modelId="{D4120078-CA84-491C-B1D1-2BC553B41254}" type="pres">
      <dgm:prSet presAssocID="{ADC339F4-5526-4073-8189-EA4695B19BD5}" presName="vert2" presStyleCnt="0"/>
      <dgm:spPr/>
    </dgm:pt>
    <dgm:pt modelId="{EC97A551-1CC2-48F5-B6EF-5CC14A3F523D}" type="pres">
      <dgm:prSet presAssocID="{ADC339F4-5526-4073-8189-EA4695B19BD5}" presName="thinLine2b" presStyleLbl="callout" presStyleIdx="1" presStyleCnt="3"/>
      <dgm:spPr/>
    </dgm:pt>
    <dgm:pt modelId="{55A3A79E-D1DF-46DB-A905-991EDD7AAEB2}" type="pres">
      <dgm:prSet presAssocID="{ADC339F4-5526-4073-8189-EA4695B19BD5}" presName="vertSpace2b" presStyleCnt="0"/>
      <dgm:spPr/>
    </dgm:pt>
    <dgm:pt modelId="{E9B41EF5-032D-467F-ABE9-1FECF2A4A920}" type="pres">
      <dgm:prSet presAssocID="{1717A691-2AD9-4966-86C0-46BC5DA4418A}" presName="horz2" presStyleCnt="0"/>
      <dgm:spPr/>
    </dgm:pt>
    <dgm:pt modelId="{1E1BFBD0-9B8D-43FD-B91C-FE7D95C92561}" type="pres">
      <dgm:prSet presAssocID="{1717A691-2AD9-4966-86C0-46BC5DA4418A}" presName="horzSpace2" presStyleCnt="0"/>
      <dgm:spPr/>
    </dgm:pt>
    <dgm:pt modelId="{E53C5B86-30D4-4E5F-BCA3-FB02B8A0D685}" type="pres">
      <dgm:prSet presAssocID="{1717A691-2AD9-4966-86C0-46BC5DA4418A}" presName="tx2" presStyleLbl="revTx" presStyleIdx="3" presStyleCnt="4"/>
      <dgm:spPr/>
      <dgm:t>
        <a:bodyPr/>
        <a:lstStyle/>
        <a:p>
          <a:endParaRPr lang="en-US"/>
        </a:p>
      </dgm:t>
    </dgm:pt>
    <dgm:pt modelId="{364C49E8-14CD-4141-B464-E78DAF532047}" type="pres">
      <dgm:prSet presAssocID="{1717A691-2AD9-4966-86C0-46BC5DA4418A}" presName="vert2" presStyleCnt="0"/>
      <dgm:spPr/>
    </dgm:pt>
    <dgm:pt modelId="{EAA3B02B-8A3B-4FEE-8154-E7BF2EFCA1C4}" type="pres">
      <dgm:prSet presAssocID="{1717A691-2AD9-4966-86C0-46BC5DA4418A}" presName="thinLine2b" presStyleLbl="callout" presStyleIdx="2" presStyleCnt="3"/>
      <dgm:spPr/>
    </dgm:pt>
    <dgm:pt modelId="{C2287103-AC0D-4D12-89D2-2152917DF3FC}" type="pres">
      <dgm:prSet presAssocID="{1717A691-2AD9-4966-86C0-46BC5DA4418A}" presName="vertSpace2b" presStyleCnt="0"/>
      <dgm:spPr/>
    </dgm:pt>
  </dgm:ptLst>
  <dgm:cxnLst>
    <dgm:cxn modelId="{1C18F493-9F5B-4850-9F55-720AF8BADCF6}" type="presOf" srcId="{A38BDAD0-C611-453F-8C35-98D7A7F1DF62}" destId="{32723CF0-CD6D-485F-97F5-91A371F4DDDF}" srcOrd="0" destOrd="0" presId="urn:microsoft.com/office/officeart/2008/layout/LinedList"/>
    <dgm:cxn modelId="{4423AA93-CA4A-449C-98AE-38D7C0C2B8A9}" srcId="{A38BDAD0-C611-453F-8C35-98D7A7F1DF62}" destId="{1717A691-2AD9-4966-86C0-46BC5DA4418A}" srcOrd="2" destOrd="0" parTransId="{9076C39D-294E-44E0-B37F-BF3A4D1F954C}" sibTransId="{B02C8F4A-78C7-4BF7-8766-C9F59E5E25DD}"/>
    <dgm:cxn modelId="{4E059B3C-822D-43F3-A619-7E45D54A4C12}" srcId="{A38BDAD0-C611-453F-8C35-98D7A7F1DF62}" destId="{014827A0-D70A-471F-9018-C409221FA2E0}" srcOrd="0" destOrd="0" parTransId="{32EDDE34-6C50-414A-A48B-6F476F8F00D4}" sibTransId="{2C54C5E5-9057-4223-9EE1-5D4F0EDC57EE}"/>
    <dgm:cxn modelId="{EFE54318-BCA8-44F6-9E8D-9E3CD9D0E246}" type="presOf" srcId="{ADC339F4-5526-4073-8189-EA4695B19BD5}" destId="{00E3A731-7CD8-4831-A186-C4364BCE306E}" srcOrd="0" destOrd="0" presId="urn:microsoft.com/office/officeart/2008/layout/LinedList"/>
    <dgm:cxn modelId="{D5D43272-B483-4088-BF6B-A00AA3BEC15F}" type="presOf" srcId="{1717A691-2AD9-4966-86C0-46BC5DA4418A}" destId="{E53C5B86-30D4-4E5F-BCA3-FB02B8A0D685}" srcOrd="0" destOrd="0" presId="urn:microsoft.com/office/officeart/2008/layout/LinedList"/>
    <dgm:cxn modelId="{8C406A6D-810E-4C2D-AB14-EB77661DC955}" type="presOf" srcId="{014827A0-D70A-471F-9018-C409221FA2E0}" destId="{AB8F54CB-759D-4EF9-B910-291C3D14E691}" srcOrd="0" destOrd="0" presId="urn:microsoft.com/office/officeart/2008/layout/LinedList"/>
    <dgm:cxn modelId="{76A4D4B9-8048-4B22-A0F8-076C9FB9FD75}" type="presOf" srcId="{A27E0EC0-4CB3-40CA-9796-E9178EB339B3}" destId="{1EF7F08D-10B8-4FC6-B412-6953FA16C068}" srcOrd="0" destOrd="0" presId="urn:microsoft.com/office/officeart/2008/layout/LinedList"/>
    <dgm:cxn modelId="{43E4CCF2-72A1-46EF-B2BD-9B843C0B1DDA}" srcId="{A38BDAD0-C611-453F-8C35-98D7A7F1DF62}" destId="{ADC339F4-5526-4073-8189-EA4695B19BD5}" srcOrd="1" destOrd="0" parTransId="{BBDEFA42-A64E-4657-8814-FBC6B0AB8DDE}" sibTransId="{45015389-B3DC-42B2-8210-6674B25EDDF3}"/>
    <dgm:cxn modelId="{FE2830A1-B8CF-4425-B61B-A74AEA0637B5}" srcId="{A27E0EC0-4CB3-40CA-9796-E9178EB339B3}" destId="{A38BDAD0-C611-453F-8C35-98D7A7F1DF62}" srcOrd="0" destOrd="0" parTransId="{1D1E9AA9-D53C-452D-83AD-3E4C75027EE4}" sibTransId="{4651F2C1-CA16-4D35-BA0B-796E1A64A3E5}"/>
    <dgm:cxn modelId="{9D4B192F-614F-40CC-B61A-6A01F03D4EB5}" type="presParOf" srcId="{1EF7F08D-10B8-4FC6-B412-6953FA16C068}" destId="{2D296955-9A30-4F3E-91DB-1BD1A40B6DC0}" srcOrd="0" destOrd="0" presId="urn:microsoft.com/office/officeart/2008/layout/LinedList"/>
    <dgm:cxn modelId="{1AA7302A-2232-447C-AF3D-EC2DDF342E77}" type="presParOf" srcId="{1EF7F08D-10B8-4FC6-B412-6953FA16C068}" destId="{BC8BBD1E-7AF2-4F34-B342-32180533B8AB}" srcOrd="1" destOrd="0" presId="urn:microsoft.com/office/officeart/2008/layout/LinedList"/>
    <dgm:cxn modelId="{1C0635BE-3788-46D6-9DBB-B962BC3C4539}" type="presParOf" srcId="{BC8BBD1E-7AF2-4F34-B342-32180533B8AB}" destId="{32723CF0-CD6D-485F-97F5-91A371F4DDDF}" srcOrd="0" destOrd="0" presId="urn:microsoft.com/office/officeart/2008/layout/LinedList"/>
    <dgm:cxn modelId="{279D7227-A95E-4CAB-BA74-E8853C155894}" type="presParOf" srcId="{BC8BBD1E-7AF2-4F34-B342-32180533B8AB}" destId="{AA66DE55-16E6-48ED-9927-2C05CA48A0FC}" srcOrd="1" destOrd="0" presId="urn:microsoft.com/office/officeart/2008/layout/LinedList"/>
    <dgm:cxn modelId="{98AF1A73-46DA-4F1F-BAB4-3AF3FC235BA3}" type="presParOf" srcId="{AA66DE55-16E6-48ED-9927-2C05CA48A0FC}" destId="{A1A89865-6CD0-4F6F-8623-A59774FF6395}" srcOrd="0" destOrd="0" presId="urn:microsoft.com/office/officeart/2008/layout/LinedList"/>
    <dgm:cxn modelId="{6497CC6E-FD33-46D2-9826-3973895A1FF9}" type="presParOf" srcId="{AA66DE55-16E6-48ED-9927-2C05CA48A0FC}" destId="{6EB5BDD6-BF4A-48B2-80F8-CD2F36895B17}" srcOrd="1" destOrd="0" presId="urn:microsoft.com/office/officeart/2008/layout/LinedList"/>
    <dgm:cxn modelId="{A6AB0139-DC82-4D1A-B5B2-825B32F6CFCB}" type="presParOf" srcId="{6EB5BDD6-BF4A-48B2-80F8-CD2F36895B17}" destId="{494C24D0-48F8-40C2-A03F-A20041F84C0E}" srcOrd="0" destOrd="0" presId="urn:microsoft.com/office/officeart/2008/layout/LinedList"/>
    <dgm:cxn modelId="{6984FC77-08EF-4A10-8363-24987DA9D4A3}" type="presParOf" srcId="{6EB5BDD6-BF4A-48B2-80F8-CD2F36895B17}" destId="{AB8F54CB-759D-4EF9-B910-291C3D14E691}" srcOrd="1" destOrd="0" presId="urn:microsoft.com/office/officeart/2008/layout/LinedList"/>
    <dgm:cxn modelId="{A390BFDE-8699-4393-A4D3-F4143A25EF6A}" type="presParOf" srcId="{6EB5BDD6-BF4A-48B2-80F8-CD2F36895B17}" destId="{3D61CB97-7D50-4726-A017-8B328E4D2AF6}" srcOrd="2" destOrd="0" presId="urn:microsoft.com/office/officeart/2008/layout/LinedList"/>
    <dgm:cxn modelId="{D4A6EBB0-8D85-47A8-BA6A-7E100E1CC424}" type="presParOf" srcId="{AA66DE55-16E6-48ED-9927-2C05CA48A0FC}" destId="{9E5F1069-DF1B-456F-AEFA-1F2FB31FF55F}" srcOrd="2" destOrd="0" presId="urn:microsoft.com/office/officeart/2008/layout/LinedList"/>
    <dgm:cxn modelId="{068771ED-61FA-4761-B1C2-051E0FF972AB}" type="presParOf" srcId="{AA66DE55-16E6-48ED-9927-2C05CA48A0FC}" destId="{4632D2D2-CFE3-4FCC-B07C-F601BBBFEDA2}" srcOrd="3" destOrd="0" presId="urn:microsoft.com/office/officeart/2008/layout/LinedList"/>
    <dgm:cxn modelId="{2B57964E-9569-4878-9E75-2E1BA71F8539}" type="presParOf" srcId="{AA66DE55-16E6-48ED-9927-2C05CA48A0FC}" destId="{D617656D-8E09-48E8-8F7A-F5CF54963C38}" srcOrd="4" destOrd="0" presId="urn:microsoft.com/office/officeart/2008/layout/LinedList"/>
    <dgm:cxn modelId="{1C98071A-00C9-45C7-B5C1-834189A0953A}" type="presParOf" srcId="{D617656D-8E09-48E8-8F7A-F5CF54963C38}" destId="{99BF9664-3D8E-4AC6-A4F3-85DC3AF32853}" srcOrd="0" destOrd="0" presId="urn:microsoft.com/office/officeart/2008/layout/LinedList"/>
    <dgm:cxn modelId="{7BDADB86-0A20-41D9-9ED3-5321BBBAA71D}" type="presParOf" srcId="{D617656D-8E09-48E8-8F7A-F5CF54963C38}" destId="{00E3A731-7CD8-4831-A186-C4364BCE306E}" srcOrd="1" destOrd="0" presId="urn:microsoft.com/office/officeart/2008/layout/LinedList"/>
    <dgm:cxn modelId="{66B27184-6CD5-4D67-A3AF-8E68BFE0B76E}" type="presParOf" srcId="{D617656D-8E09-48E8-8F7A-F5CF54963C38}" destId="{D4120078-CA84-491C-B1D1-2BC553B41254}" srcOrd="2" destOrd="0" presId="urn:microsoft.com/office/officeart/2008/layout/LinedList"/>
    <dgm:cxn modelId="{D165F93E-CB2B-42A1-80B2-9CFD61C468C6}" type="presParOf" srcId="{AA66DE55-16E6-48ED-9927-2C05CA48A0FC}" destId="{EC97A551-1CC2-48F5-B6EF-5CC14A3F523D}" srcOrd="5" destOrd="0" presId="urn:microsoft.com/office/officeart/2008/layout/LinedList"/>
    <dgm:cxn modelId="{2568BACB-84EF-414D-B5E7-8A8B3838C2A6}" type="presParOf" srcId="{AA66DE55-16E6-48ED-9927-2C05CA48A0FC}" destId="{55A3A79E-D1DF-46DB-A905-991EDD7AAEB2}" srcOrd="6" destOrd="0" presId="urn:microsoft.com/office/officeart/2008/layout/LinedList"/>
    <dgm:cxn modelId="{F8FA2244-4EC0-46E7-B7B4-B61CDEED1B06}" type="presParOf" srcId="{AA66DE55-16E6-48ED-9927-2C05CA48A0FC}" destId="{E9B41EF5-032D-467F-ABE9-1FECF2A4A920}" srcOrd="7" destOrd="0" presId="urn:microsoft.com/office/officeart/2008/layout/LinedList"/>
    <dgm:cxn modelId="{70E1E453-4144-4879-9F5B-C03572FBD25C}" type="presParOf" srcId="{E9B41EF5-032D-467F-ABE9-1FECF2A4A920}" destId="{1E1BFBD0-9B8D-43FD-B91C-FE7D95C92561}" srcOrd="0" destOrd="0" presId="urn:microsoft.com/office/officeart/2008/layout/LinedList"/>
    <dgm:cxn modelId="{8E617D3B-ACC8-42F9-B235-7B686CEDCF0F}" type="presParOf" srcId="{E9B41EF5-032D-467F-ABE9-1FECF2A4A920}" destId="{E53C5B86-30D4-4E5F-BCA3-FB02B8A0D685}" srcOrd="1" destOrd="0" presId="urn:microsoft.com/office/officeart/2008/layout/LinedList"/>
    <dgm:cxn modelId="{5607F6EA-0BCF-47F4-A36D-699890B1D76D}" type="presParOf" srcId="{E9B41EF5-032D-467F-ABE9-1FECF2A4A920}" destId="{364C49E8-14CD-4141-B464-E78DAF532047}" srcOrd="2" destOrd="0" presId="urn:microsoft.com/office/officeart/2008/layout/LinedList"/>
    <dgm:cxn modelId="{E4201DE8-D3BF-451D-BD26-FFBD55336CE6}" type="presParOf" srcId="{AA66DE55-16E6-48ED-9927-2C05CA48A0FC}" destId="{EAA3B02B-8A3B-4FEE-8154-E7BF2EFCA1C4}" srcOrd="8" destOrd="0" presId="urn:microsoft.com/office/officeart/2008/layout/LinedList"/>
    <dgm:cxn modelId="{A4FC1A99-B239-4F9B-99F8-61DD5EBF29CE}" type="presParOf" srcId="{AA66DE55-16E6-48ED-9927-2C05CA48A0FC}" destId="{C2287103-AC0D-4D12-89D2-2152917DF3FC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57AE42-C88E-4378-8F3A-3A1DEB561677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1AAC28-D82E-4A8C-B7BE-2DAE9CA6ACEA}">
      <dgm:prSet phldrT="[Text]"/>
      <dgm:spPr/>
      <dgm:t>
        <a:bodyPr/>
        <a:lstStyle/>
        <a:p>
          <a:r>
            <a:rPr lang="en-US" dirty="0" smtClean="0">
              <a:solidFill>
                <a:schemeClr val="accent1"/>
              </a:solidFill>
            </a:rPr>
            <a:t>Basic:</a:t>
          </a:r>
          <a:endParaRPr lang="en-US" dirty="0">
            <a:solidFill>
              <a:schemeClr val="accent1"/>
            </a:solidFill>
          </a:endParaRPr>
        </a:p>
      </dgm:t>
    </dgm:pt>
    <dgm:pt modelId="{DB02FE76-D839-487F-981F-DEED9269028F}" type="parTrans" cxnId="{4C9433A9-1012-48E1-BA3B-2A06A2577392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CC746E2C-E2E6-4ADA-BBF6-F823CBB3C25E}" type="sibTrans" cxnId="{4C9433A9-1012-48E1-BA3B-2A06A2577392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2BF9B3F6-64DF-4ADF-A178-2BBC438CA587}">
      <dgm:prSet phldrT="[Text]"/>
      <dgm:spPr/>
      <dgm:t>
        <a:bodyPr/>
        <a:lstStyle/>
        <a:p>
          <a:r>
            <a:rPr lang="en-US" dirty="0" smtClean="0">
              <a:solidFill>
                <a:schemeClr val="accent1"/>
              </a:solidFill>
            </a:rPr>
            <a:t>Credit Union</a:t>
          </a:r>
        </a:p>
        <a:p>
          <a:endParaRPr lang="en-US" dirty="0">
            <a:solidFill>
              <a:schemeClr val="accent1"/>
            </a:solidFill>
          </a:endParaRPr>
        </a:p>
      </dgm:t>
    </dgm:pt>
    <dgm:pt modelId="{1D9B1968-84CE-4774-878F-9045D37C3BB4}" type="parTrans" cxnId="{6819D073-C892-4EC7-87D0-946B62D7C719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DD1EAF5D-18E5-45DD-8CBB-66CCFFC71B7E}" type="sibTrans" cxnId="{6819D073-C892-4EC7-87D0-946B62D7C719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10F4BF95-2C6E-4EA2-B8B5-63D7B02A692F}">
      <dgm:prSet phldrT="[Text]"/>
      <dgm:spPr/>
      <dgm:t>
        <a:bodyPr/>
        <a:lstStyle/>
        <a:p>
          <a:r>
            <a:rPr lang="en-US" dirty="0" smtClean="0">
              <a:solidFill>
                <a:schemeClr val="accent1"/>
              </a:solidFill>
            </a:rPr>
            <a:t>United Way</a:t>
          </a:r>
        </a:p>
        <a:p>
          <a:endParaRPr lang="en-US" dirty="0">
            <a:solidFill>
              <a:schemeClr val="accent1"/>
            </a:solidFill>
          </a:endParaRPr>
        </a:p>
      </dgm:t>
    </dgm:pt>
    <dgm:pt modelId="{5849FF99-4322-4C90-AF25-7C1BE7B969E7}" type="parTrans" cxnId="{52840AEB-6A0B-44E5-A33F-E4E971A8A2A7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3FC1666A-2861-4C1E-AABD-2E4D8AFB079C}" type="sibTrans" cxnId="{52840AEB-6A0B-44E5-A33F-E4E971A8A2A7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219F784C-0999-4354-8AB1-FB56A362D9EF}">
      <dgm:prSet phldrT="[Text]"/>
      <dgm:spPr/>
      <dgm:t>
        <a:bodyPr/>
        <a:lstStyle/>
        <a:p>
          <a:r>
            <a:rPr lang="en-US" dirty="0" smtClean="0">
              <a:solidFill>
                <a:schemeClr val="accent1"/>
              </a:solidFill>
            </a:rPr>
            <a:t>Annuities</a:t>
          </a:r>
        </a:p>
        <a:p>
          <a:endParaRPr lang="en-US" dirty="0">
            <a:solidFill>
              <a:schemeClr val="accent1"/>
            </a:solidFill>
          </a:endParaRPr>
        </a:p>
      </dgm:t>
    </dgm:pt>
    <dgm:pt modelId="{B44E07A2-0F1A-4398-9D64-2BBD2662B2A0}" type="parTrans" cxnId="{D059C38E-13C8-43BD-99C1-788F9754FA2F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647EBDE4-4326-4A07-8CD3-C4C8391CC781}" type="sibTrans" cxnId="{D059C38E-13C8-43BD-99C1-788F9754FA2F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A1FEAAA8-A2E2-4BC1-91B4-29DEE3EE4BD9}" type="pres">
      <dgm:prSet presAssocID="{E657AE42-C88E-4378-8F3A-3A1DEB56167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9487B37-8E5F-4209-AEFB-ECBE643BF744}" type="pres">
      <dgm:prSet presAssocID="{BB1AAC28-D82E-4A8C-B7BE-2DAE9CA6ACEA}" presName="thickLine" presStyleLbl="alignNode1" presStyleIdx="0" presStyleCnt="1"/>
      <dgm:spPr/>
    </dgm:pt>
    <dgm:pt modelId="{CD647D70-3AE4-4A77-8EE5-85A6DB5FEF78}" type="pres">
      <dgm:prSet presAssocID="{BB1AAC28-D82E-4A8C-B7BE-2DAE9CA6ACEA}" presName="horz1" presStyleCnt="0"/>
      <dgm:spPr/>
    </dgm:pt>
    <dgm:pt modelId="{7EFFA369-C096-4F07-9EFA-A8111A6275C0}" type="pres">
      <dgm:prSet presAssocID="{BB1AAC28-D82E-4A8C-B7BE-2DAE9CA6ACEA}" presName="tx1" presStyleLbl="revTx" presStyleIdx="0" presStyleCnt="4"/>
      <dgm:spPr/>
      <dgm:t>
        <a:bodyPr/>
        <a:lstStyle/>
        <a:p>
          <a:endParaRPr lang="en-US"/>
        </a:p>
      </dgm:t>
    </dgm:pt>
    <dgm:pt modelId="{21E1F10C-36E0-433D-8350-6FA92E1CA45A}" type="pres">
      <dgm:prSet presAssocID="{BB1AAC28-D82E-4A8C-B7BE-2DAE9CA6ACEA}" presName="vert1" presStyleCnt="0"/>
      <dgm:spPr/>
    </dgm:pt>
    <dgm:pt modelId="{3A207ACD-3CB9-4E34-A252-990521E86767}" type="pres">
      <dgm:prSet presAssocID="{2BF9B3F6-64DF-4ADF-A178-2BBC438CA587}" presName="vertSpace2a" presStyleCnt="0"/>
      <dgm:spPr/>
    </dgm:pt>
    <dgm:pt modelId="{C8243EED-01AC-45E9-90DB-DE26CC93CFA7}" type="pres">
      <dgm:prSet presAssocID="{2BF9B3F6-64DF-4ADF-A178-2BBC438CA587}" presName="horz2" presStyleCnt="0"/>
      <dgm:spPr/>
    </dgm:pt>
    <dgm:pt modelId="{934E3E8B-F79C-4CA9-9339-1E4940709CD3}" type="pres">
      <dgm:prSet presAssocID="{2BF9B3F6-64DF-4ADF-A178-2BBC438CA587}" presName="horzSpace2" presStyleCnt="0"/>
      <dgm:spPr/>
    </dgm:pt>
    <dgm:pt modelId="{37361D2E-B7B6-4EE9-B1E1-3AC37318EBB9}" type="pres">
      <dgm:prSet presAssocID="{2BF9B3F6-64DF-4ADF-A178-2BBC438CA587}" presName="tx2" presStyleLbl="revTx" presStyleIdx="1" presStyleCnt="4"/>
      <dgm:spPr/>
      <dgm:t>
        <a:bodyPr/>
        <a:lstStyle/>
        <a:p>
          <a:endParaRPr lang="en-US"/>
        </a:p>
      </dgm:t>
    </dgm:pt>
    <dgm:pt modelId="{17A65F0D-0323-4CC6-BA8E-9B03F55B8D0C}" type="pres">
      <dgm:prSet presAssocID="{2BF9B3F6-64DF-4ADF-A178-2BBC438CA587}" presName="vert2" presStyleCnt="0"/>
      <dgm:spPr/>
    </dgm:pt>
    <dgm:pt modelId="{7A6D9986-0ECD-4BD4-A7FD-A9862DB2EBD5}" type="pres">
      <dgm:prSet presAssocID="{2BF9B3F6-64DF-4ADF-A178-2BBC438CA587}" presName="thinLine2b" presStyleLbl="callout" presStyleIdx="0" presStyleCnt="3"/>
      <dgm:spPr/>
    </dgm:pt>
    <dgm:pt modelId="{60818101-64E2-4311-AD04-0B55ABA488C5}" type="pres">
      <dgm:prSet presAssocID="{2BF9B3F6-64DF-4ADF-A178-2BBC438CA587}" presName="vertSpace2b" presStyleCnt="0"/>
      <dgm:spPr/>
    </dgm:pt>
    <dgm:pt modelId="{1545FA16-1D6B-4A27-A93E-38093470CF30}" type="pres">
      <dgm:prSet presAssocID="{10F4BF95-2C6E-4EA2-B8B5-63D7B02A692F}" presName="horz2" presStyleCnt="0"/>
      <dgm:spPr/>
    </dgm:pt>
    <dgm:pt modelId="{9236737F-6F16-4928-9C95-0468B2228E54}" type="pres">
      <dgm:prSet presAssocID="{10F4BF95-2C6E-4EA2-B8B5-63D7B02A692F}" presName="horzSpace2" presStyleCnt="0"/>
      <dgm:spPr/>
    </dgm:pt>
    <dgm:pt modelId="{B84651DC-1F03-4761-A237-4E26C02611AE}" type="pres">
      <dgm:prSet presAssocID="{10F4BF95-2C6E-4EA2-B8B5-63D7B02A692F}" presName="tx2" presStyleLbl="revTx" presStyleIdx="2" presStyleCnt="4"/>
      <dgm:spPr/>
      <dgm:t>
        <a:bodyPr/>
        <a:lstStyle/>
        <a:p>
          <a:endParaRPr lang="en-US"/>
        </a:p>
      </dgm:t>
    </dgm:pt>
    <dgm:pt modelId="{AF6E9424-4664-43A0-AAC1-5EB8231C1C7C}" type="pres">
      <dgm:prSet presAssocID="{10F4BF95-2C6E-4EA2-B8B5-63D7B02A692F}" presName="vert2" presStyleCnt="0"/>
      <dgm:spPr/>
    </dgm:pt>
    <dgm:pt modelId="{7858BE09-3040-4C0F-BC29-3095F96E347C}" type="pres">
      <dgm:prSet presAssocID="{10F4BF95-2C6E-4EA2-B8B5-63D7B02A692F}" presName="thinLine2b" presStyleLbl="callout" presStyleIdx="1" presStyleCnt="3"/>
      <dgm:spPr/>
    </dgm:pt>
    <dgm:pt modelId="{94791119-09EC-41EF-A6F5-B1EE7D78C526}" type="pres">
      <dgm:prSet presAssocID="{10F4BF95-2C6E-4EA2-B8B5-63D7B02A692F}" presName="vertSpace2b" presStyleCnt="0"/>
      <dgm:spPr/>
    </dgm:pt>
    <dgm:pt modelId="{56E2CEE1-C9CD-4E93-8651-812950A98A6D}" type="pres">
      <dgm:prSet presAssocID="{219F784C-0999-4354-8AB1-FB56A362D9EF}" presName="horz2" presStyleCnt="0"/>
      <dgm:spPr/>
    </dgm:pt>
    <dgm:pt modelId="{086E18F5-4006-4A50-B393-F177F5DAA8BD}" type="pres">
      <dgm:prSet presAssocID="{219F784C-0999-4354-8AB1-FB56A362D9EF}" presName="horzSpace2" presStyleCnt="0"/>
      <dgm:spPr/>
    </dgm:pt>
    <dgm:pt modelId="{4ED7745B-6C2D-42F8-A143-3DA498D9DFA9}" type="pres">
      <dgm:prSet presAssocID="{219F784C-0999-4354-8AB1-FB56A362D9EF}" presName="tx2" presStyleLbl="revTx" presStyleIdx="3" presStyleCnt="4"/>
      <dgm:spPr/>
      <dgm:t>
        <a:bodyPr/>
        <a:lstStyle/>
        <a:p>
          <a:endParaRPr lang="en-US"/>
        </a:p>
      </dgm:t>
    </dgm:pt>
    <dgm:pt modelId="{A25E8642-583E-47DA-9D9F-395C771ADE88}" type="pres">
      <dgm:prSet presAssocID="{219F784C-0999-4354-8AB1-FB56A362D9EF}" presName="vert2" presStyleCnt="0"/>
      <dgm:spPr/>
    </dgm:pt>
    <dgm:pt modelId="{983A233E-A941-4352-89AE-1D470AB0A4D7}" type="pres">
      <dgm:prSet presAssocID="{219F784C-0999-4354-8AB1-FB56A362D9EF}" presName="thinLine2b" presStyleLbl="callout" presStyleIdx="2" presStyleCnt="3"/>
      <dgm:spPr/>
    </dgm:pt>
    <dgm:pt modelId="{EF5BF507-8B17-46EB-A44E-D2A9F302ABA6}" type="pres">
      <dgm:prSet presAssocID="{219F784C-0999-4354-8AB1-FB56A362D9EF}" presName="vertSpace2b" presStyleCnt="0"/>
      <dgm:spPr/>
    </dgm:pt>
  </dgm:ptLst>
  <dgm:cxnLst>
    <dgm:cxn modelId="{52840AEB-6A0B-44E5-A33F-E4E971A8A2A7}" srcId="{BB1AAC28-D82E-4A8C-B7BE-2DAE9CA6ACEA}" destId="{10F4BF95-2C6E-4EA2-B8B5-63D7B02A692F}" srcOrd="1" destOrd="0" parTransId="{5849FF99-4322-4C90-AF25-7C1BE7B969E7}" sibTransId="{3FC1666A-2861-4C1E-AABD-2E4D8AFB079C}"/>
    <dgm:cxn modelId="{4C9433A9-1012-48E1-BA3B-2A06A2577392}" srcId="{E657AE42-C88E-4378-8F3A-3A1DEB561677}" destId="{BB1AAC28-D82E-4A8C-B7BE-2DAE9CA6ACEA}" srcOrd="0" destOrd="0" parTransId="{DB02FE76-D839-487F-981F-DEED9269028F}" sibTransId="{CC746E2C-E2E6-4ADA-BBF6-F823CBB3C25E}"/>
    <dgm:cxn modelId="{008B91E1-2B36-4F6E-B015-EBB6C8A59E49}" type="presOf" srcId="{10F4BF95-2C6E-4EA2-B8B5-63D7B02A692F}" destId="{B84651DC-1F03-4761-A237-4E26C02611AE}" srcOrd="0" destOrd="0" presId="urn:microsoft.com/office/officeart/2008/layout/LinedList"/>
    <dgm:cxn modelId="{422ACAB7-B581-4350-A60D-8170318305AF}" type="presOf" srcId="{E657AE42-C88E-4378-8F3A-3A1DEB561677}" destId="{A1FEAAA8-A2E2-4BC1-91B4-29DEE3EE4BD9}" srcOrd="0" destOrd="0" presId="urn:microsoft.com/office/officeart/2008/layout/LinedList"/>
    <dgm:cxn modelId="{34F3393C-5F54-43B0-924A-3574BAFFFDF7}" type="presOf" srcId="{BB1AAC28-D82E-4A8C-B7BE-2DAE9CA6ACEA}" destId="{7EFFA369-C096-4F07-9EFA-A8111A6275C0}" srcOrd="0" destOrd="0" presId="urn:microsoft.com/office/officeart/2008/layout/LinedList"/>
    <dgm:cxn modelId="{3495C77A-3DC6-4E14-8B88-515E3E6F0FFF}" type="presOf" srcId="{219F784C-0999-4354-8AB1-FB56A362D9EF}" destId="{4ED7745B-6C2D-42F8-A143-3DA498D9DFA9}" srcOrd="0" destOrd="0" presId="urn:microsoft.com/office/officeart/2008/layout/LinedList"/>
    <dgm:cxn modelId="{D059C38E-13C8-43BD-99C1-788F9754FA2F}" srcId="{BB1AAC28-D82E-4A8C-B7BE-2DAE9CA6ACEA}" destId="{219F784C-0999-4354-8AB1-FB56A362D9EF}" srcOrd="2" destOrd="0" parTransId="{B44E07A2-0F1A-4398-9D64-2BBD2662B2A0}" sibTransId="{647EBDE4-4326-4A07-8CD3-C4C8391CC781}"/>
    <dgm:cxn modelId="{6819D073-C892-4EC7-87D0-946B62D7C719}" srcId="{BB1AAC28-D82E-4A8C-B7BE-2DAE9CA6ACEA}" destId="{2BF9B3F6-64DF-4ADF-A178-2BBC438CA587}" srcOrd="0" destOrd="0" parTransId="{1D9B1968-84CE-4774-878F-9045D37C3BB4}" sibTransId="{DD1EAF5D-18E5-45DD-8CBB-66CCFFC71B7E}"/>
    <dgm:cxn modelId="{A599C23F-72CF-478A-A7E6-B52D94493954}" type="presOf" srcId="{2BF9B3F6-64DF-4ADF-A178-2BBC438CA587}" destId="{37361D2E-B7B6-4EE9-B1E1-3AC37318EBB9}" srcOrd="0" destOrd="0" presId="urn:microsoft.com/office/officeart/2008/layout/LinedList"/>
    <dgm:cxn modelId="{3CCF3A6A-50B1-471F-8679-2187647713D4}" type="presParOf" srcId="{A1FEAAA8-A2E2-4BC1-91B4-29DEE3EE4BD9}" destId="{39487B37-8E5F-4209-AEFB-ECBE643BF744}" srcOrd="0" destOrd="0" presId="urn:microsoft.com/office/officeart/2008/layout/LinedList"/>
    <dgm:cxn modelId="{0E65CA71-69FE-4A28-83B9-AC1B193F69DB}" type="presParOf" srcId="{A1FEAAA8-A2E2-4BC1-91B4-29DEE3EE4BD9}" destId="{CD647D70-3AE4-4A77-8EE5-85A6DB5FEF78}" srcOrd="1" destOrd="0" presId="urn:microsoft.com/office/officeart/2008/layout/LinedList"/>
    <dgm:cxn modelId="{93DC2DAF-F8C3-426F-BDB1-D9EDAC00640F}" type="presParOf" srcId="{CD647D70-3AE4-4A77-8EE5-85A6DB5FEF78}" destId="{7EFFA369-C096-4F07-9EFA-A8111A6275C0}" srcOrd="0" destOrd="0" presId="urn:microsoft.com/office/officeart/2008/layout/LinedList"/>
    <dgm:cxn modelId="{8E9A8FAD-8268-4BA6-BCDA-BBF43F3DDCA1}" type="presParOf" srcId="{CD647D70-3AE4-4A77-8EE5-85A6DB5FEF78}" destId="{21E1F10C-36E0-433D-8350-6FA92E1CA45A}" srcOrd="1" destOrd="0" presId="urn:microsoft.com/office/officeart/2008/layout/LinedList"/>
    <dgm:cxn modelId="{2AB9D2F2-9337-420A-BDF4-2259761D4784}" type="presParOf" srcId="{21E1F10C-36E0-433D-8350-6FA92E1CA45A}" destId="{3A207ACD-3CB9-4E34-A252-990521E86767}" srcOrd="0" destOrd="0" presId="urn:microsoft.com/office/officeart/2008/layout/LinedList"/>
    <dgm:cxn modelId="{42C87F93-282F-4798-86A7-59A201BF593C}" type="presParOf" srcId="{21E1F10C-36E0-433D-8350-6FA92E1CA45A}" destId="{C8243EED-01AC-45E9-90DB-DE26CC93CFA7}" srcOrd="1" destOrd="0" presId="urn:microsoft.com/office/officeart/2008/layout/LinedList"/>
    <dgm:cxn modelId="{AE6550DA-F0EE-436B-8BC7-E6AC5BE79C2A}" type="presParOf" srcId="{C8243EED-01AC-45E9-90DB-DE26CC93CFA7}" destId="{934E3E8B-F79C-4CA9-9339-1E4940709CD3}" srcOrd="0" destOrd="0" presId="urn:microsoft.com/office/officeart/2008/layout/LinedList"/>
    <dgm:cxn modelId="{BFDAA828-A973-4887-AC9C-EB02EDA7EBFE}" type="presParOf" srcId="{C8243EED-01AC-45E9-90DB-DE26CC93CFA7}" destId="{37361D2E-B7B6-4EE9-B1E1-3AC37318EBB9}" srcOrd="1" destOrd="0" presId="urn:microsoft.com/office/officeart/2008/layout/LinedList"/>
    <dgm:cxn modelId="{38EF0DF0-2E18-457B-92CC-16A2831899B6}" type="presParOf" srcId="{C8243EED-01AC-45E9-90DB-DE26CC93CFA7}" destId="{17A65F0D-0323-4CC6-BA8E-9B03F55B8D0C}" srcOrd="2" destOrd="0" presId="urn:microsoft.com/office/officeart/2008/layout/LinedList"/>
    <dgm:cxn modelId="{BF5DE76C-C83B-4AE2-8624-01ED5D18D11F}" type="presParOf" srcId="{21E1F10C-36E0-433D-8350-6FA92E1CA45A}" destId="{7A6D9986-0ECD-4BD4-A7FD-A9862DB2EBD5}" srcOrd="2" destOrd="0" presId="urn:microsoft.com/office/officeart/2008/layout/LinedList"/>
    <dgm:cxn modelId="{433A8B51-4138-4469-92B5-BA11D01FD54A}" type="presParOf" srcId="{21E1F10C-36E0-433D-8350-6FA92E1CA45A}" destId="{60818101-64E2-4311-AD04-0B55ABA488C5}" srcOrd="3" destOrd="0" presId="urn:microsoft.com/office/officeart/2008/layout/LinedList"/>
    <dgm:cxn modelId="{10DE519D-B586-48AF-894A-D8652AB50516}" type="presParOf" srcId="{21E1F10C-36E0-433D-8350-6FA92E1CA45A}" destId="{1545FA16-1D6B-4A27-A93E-38093470CF30}" srcOrd="4" destOrd="0" presId="urn:microsoft.com/office/officeart/2008/layout/LinedList"/>
    <dgm:cxn modelId="{8F1ECB5A-0717-42FF-81A1-A4C5344164EC}" type="presParOf" srcId="{1545FA16-1D6B-4A27-A93E-38093470CF30}" destId="{9236737F-6F16-4928-9C95-0468B2228E54}" srcOrd="0" destOrd="0" presId="urn:microsoft.com/office/officeart/2008/layout/LinedList"/>
    <dgm:cxn modelId="{914CB4E9-4CA2-4364-8B6A-B9CE22F0AFDB}" type="presParOf" srcId="{1545FA16-1D6B-4A27-A93E-38093470CF30}" destId="{B84651DC-1F03-4761-A237-4E26C02611AE}" srcOrd="1" destOrd="0" presId="urn:microsoft.com/office/officeart/2008/layout/LinedList"/>
    <dgm:cxn modelId="{254D765D-2290-4FA5-A4B7-50233ABA1C49}" type="presParOf" srcId="{1545FA16-1D6B-4A27-A93E-38093470CF30}" destId="{AF6E9424-4664-43A0-AAC1-5EB8231C1C7C}" srcOrd="2" destOrd="0" presId="urn:microsoft.com/office/officeart/2008/layout/LinedList"/>
    <dgm:cxn modelId="{C5DAD62C-5338-426D-9C44-9C992845C6A5}" type="presParOf" srcId="{21E1F10C-36E0-433D-8350-6FA92E1CA45A}" destId="{7858BE09-3040-4C0F-BC29-3095F96E347C}" srcOrd="5" destOrd="0" presId="urn:microsoft.com/office/officeart/2008/layout/LinedList"/>
    <dgm:cxn modelId="{8485F792-419F-4D69-8965-45C24E297D68}" type="presParOf" srcId="{21E1F10C-36E0-433D-8350-6FA92E1CA45A}" destId="{94791119-09EC-41EF-A6F5-B1EE7D78C526}" srcOrd="6" destOrd="0" presId="urn:microsoft.com/office/officeart/2008/layout/LinedList"/>
    <dgm:cxn modelId="{796B95CE-6520-4B70-A30F-87E584711D0B}" type="presParOf" srcId="{21E1F10C-36E0-433D-8350-6FA92E1CA45A}" destId="{56E2CEE1-C9CD-4E93-8651-812950A98A6D}" srcOrd="7" destOrd="0" presId="urn:microsoft.com/office/officeart/2008/layout/LinedList"/>
    <dgm:cxn modelId="{40B4B0A9-3223-447A-9366-E7CDE202A7CF}" type="presParOf" srcId="{56E2CEE1-C9CD-4E93-8651-812950A98A6D}" destId="{086E18F5-4006-4A50-B393-F177F5DAA8BD}" srcOrd="0" destOrd="0" presId="urn:microsoft.com/office/officeart/2008/layout/LinedList"/>
    <dgm:cxn modelId="{315E9FF8-15BC-482C-9167-EB869D4F54FF}" type="presParOf" srcId="{56E2CEE1-C9CD-4E93-8651-812950A98A6D}" destId="{4ED7745B-6C2D-42F8-A143-3DA498D9DFA9}" srcOrd="1" destOrd="0" presId="urn:microsoft.com/office/officeart/2008/layout/LinedList"/>
    <dgm:cxn modelId="{D6866855-71BC-4DE0-BFDB-997DA5D10692}" type="presParOf" srcId="{56E2CEE1-C9CD-4E93-8651-812950A98A6D}" destId="{A25E8642-583E-47DA-9D9F-395C771ADE88}" srcOrd="2" destOrd="0" presId="urn:microsoft.com/office/officeart/2008/layout/LinedList"/>
    <dgm:cxn modelId="{369F95CB-9AAC-43D4-8CE7-E9E355576B01}" type="presParOf" srcId="{21E1F10C-36E0-433D-8350-6FA92E1CA45A}" destId="{983A233E-A941-4352-89AE-1D470AB0A4D7}" srcOrd="8" destOrd="0" presId="urn:microsoft.com/office/officeart/2008/layout/LinedList"/>
    <dgm:cxn modelId="{0A9D6542-E532-4C08-859C-4F04F4E78D02}" type="presParOf" srcId="{21E1F10C-36E0-433D-8350-6FA92E1CA45A}" destId="{EF5BF507-8B17-46EB-A44E-D2A9F302ABA6}" srcOrd="9" destOrd="0" presId="urn:microsoft.com/office/officeart/2008/layout/Lin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AC4251-2CDA-45F1-9A59-3C0C842C4B58}">
      <dsp:nvSpPr>
        <dsp:cNvPr id="0" name=""/>
        <dsp:cNvSpPr/>
      </dsp:nvSpPr>
      <dsp:spPr>
        <a:xfrm>
          <a:off x="0" y="262086"/>
          <a:ext cx="2350492" cy="14102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baseline="0" dirty="0" smtClean="0"/>
            <a:t>Child Support</a:t>
          </a:r>
          <a:endParaRPr lang="en-US" sz="1400" kern="1200" baseline="0" dirty="0"/>
        </a:p>
      </dsp:txBody>
      <dsp:txXfrm>
        <a:off x="344222" y="468619"/>
        <a:ext cx="1662048" cy="997229"/>
      </dsp:txXfrm>
    </dsp:sp>
    <dsp:sp modelId="{349E6F91-DDC8-41F8-AEE8-D3707D6BFCD0}">
      <dsp:nvSpPr>
        <dsp:cNvPr id="0" name=""/>
        <dsp:cNvSpPr/>
      </dsp:nvSpPr>
      <dsp:spPr>
        <a:xfrm>
          <a:off x="2585541" y="262086"/>
          <a:ext cx="2350492" cy="1410295"/>
        </a:xfrm>
        <a:prstGeom prst="trapezoid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Garnishments</a:t>
          </a:r>
          <a:endParaRPr lang="en-US" sz="1400" kern="1200" dirty="0"/>
        </a:p>
      </dsp:txBody>
      <dsp:txXfrm>
        <a:off x="2820590" y="403115"/>
        <a:ext cx="1880394" cy="1269266"/>
      </dsp:txXfrm>
    </dsp:sp>
    <dsp:sp modelId="{0D45FE8F-5EDF-48A6-BB6B-BBEADD516C98}">
      <dsp:nvSpPr>
        <dsp:cNvPr id="0" name=""/>
        <dsp:cNvSpPr/>
      </dsp:nvSpPr>
      <dsp:spPr>
        <a:xfrm>
          <a:off x="5171082" y="262086"/>
          <a:ext cx="2350492" cy="1410295"/>
        </a:xfrm>
        <a:prstGeom prst="smileyFac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Taxes</a:t>
          </a:r>
          <a:endParaRPr lang="en-US" sz="1400" kern="1200" dirty="0"/>
        </a:p>
      </dsp:txBody>
      <dsp:txXfrm>
        <a:off x="5515304" y="468619"/>
        <a:ext cx="1662048" cy="997229"/>
      </dsp:txXfrm>
    </dsp:sp>
    <dsp:sp modelId="{373B4A16-148E-47AA-AC4A-24CACF89D89E}">
      <dsp:nvSpPr>
        <dsp:cNvPr id="0" name=""/>
        <dsp:cNvSpPr/>
      </dsp:nvSpPr>
      <dsp:spPr>
        <a:xfrm>
          <a:off x="1392878" y="1950233"/>
          <a:ext cx="2350492" cy="14102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Required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   Deductions	</a:t>
          </a:r>
          <a:endParaRPr lang="en-US" sz="1400" kern="1200" dirty="0"/>
        </a:p>
      </dsp:txBody>
      <dsp:txXfrm>
        <a:off x="1392878" y="1950233"/>
        <a:ext cx="2350492" cy="1410295"/>
      </dsp:txXfrm>
    </dsp:sp>
    <dsp:sp modelId="{F6214EC9-FC09-4940-BE51-4084636B441C}">
      <dsp:nvSpPr>
        <dsp:cNvPr id="0" name=""/>
        <dsp:cNvSpPr/>
      </dsp:nvSpPr>
      <dsp:spPr>
        <a:xfrm>
          <a:off x="3878312" y="1907430"/>
          <a:ext cx="2350492" cy="14102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Voluntary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Deductions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3878312" y="1907430"/>
        <a:ext cx="2350492" cy="14102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63647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63647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3E269D5D-E1B6-40E6-9D0D-D85DEAF9DDA7}" type="datetimeFigureOut">
              <a:rPr lang="en-US" smtClean="0"/>
              <a:t>9/12/2014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55700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47153"/>
            <a:ext cx="5486400" cy="3638580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7193"/>
            <a:ext cx="2971800" cy="463646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777193"/>
            <a:ext cx="2971800" cy="463646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61251D98-A04F-4389-8714-573F3F3822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0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16401-3D12-4E5A-8117-750925D90C17}" type="slidenum">
              <a:rPr lang="en-US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6956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19188" y="693738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2" y="4389398"/>
            <a:ext cx="5486399" cy="4158377"/>
          </a:xfrm>
          <a:prstGeom prst="rect">
            <a:avLst/>
          </a:prstGeom>
        </p:spPr>
        <p:txBody>
          <a:bodyPr lIns="91414" tIns="91414" rIns="91414" bIns="91414" anchor="ctr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728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1D98-A04F-4389-8714-573F3F38224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4067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1D98-A04F-4389-8714-573F3F38224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1192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1D98-A04F-4389-8714-573F3F38224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3203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1D98-A04F-4389-8714-573F3F38224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384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1D98-A04F-4389-8714-573F3F38224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1033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1D98-A04F-4389-8714-573F3F38224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9630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19188" y="693738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2" y="4389398"/>
            <a:ext cx="5486399" cy="4158377"/>
          </a:xfrm>
          <a:prstGeom prst="rect">
            <a:avLst/>
          </a:prstGeom>
        </p:spPr>
        <p:txBody>
          <a:bodyPr lIns="91414" tIns="91414" rIns="91414" bIns="91414" anchor="ctr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377609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1D98-A04F-4389-8714-573F3F38224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3907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19188" y="693738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2" y="4389398"/>
            <a:ext cx="5486399" cy="4158377"/>
          </a:xfrm>
          <a:prstGeom prst="rect">
            <a:avLst/>
          </a:prstGeom>
        </p:spPr>
        <p:txBody>
          <a:bodyPr lIns="91414" tIns="91414" rIns="91414" bIns="91414" anchor="ctr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1706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1D98-A04F-4389-8714-573F3F38224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7506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1D98-A04F-4389-8714-573F3F38224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3035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1D98-A04F-4389-8714-573F3F38224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9240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19188" y="693738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2" y="4389398"/>
            <a:ext cx="5486399" cy="4158377"/>
          </a:xfrm>
          <a:prstGeom prst="rect">
            <a:avLst/>
          </a:prstGeom>
        </p:spPr>
        <p:txBody>
          <a:bodyPr lIns="91414" tIns="91414" rIns="91414" bIns="91414" anchor="ctr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8575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1D98-A04F-4389-8714-573F3F382240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7831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1D98-A04F-4389-8714-573F3F382240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2520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1D98-A04F-4389-8714-573F3F382240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118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1D98-A04F-4389-8714-573F3F382240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1341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1D98-A04F-4389-8714-573F3F382240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340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1D98-A04F-4389-8714-573F3F382240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1965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1D98-A04F-4389-8714-573F3F382240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20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16401-3D12-4E5A-8117-750925D90C17}" type="slidenum">
              <a:rPr lang="en-US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2580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1D98-A04F-4389-8714-573F3F382240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8995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1D98-A04F-4389-8714-573F3F382240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176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1D98-A04F-4389-8714-573F3F382240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5087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1D98-A04F-4389-8714-573F3F382240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0123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1D98-A04F-4389-8714-573F3F382240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4474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1D98-A04F-4389-8714-573F3F382240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5913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1D98-A04F-4389-8714-573F3F382240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5479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16401-3D12-4E5A-8117-750925D90C17}" type="slidenum">
              <a:rPr lang="en-US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5687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1D98-A04F-4389-8714-573F3F382240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1741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1D98-A04F-4389-8714-573F3F382240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889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1D98-A04F-4389-8714-573F3F38224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78705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1D98-A04F-4389-8714-573F3F382240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25299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1D98-A04F-4389-8714-573F3F382240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15250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1D98-A04F-4389-8714-573F3F382240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13044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1D98-A04F-4389-8714-573F3F382240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12993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1D98-A04F-4389-8714-573F3F382240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51911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1D98-A04F-4389-8714-573F3F382240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18965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1D98-A04F-4389-8714-573F3F382240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38707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1D98-A04F-4389-8714-573F3F382240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19976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1D98-A04F-4389-8714-573F3F382240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00735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1D98-A04F-4389-8714-573F3F382240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922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1D98-A04F-4389-8714-573F3F38224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59251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1D98-A04F-4389-8714-573F3F382240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147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16401-3D12-4E5A-8117-750925D90C17}" type="slidenum">
              <a:rPr lang="en-US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672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16401-3D12-4E5A-8117-750925D90C17}" type="slidenum">
              <a:rPr lang="en-US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39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want to set up this deduction before time is pulled.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1D98-A04F-4389-8714-573F3F38224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193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1D98-A04F-4389-8714-573F3F38224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941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A2A4143-1CEE-4AE4-AD9B-5AADEAE137B7}" type="datetimeFigureOut">
              <a:rPr lang="en-US" smtClean="0"/>
              <a:t>9/12/2014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/>
              <a:t>9/12/2014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/>
              <a:t>9/12/2014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/>
              <a:t>9/12/2014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/>
              <a:t>9/12/2014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/>
              <a:t>9/12/2014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/>
              <a:t>9/12/2014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/>
              <a:t>9/12/2014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/>
              <a:t>9/12/2014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A2A4143-1CEE-4AE4-AD9B-5AADEAE137B7}" type="datetimeFigureOut">
              <a:rPr lang="en-US" smtClean="0"/>
              <a:t>9/12/2014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A2A4143-1CEE-4AE4-AD9B-5AADEAE137B7}" type="datetimeFigureOut">
              <a:rPr lang="en-US" smtClean="0"/>
              <a:t>9/12/2014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A2A4143-1CEE-4AE4-AD9B-5AADEAE137B7}" type="datetimeFigureOut">
              <a:rPr lang="en-US" smtClean="0"/>
              <a:t>9/12/2014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MBUG 2014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1905000"/>
            <a:ext cx="7772400" cy="1600200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Session Title:   Payroll Deductions Beginning to End</a:t>
            </a:r>
          </a:p>
          <a:p>
            <a:pPr algn="l"/>
            <a:r>
              <a:rPr lang="en-US" sz="2000" dirty="0"/>
              <a:t>Presented By:  Donna Switzer, Payroll Manager</a:t>
            </a:r>
          </a:p>
          <a:p>
            <a:pPr algn="l"/>
            <a:r>
              <a:rPr lang="en-US" sz="2000" dirty="0"/>
              <a:t>Institution:  Mississippi State University</a:t>
            </a:r>
          </a:p>
          <a:p>
            <a:pPr algn="l"/>
            <a:r>
              <a:rPr lang="en-US" sz="2000" dirty="0"/>
              <a:t>September 15, 2014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672326"/>
            <a:ext cx="1401964" cy="2163901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chemeClr val="bg2">
                <a:lumMod val="50000"/>
              </a:schemeClr>
            </a:extrusionClr>
          </a:sp3d>
        </p:spPr>
      </p:pic>
    </p:spTree>
    <p:extLst>
      <p:ext uri="{BB962C8B-B14F-4D97-AF65-F5344CB8AC3E}">
        <p14:creationId xmlns:p14="http://schemas.microsoft.com/office/powerpoint/2010/main" val="30017882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ROD:  Open &gt; PDADED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6200"/>
            <a:ext cx="8420100" cy="63900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" y="4663798"/>
            <a:ext cx="1401964" cy="2163901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chemeClr val="bg2">
                <a:lumMod val="50000"/>
              </a:schemeClr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1752600" y="1143001"/>
            <a:ext cx="2514600" cy="2616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12345    Ms. Minnie Mouse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3657600" y="5105400"/>
            <a:ext cx="4495800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Minnie Mouse has been using Single, 1, since May 16, 2010.  She wants to make a change.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24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03" y="0"/>
            <a:ext cx="8492193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" y="4663798"/>
            <a:ext cx="1401964" cy="2163901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chemeClr val="bg2">
                <a:lumMod val="50000"/>
              </a:schemeClr>
            </a:extrusionClr>
          </a:sp3d>
        </p:spPr>
      </p:pic>
      <p:sp>
        <p:nvSpPr>
          <p:cNvPr id="2" name="TextBox 1"/>
          <p:cNvSpPr txBox="1"/>
          <p:nvPr/>
        </p:nvSpPr>
        <p:spPr>
          <a:xfrm>
            <a:off x="5029200" y="4495800"/>
            <a:ext cx="3352800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Go under OPTIONS, and click on “NEW” Effective Date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527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52400"/>
            <a:ext cx="10134600" cy="65766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" y="4663798"/>
            <a:ext cx="1401964" cy="2163901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chemeClr val="bg2">
                <a:lumMod val="50000"/>
              </a:schemeClr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1295400" y="1219200"/>
            <a:ext cx="3200400" cy="2462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/>
              <a:t>12345         Ms. </a:t>
            </a:r>
            <a:r>
              <a:rPr lang="en-US" sz="1000" dirty="0" smtClean="0"/>
              <a:t>Minnie</a:t>
            </a:r>
            <a:r>
              <a:rPr lang="en-US" sz="900" dirty="0" smtClean="0"/>
              <a:t> Mouse</a:t>
            </a:r>
            <a:endParaRPr lang="en-US" sz="900" dirty="0"/>
          </a:p>
        </p:txBody>
      </p:sp>
      <p:sp>
        <p:nvSpPr>
          <p:cNvPr id="5" name="TextBox 4"/>
          <p:cNvSpPr txBox="1"/>
          <p:nvPr/>
        </p:nvSpPr>
        <p:spPr>
          <a:xfrm>
            <a:off x="5715000" y="5105400"/>
            <a:ext cx="281940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Insert “New” Effective Date in above 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23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74638"/>
            <a:ext cx="8763001" cy="620236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" y="4663798"/>
            <a:ext cx="1401964" cy="2163901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chemeClr val="bg2">
                <a:lumMod val="50000"/>
              </a:schemeClr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1489050" y="1295400"/>
            <a:ext cx="3844950" cy="2462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12345           Ms. Minnie Mouse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54403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09" y="76200"/>
            <a:ext cx="9144000" cy="65766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" y="4663798"/>
            <a:ext cx="1401964" cy="2163901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chemeClr val="bg2">
                <a:lumMod val="50000"/>
              </a:schemeClr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371600" y="1143000"/>
            <a:ext cx="3352800" cy="2462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28600" indent="-228600">
              <a:buAutoNum type="arabicPlain" startAt="12345"/>
            </a:pPr>
            <a:r>
              <a:rPr lang="en-US" sz="1000" dirty="0" smtClean="0"/>
              <a:t>          Ms. Minnie Mouse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1200" y="3962400"/>
            <a:ext cx="228600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/>
              <a:t>2</a:t>
            </a:r>
            <a:endParaRPr lang="en-US" sz="8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5105400"/>
            <a:ext cx="3276600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Minnie Mouse now has a new 01-Aug-2014 record for Single, 2 exemptions. Save and you are done.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2729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2372" y="2967335"/>
            <a:ext cx="737926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Example of Garnishment</a:t>
            </a:r>
          </a:p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Deduction</a:t>
            </a:r>
          </a:p>
          <a:p>
            <a:pPr algn="ctr"/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" y="4663798"/>
            <a:ext cx="1401964" cy="2163901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chemeClr val="bg2">
                <a:lumMod val="50000"/>
              </a:schemeClr>
            </a:extrusionClr>
          </a:sp3d>
        </p:spPr>
      </p:pic>
    </p:spTree>
    <p:extLst>
      <p:ext uri="{BB962C8B-B14F-4D97-AF65-F5344CB8AC3E}">
        <p14:creationId xmlns:p14="http://schemas.microsoft.com/office/powerpoint/2010/main" val="26867526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8001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Garnishments can be deducted with three possibilities or a combination thereof:</a:t>
            </a:r>
          </a:p>
          <a:p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 smtClean="0"/>
              <a:t> 25% of Disposable Wages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/>
              <a:t> </a:t>
            </a:r>
            <a:r>
              <a:rPr lang="en-US" sz="2400" dirty="0" smtClean="0"/>
              <a:t>15% of Disposable Wages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 smtClean="0"/>
              <a:t> 10% of Disposable Wages</a:t>
            </a:r>
          </a:p>
          <a:p>
            <a:pPr marL="457200" indent="-457200">
              <a:buAutoNum type="arabicPeriod"/>
            </a:pPr>
            <a:endParaRPr lang="en-US" sz="2000" dirty="0"/>
          </a:p>
          <a:p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" y="4663798"/>
            <a:ext cx="1401964" cy="2163901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chemeClr val="bg2">
                <a:lumMod val="50000"/>
              </a:schemeClr>
            </a:extrusionClr>
          </a:sp3d>
        </p:spPr>
      </p:pic>
    </p:spTree>
    <p:extLst>
      <p:ext uri="{BB962C8B-B14F-4D97-AF65-F5344CB8AC3E}">
        <p14:creationId xmlns:p14="http://schemas.microsoft.com/office/powerpoint/2010/main" val="30872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228600"/>
            <a:ext cx="7045350" cy="6593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Most standard garnishments run 25% of disposable wages.</a:t>
            </a:r>
          </a:p>
          <a:p>
            <a:endParaRPr lang="en-US" sz="2800" dirty="0"/>
          </a:p>
          <a:p>
            <a:r>
              <a:rPr lang="en-US" sz="2800" dirty="0" smtClean="0"/>
              <a:t>Most School loans begin at 15%.</a:t>
            </a:r>
          </a:p>
          <a:p>
            <a:endParaRPr lang="en-US" sz="2800" dirty="0"/>
          </a:p>
          <a:p>
            <a:r>
              <a:rPr lang="en-US" sz="2800" dirty="0" smtClean="0"/>
              <a:t>If you have both a defaulted school loan garnishment (15%) and later receive a standard garnishment (25%) loan, guess how much you can deduct?</a:t>
            </a:r>
          </a:p>
          <a:p>
            <a:endParaRPr lang="en-US" sz="2800" dirty="0"/>
          </a:p>
          <a:p>
            <a:r>
              <a:rPr lang="en-US" sz="2800" dirty="0" smtClean="0"/>
              <a:t>You can deduct both a 15% and a 10% garnishment to total 25%.  That is all that is allowed by federal law.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" y="4663798"/>
            <a:ext cx="1401964" cy="2163901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chemeClr val="bg2">
                <a:lumMod val="50000"/>
              </a:schemeClr>
            </a:extrusionClr>
          </a:sp3d>
        </p:spPr>
      </p:pic>
    </p:spTree>
    <p:extLst>
      <p:ext uri="{BB962C8B-B14F-4D97-AF65-F5344CB8AC3E}">
        <p14:creationId xmlns:p14="http://schemas.microsoft.com/office/powerpoint/2010/main" val="201788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8534400" cy="61382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" y="4663798"/>
            <a:ext cx="1401964" cy="2163901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chemeClr val="bg2">
                <a:lumMod val="50000"/>
              </a:schemeClr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685800" y="1371600"/>
            <a:ext cx="3657600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99999 Tired N. Wornout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286000"/>
            <a:ext cx="7086600" cy="73866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Here we will see that we have activated and set up both a 10% and a 15% garnishment for a school loan and normal garnishment.  The two combined together will only deduct 25%.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22653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81354"/>
            <a:ext cx="8382000" cy="65766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1371601"/>
            <a:ext cx="3352800" cy="27699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99999        Tired N. Wornout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" y="4663798"/>
            <a:ext cx="1401964" cy="2163901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chemeClr val="bg2">
                <a:lumMod val="50000"/>
              </a:schemeClr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6629400" y="4191000"/>
            <a:ext cx="381000" cy="152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17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9547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Please turn off your cell phone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If you must leave the session early, please do so discreetly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Please avoid side conversation during the session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Rules of Etiquette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" y="4663798"/>
            <a:ext cx="1401964" cy="2163901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chemeClr val="bg2">
                <a:lumMod val="50000"/>
              </a:schemeClr>
            </a:extrusionClr>
          </a:sp3d>
        </p:spPr>
      </p:pic>
    </p:spTree>
    <p:extLst>
      <p:ext uri="{BB962C8B-B14F-4D97-AF65-F5344CB8AC3E}">
        <p14:creationId xmlns:p14="http://schemas.microsoft.com/office/powerpoint/2010/main" val="31063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77" y="228600"/>
            <a:ext cx="8686800" cy="62478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" y="4663798"/>
            <a:ext cx="1401964" cy="2163901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chemeClr val="bg2">
                <a:lumMod val="50000"/>
              </a:schemeClr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1489050" y="1295400"/>
            <a:ext cx="2397150" cy="2308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/>
              <a:t>99999            Tired N. Wornout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91476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228600"/>
            <a:ext cx="8153400" cy="62478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1219200"/>
            <a:ext cx="3200400" cy="25391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99999         Tired N. Wornout</a:t>
            </a:r>
            <a:endParaRPr lang="en-US" sz="1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" y="4663798"/>
            <a:ext cx="1401964" cy="2163901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chemeClr val="bg2">
                <a:lumMod val="50000"/>
              </a:schemeClr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1489050" y="4572000"/>
            <a:ext cx="6283350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You can see that both garnishments have been deducted.  Should there have been a third, you would have to wait until one of these are finished before you could begin withholding.  Remember you can only deduct 25% in total.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721974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/>
        </p:nvSpPr>
        <p:spPr>
          <a:xfrm>
            <a:off x="1067550" y="663150"/>
            <a:ext cx="6032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ADD/REPLACE FUNCTIONS</a:t>
            </a:r>
          </a:p>
          <a:p>
            <a:pPr rtl="0">
              <a:spcBef>
                <a:spcPts val="0"/>
              </a:spcBef>
              <a:buNone/>
            </a:pPr>
            <a:endParaRPr sz="2400" dirty="0"/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 rtl="0">
              <a:spcBef>
                <a:spcPts val="0"/>
              </a:spcBef>
              <a:buNone/>
            </a:pPr>
            <a:r>
              <a:rPr lang="en-US" sz="2400" dirty="0"/>
              <a:t>An Add/Replace function is a one that works for a one time change and goes away after the paycheck has been produced.</a:t>
            </a:r>
          </a:p>
          <a:p>
            <a:pPr rtl="0">
              <a:spcBef>
                <a:spcPts val="0"/>
              </a:spcBef>
              <a:buNone/>
            </a:pPr>
            <a:endParaRPr sz="2400" dirty="0"/>
          </a:p>
          <a:p>
            <a:pPr rtl="0">
              <a:spcBef>
                <a:spcPts val="0"/>
              </a:spcBef>
              <a:buNone/>
            </a:pPr>
            <a:r>
              <a:rPr lang="en-US" sz="2400" dirty="0"/>
              <a:t>Examples:  Catching up insurance, retirement or federal/state applicable gross changes.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cs typeface="Lucida Sans Unicode"/>
              </a:rPr>
              <a:t> </a:t>
            </a:r>
            <a:endParaRPr sz="2400" dirty="0">
              <a:cs typeface="Lucida Sans Unicode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" y="4663798"/>
            <a:ext cx="1401964" cy="2163901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chemeClr val="bg2">
                <a:lumMod val="50000"/>
              </a:schemeClr>
            </a:extrusionClr>
          </a:sp3d>
        </p:spPr>
      </p:pic>
    </p:spTree>
    <p:extLst>
      <p:ext uri="{BB962C8B-B14F-4D97-AF65-F5344CB8AC3E}">
        <p14:creationId xmlns:p14="http://schemas.microsoft.com/office/powerpoint/2010/main" val="238643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54498" y="2967335"/>
            <a:ext cx="683501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Example of Retirement</a:t>
            </a:r>
          </a:p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Add/ Replace</a:t>
            </a:r>
          </a:p>
          <a:p>
            <a:pPr algn="ctr"/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" y="4663798"/>
            <a:ext cx="1401964" cy="2163901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chemeClr val="bg2">
                <a:lumMod val="50000"/>
              </a:schemeClr>
            </a:extrusionClr>
          </a:sp3d>
        </p:spPr>
      </p:pic>
    </p:spTree>
    <p:extLst>
      <p:ext uri="{BB962C8B-B14F-4D97-AF65-F5344CB8AC3E}">
        <p14:creationId xmlns:p14="http://schemas.microsoft.com/office/powerpoint/2010/main" val="51589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/>
        </p:nvSpPr>
        <p:spPr>
          <a:xfrm>
            <a:off x="614625" y="905775"/>
            <a:ext cx="3657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58" name="Shape 158"/>
          <p:cNvSpPr txBox="1"/>
          <p:nvPr/>
        </p:nvSpPr>
        <p:spPr>
          <a:xfrm>
            <a:off x="857250" y="776375"/>
            <a:ext cx="7326900" cy="342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2400" dirty="0"/>
              <a:t>Steps:</a:t>
            </a:r>
          </a:p>
          <a:p>
            <a:pPr rtl="0">
              <a:spcBef>
                <a:spcPts val="0"/>
              </a:spcBef>
              <a:buNone/>
            </a:pPr>
            <a:r>
              <a:rPr lang="en-US" sz="2400" dirty="0"/>
              <a:t>1.  Go to PDADEDN</a:t>
            </a:r>
          </a:p>
          <a:p>
            <a:pPr rtl="0">
              <a:spcBef>
                <a:spcPts val="0"/>
              </a:spcBef>
              <a:buNone/>
            </a:pPr>
            <a:r>
              <a:rPr lang="en-US" sz="2400" dirty="0"/>
              <a:t>2.  Control page down to first section.</a:t>
            </a:r>
          </a:p>
          <a:p>
            <a:pPr rtl="0">
              <a:spcBef>
                <a:spcPts val="0"/>
              </a:spcBef>
              <a:buNone/>
            </a:pPr>
            <a:r>
              <a:rPr lang="en-US" sz="2400" dirty="0"/>
              <a:t>3.  Click OPTIONS</a:t>
            </a:r>
          </a:p>
          <a:p>
            <a:pPr rtl="0">
              <a:spcBef>
                <a:spcPts val="0"/>
              </a:spcBef>
              <a:buNone/>
            </a:pPr>
            <a:r>
              <a:rPr lang="en-US" sz="2400" dirty="0"/>
              <a:t>4.  You will </a:t>
            </a:r>
            <a:r>
              <a:rPr lang="en-US" sz="2400" dirty="0" smtClean="0"/>
              <a:t>see the </a:t>
            </a:r>
            <a:r>
              <a:rPr lang="en-US" sz="2400" dirty="0"/>
              <a:t>add/replace section.</a:t>
            </a:r>
          </a:p>
          <a:p>
            <a:pPr rtl="0">
              <a:spcBef>
                <a:spcPts val="0"/>
              </a:spcBef>
              <a:buNone/>
            </a:pPr>
            <a:r>
              <a:rPr lang="en-US" sz="2400" dirty="0"/>
              <a:t>5.  Complete the Employee Deduction, Employer Deduction, and Applicable Wages section with SM (semi-monthly) if you pay twice per month.</a:t>
            </a:r>
          </a:p>
          <a:p>
            <a:pPr rtl="0">
              <a:spcBef>
                <a:spcPts val="0"/>
              </a:spcBef>
              <a:buNone/>
            </a:pPr>
            <a:r>
              <a:rPr lang="en-US" sz="2400" dirty="0"/>
              <a:t>6.  When time has been calculated, this one time add/replace section will </a:t>
            </a:r>
            <a:r>
              <a:rPr lang="en-US" sz="2400" dirty="0" smtClean="0"/>
              <a:t>disappear.  </a:t>
            </a:r>
            <a:endParaRPr lang="en-US" sz="2400" dirty="0"/>
          </a:p>
          <a:p>
            <a:pPr>
              <a:spcBef>
                <a:spcPts val="0"/>
              </a:spcBef>
              <a:buNone/>
            </a:pPr>
            <a:endParaRPr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" y="4663798"/>
            <a:ext cx="1401964" cy="2163901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chemeClr val="bg2">
                <a:lumMod val="50000"/>
              </a:schemeClr>
            </a:extrusionClr>
          </a:sp3d>
        </p:spPr>
      </p:pic>
    </p:spTree>
    <p:extLst>
      <p:ext uri="{BB962C8B-B14F-4D97-AF65-F5344CB8AC3E}">
        <p14:creationId xmlns:p14="http://schemas.microsoft.com/office/powerpoint/2010/main" val="42635599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-381000"/>
            <a:ext cx="24384000" cy="7696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" y="4663798"/>
            <a:ext cx="1401964" cy="2163901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chemeClr val="bg2">
                <a:lumMod val="50000"/>
              </a:schemeClr>
            </a:extrusionClr>
          </a:sp3d>
        </p:spPr>
      </p:pic>
      <p:sp>
        <p:nvSpPr>
          <p:cNvPr id="2" name="Rectangle 1"/>
          <p:cNvSpPr/>
          <p:nvPr/>
        </p:nvSpPr>
        <p:spPr>
          <a:xfrm>
            <a:off x="5105400" y="609600"/>
            <a:ext cx="4191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Step 1 - PDADEDN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215900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799"/>
            <a:ext cx="8839200" cy="64125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" y="4663798"/>
            <a:ext cx="1401964" cy="2163901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chemeClr val="bg2">
                <a:lumMod val="50000"/>
              </a:schemeClr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1676400" y="1371600"/>
            <a:ext cx="3200400" cy="2462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12345         Ms. Minnie Mouse</a:t>
            </a:r>
            <a:endParaRPr lang="en-US" sz="1000" dirty="0"/>
          </a:p>
        </p:txBody>
      </p:sp>
      <p:sp>
        <p:nvSpPr>
          <p:cNvPr id="2" name="Rectangle 1"/>
          <p:cNvSpPr/>
          <p:nvPr/>
        </p:nvSpPr>
        <p:spPr>
          <a:xfrm>
            <a:off x="4724400" y="3124199"/>
            <a:ext cx="396240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Step 5 -Add/Replace Section</a:t>
            </a:r>
          </a:p>
          <a:p>
            <a:pPr algn="ctr"/>
            <a:r>
              <a:rPr lang="en-US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Fill in the Blanks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8818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/>
        </p:nvSpPr>
        <p:spPr>
          <a:xfrm>
            <a:off x="1277800" y="954300"/>
            <a:ext cx="3657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4" name="Shape 164"/>
          <p:cNvSpPr txBox="1"/>
          <p:nvPr/>
        </p:nvSpPr>
        <p:spPr>
          <a:xfrm>
            <a:off x="609600" y="947373"/>
            <a:ext cx="7763699" cy="3704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2400" dirty="0"/>
              <a:t>AFTER CHECK HAS BEEN </a:t>
            </a:r>
            <a:r>
              <a:rPr lang="en-US" sz="2400" dirty="0" smtClean="0"/>
              <a:t>CALCULATED:</a:t>
            </a:r>
          </a:p>
          <a:p>
            <a:pPr rtl="0">
              <a:spcBef>
                <a:spcPts val="0"/>
              </a:spcBef>
              <a:buNone/>
            </a:pPr>
            <a:endParaRPr lang="en-US" sz="2400" dirty="0"/>
          </a:p>
          <a:p>
            <a:pPr rtl="0">
              <a:spcBef>
                <a:spcPts val="0"/>
              </a:spcBef>
              <a:buNone/>
            </a:pPr>
            <a:r>
              <a:rPr lang="en-US" sz="2400" dirty="0" smtClean="0"/>
              <a:t>You can check your deductions to see if they worked, if not complete the following.</a:t>
            </a:r>
            <a:endParaRPr lang="en-US" sz="2400" dirty="0"/>
          </a:p>
          <a:p>
            <a:pPr rtl="0">
              <a:spcBef>
                <a:spcPts val="0"/>
              </a:spcBef>
              <a:buNone/>
            </a:pPr>
            <a:endParaRPr sz="2400" dirty="0"/>
          </a:p>
          <a:p>
            <a:pPr rtl="0">
              <a:spcBef>
                <a:spcPts val="0"/>
              </a:spcBef>
              <a:buNone/>
            </a:pPr>
            <a:r>
              <a:rPr lang="en-US" sz="2400" dirty="0" smtClean="0"/>
              <a:t>1.  PZAHOUR </a:t>
            </a:r>
            <a:r>
              <a:rPr lang="en-US" sz="2400" dirty="0"/>
              <a:t>- Re-extract first.</a:t>
            </a:r>
          </a:p>
          <a:p>
            <a:pPr rtl="0">
              <a:spcBef>
                <a:spcPts val="0"/>
              </a:spcBef>
              <a:buNone/>
            </a:pPr>
            <a:r>
              <a:rPr lang="en-US" sz="2400" dirty="0" smtClean="0"/>
              <a:t>2.  PDADEDN </a:t>
            </a:r>
            <a:r>
              <a:rPr lang="en-US" sz="2400" dirty="0"/>
              <a:t>- Make needed replaced /added </a:t>
            </a:r>
            <a:r>
              <a:rPr lang="en-US" sz="2400" dirty="0" smtClean="0"/>
              <a:t>                      deductions </a:t>
            </a:r>
            <a:r>
              <a:rPr lang="en-US" sz="2400" dirty="0"/>
              <a:t>to ADD/REPLACE section.</a:t>
            </a:r>
          </a:p>
          <a:p>
            <a:pPr rtl="0">
              <a:spcBef>
                <a:spcPts val="0"/>
              </a:spcBef>
              <a:buNone/>
            </a:pPr>
            <a:endParaRPr sz="2400" dirty="0"/>
          </a:p>
          <a:p>
            <a:pPr>
              <a:spcBef>
                <a:spcPts val="0"/>
              </a:spcBef>
              <a:buNone/>
            </a:pPr>
            <a:r>
              <a:rPr lang="en-US" sz="2400" dirty="0" smtClean="0"/>
              <a:t> </a:t>
            </a:r>
            <a:endParaRPr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" y="4663798"/>
            <a:ext cx="1401964" cy="2163901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chemeClr val="bg2">
                <a:lumMod val="50000"/>
              </a:schemeClr>
            </a:extrusionClr>
          </a:sp3d>
        </p:spPr>
      </p:pic>
    </p:spTree>
    <p:extLst>
      <p:ext uri="{BB962C8B-B14F-4D97-AF65-F5344CB8AC3E}">
        <p14:creationId xmlns:p14="http://schemas.microsoft.com/office/powerpoint/2010/main" val="426793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5766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3800" y="3657600"/>
            <a:ext cx="609600" cy="21544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/>
              <a:t>600.00</a:t>
            </a:r>
            <a:endParaRPr lang="en-US" sz="800" dirty="0"/>
          </a:p>
        </p:txBody>
      </p:sp>
      <p:sp>
        <p:nvSpPr>
          <p:cNvPr id="4" name="TextBox 3"/>
          <p:cNvSpPr txBox="1"/>
          <p:nvPr/>
        </p:nvSpPr>
        <p:spPr>
          <a:xfrm>
            <a:off x="6248400" y="2209800"/>
            <a:ext cx="381000" cy="21544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/>
              <a:t>.00</a:t>
            </a:r>
          </a:p>
        </p:txBody>
      </p:sp>
      <p:sp>
        <p:nvSpPr>
          <p:cNvPr id="8" name="Rectangle 7"/>
          <p:cNvSpPr/>
          <p:nvPr/>
        </p:nvSpPr>
        <p:spPr>
          <a:xfrm>
            <a:off x="3333585" y="609601"/>
            <a:ext cx="603901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PZAHOUR</a:t>
            </a:r>
            <a:endParaRPr lang="en-US" sz="3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" y="4663798"/>
            <a:ext cx="1401964" cy="2163901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chemeClr val="bg2">
                <a:lumMod val="50000"/>
              </a:schemeClr>
            </a:extrusionClr>
          </a:sp3d>
        </p:spPr>
      </p:pic>
    </p:spTree>
    <p:extLst>
      <p:ext uri="{BB962C8B-B14F-4D97-AF65-F5344CB8AC3E}">
        <p14:creationId xmlns:p14="http://schemas.microsoft.com/office/powerpoint/2010/main" val="392440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-228600"/>
            <a:ext cx="24384000" cy="7696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" y="4663798"/>
            <a:ext cx="1401964" cy="2163901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chemeClr val="bg2">
                <a:lumMod val="50000"/>
              </a:schemeClr>
            </a:extrusionClr>
          </a:sp3d>
        </p:spPr>
      </p:pic>
    </p:spTree>
    <p:extLst>
      <p:ext uri="{BB962C8B-B14F-4D97-AF65-F5344CB8AC3E}">
        <p14:creationId xmlns:p14="http://schemas.microsoft.com/office/powerpoint/2010/main" val="103153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05" y="4491844"/>
            <a:ext cx="1401964" cy="2163901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chemeClr val="bg2">
                <a:lumMod val="50000"/>
              </a:schemeClr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219200" y="609600"/>
            <a:ext cx="7391399" cy="576530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cs typeface="Lucida Sans Unicode"/>
              </a:rPr>
              <a:t>Payroll Deductions Beginning to End</a:t>
            </a:r>
          </a:p>
          <a:p>
            <a:pPr algn="ctr"/>
            <a:endParaRPr lang="en-US" sz="2800" dirty="0">
              <a:cs typeface="Lucida Sans Unicod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cs typeface="Lucida Sans Unicode"/>
              </a:rPr>
              <a:t>Basic Deductions such as Federal and State Tax Withholding</a:t>
            </a:r>
          </a:p>
          <a:p>
            <a:pPr algn="ctr"/>
            <a:endParaRPr lang="en-US" sz="2800" dirty="0">
              <a:cs typeface="Lucida Sans Unicod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cs typeface="Lucida Sans Unicode"/>
              </a:rPr>
              <a:t>Add/Replace Functions</a:t>
            </a:r>
          </a:p>
          <a:p>
            <a:endParaRPr lang="en-US" sz="2800" dirty="0">
              <a:cs typeface="Lucida Sans Unicod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cs typeface="Lucida Sans Unicode"/>
              </a:rPr>
              <a:t>Self-Adjusting Deductions</a:t>
            </a:r>
          </a:p>
          <a:p>
            <a:endParaRPr lang="en-US" sz="2800" dirty="0">
              <a:cs typeface="Lucida Sans Unicod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cs typeface="Lucida Sans Unicode"/>
              </a:rPr>
              <a:t>Nonresident Alien Taxation</a:t>
            </a:r>
          </a:p>
          <a:p>
            <a:endParaRPr lang="en-US" sz="2800" dirty="0">
              <a:cs typeface="Lucida Sans Unicod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cs typeface="Lucida Sans Unicode"/>
              </a:rPr>
              <a:t>Problem Solving</a:t>
            </a: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5999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799"/>
            <a:ext cx="8839200" cy="64125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" y="4663798"/>
            <a:ext cx="1401964" cy="2163901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chemeClr val="bg2">
                <a:lumMod val="50000"/>
              </a:schemeClr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1676400" y="1371600"/>
            <a:ext cx="3200400" cy="2462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12345         Ms. Minnie Mouse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0762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 smtClean="0"/>
              <a:t>Gross:   1000.00</a:t>
            </a:r>
          </a:p>
          <a:p>
            <a:endParaRPr lang="en-US" dirty="0"/>
          </a:p>
          <a:p>
            <a:r>
              <a:rPr lang="en-US" dirty="0" smtClean="0"/>
              <a:t>Deductions</a:t>
            </a:r>
            <a:r>
              <a:rPr lang="en-US" b="1" dirty="0" smtClean="0"/>
              <a:t>:          EE’s       ER’s     APPLICABLE</a:t>
            </a:r>
          </a:p>
          <a:p>
            <a:r>
              <a:rPr lang="en-US" b="1" dirty="0" smtClean="0"/>
              <a:t>                                                          GROSS</a:t>
            </a:r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RST                180.00    315.00    2000.00</a:t>
            </a:r>
          </a:p>
          <a:p>
            <a:endParaRPr lang="en-US" dirty="0"/>
          </a:p>
          <a:p>
            <a:r>
              <a:rPr lang="en-US" dirty="0" smtClean="0"/>
              <a:t>      NET    $ 820.00</a:t>
            </a:r>
          </a:p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Paycheck will reflect the following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" y="4663798"/>
            <a:ext cx="1401964" cy="2163901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chemeClr val="bg2">
                <a:lumMod val="50000"/>
              </a:schemeClr>
            </a:extrusionClr>
          </a:sp3d>
        </p:spPr>
      </p:pic>
    </p:spTree>
    <p:extLst>
      <p:ext uri="{BB962C8B-B14F-4D97-AF65-F5344CB8AC3E}">
        <p14:creationId xmlns:p14="http://schemas.microsoft.com/office/powerpoint/2010/main" val="152990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9296400" cy="6248994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" y="4663798"/>
            <a:ext cx="1401964" cy="2163901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chemeClr val="bg2">
                <a:lumMod val="50000"/>
              </a:schemeClr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1295400" y="1295401"/>
            <a:ext cx="4191000" cy="2462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       12345             Ms. Minnie Mouse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3581400"/>
            <a:ext cx="2590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the paycheck has been calculated, this will return to a normal screen.   The previous one time add/replace disappears.</a:t>
            </a:r>
          </a:p>
        </p:txBody>
      </p:sp>
    </p:spTree>
    <p:extLst>
      <p:ext uri="{BB962C8B-B14F-4D97-AF65-F5344CB8AC3E}">
        <p14:creationId xmlns:p14="http://schemas.microsoft.com/office/powerpoint/2010/main" val="115245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0" y="1481328"/>
            <a:ext cx="7543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Social Security and Medicare adjusts itself to keep up current deductions.   As far as I know it is the only one that does so.</a:t>
            </a:r>
          </a:p>
          <a:p>
            <a:endParaRPr lang="en-US" dirty="0"/>
          </a:p>
          <a:p>
            <a:r>
              <a:rPr lang="en-US" dirty="0" smtClean="0"/>
              <a:t>Typical Problems:</a:t>
            </a:r>
          </a:p>
          <a:p>
            <a:endParaRPr lang="en-US" dirty="0" smtClean="0"/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You can have a check that did not        have enough to capture all the deductions.  Hopefully your edits would have caught this first, but if not, there is hope.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SELF-ADJUSTING DEDUCTIONS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" y="4663798"/>
            <a:ext cx="1401964" cy="2163901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chemeClr val="bg2">
                <a:lumMod val="50000"/>
              </a:schemeClr>
            </a:extrusionClr>
          </a:sp3d>
        </p:spPr>
      </p:pic>
    </p:spTree>
    <p:extLst>
      <p:ext uri="{BB962C8B-B14F-4D97-AF65-F5344CB8AC3E}">
        <p14:creationId xmlns:p14="http://schemas.microsoft.com/office/powerpoint/2010/main" val="104511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572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" y="4663798"/>
            <a:ext cx="1401964" cy="2163901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chemeClr val="bg2">
                <a:lumMod val="50000"/>
              </a:schemeClr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457200" y="609600"/>
            <a:ext cx="8382000" cy="63709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EXAMPLE:</a:t>
            </a:r>
          </a:p>
          <a:p>
            <a:endParaRPr lang="en-US" sz="2400" dirty="0"/>
          </a:p>
          <a:p>
            <a:r>
              <a:rPr lang="en-US" sz="2400" dirty="0" smtClean="0"/>
              <a:t>Chris Columbus just got paid.  </a:t>
            </a:r>
          </a:p>
          <a:p>
            <a:endParaRPr lang="en-US" sz="2400" dirty="0"/>
          </a:p>
          <a:p>
            <a:r>
              <a:rPr lang="en-US" sz="2400" dirty="0" smtClean="0"/>
              <a:t>Gross:              $ 1000.00                           </a:t>
            </a:r>
            <a:r>
              <a:rPr lang="en-US" sz="2400" dirty="0" smtClean="0">
                <a:solidFill>
                  <a:schemeClr val="accent2"/>
                </a:solidFill>
              </a:rPr>
              <a:t>Shortage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Deductions:      Federal Tax           100.00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 State Tax                 10.00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 Health Insurance      50.00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 Tax Lien                 800.00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 Social Security       *  25.50    </a:t>
            </a:r>
            <a:r>
              <a:rPr lang="en-US" sz="2400" dirty="0" smtClean="0">
                <a:solidFill>
                  <a:schemeClr val="accent2"/>
                </a:solidFill>
              </a:rPr>
              <a:t>s/b 62.00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 Medicare                  14.50    </a:t>
            </a:r>
            <a:r>
              <a:rPr lang="en-US" sz="2400" dirty="0" smtClean="0">
                <a:solidFill>
                  <a:schemeClr val="accent2"/>
                </a:solidFill>
              </a:rPr>
              <a:t>shorting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smtClean="0">
                <a:solidFill>
                  <a:schemeClr val="accent2"/>
                </a:solidFill>
              </a:rPr>
              <a:t>                                                                    Soc. Sec.</a:t>
            </a:r>
            <a:endParaRPr lang="en-US" sz="2400" dirty="0" smtClean="0"/>
          </a:p>
          <a:p>
            <a:r>
              <a:rPr lang="en-US" sz="2400" dirty="0" smtClean="0"/>
              <a:t>                                                           </a:t>
            </a:r>
            <a:endParaRPr lang="en-US" sz="2400" dirty="0"/>
          </a:p>
          <a:p>
            <a:r>
              <a:rPr lang="en-US" sz="2400" dirty="0" smtClean="0"/>
              <a:t>                        Net Paycheck:        $   .00    -</a:t>
            </a:r>
            <a:r>
              <a:rPr lang="en-US" sz="2400" i="1" u="sng" dirty="0" smtClean="0">
                <a:solidFill>
                  <a:schemeClr val="accent2"/>
                </a:solidFill>
              </a:rPr>
              <a:t>$36.50</a:t>
            </a:r>
          </a:p>
          <a:p>
            <a:endParaRPr lang="en-US" sz="2400" i="1" u="sng" dirty="0" smtClean="0">
              <a:solidFill>
                <a:schemeClr val="accent2"/>
              </a:solidFill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327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457200"/>
            <a:ext cx="6858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PROBLEM:</a:t>
            </a:r>
          </a:p>
          <a:p>
            <a:endParaRPr lang="en-US" sz="3200" dirty="0"/>
          </a:p>
          <a:p>
            <a:r>
              <a:rPr lang="en-US" sz="3200" dirty="0"/>
              <a:t>Not enough social security taxes were withheld because he did not have enough gross pay.</a:t>
            </a:r>
          </a:p>
          <a:p>
            <a:endParaRPr lang="en-US" sz="3200" dirty="0"/>
          </a:p>
          <a:p>
            <a:r>
              <a:rPr lang="en-US" sz="3200" dirty="0"/>
              <a:t>SOLUTION: Since Social Security and Medicare Taxes self-adjust, they will catch up on future checks.  Check your totals while working on payroll and tax edits.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" y="4663798"/>
            <a:ext cx="1401964" cy="2163901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chemeClr val="bg2">
                <a:lumMod val="50000"/>
              </a:schemeClr>
            </a:extrusionClr>
          </a:sp3d>
        </p:spPr>
      </p:pic>
    </p:spTree>
    <p:extLst>
      <p:ext uri="{BB962C8B-B14F-4D97-AF65-F5344CB8AC3E}">
        <p14:creationId xmlns:p14="http://schemas.microsoft.com/office/powerpoint/2010/main" val="223965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626291"/>
          </a:xfrm>
        </p:spPr>
        <p:txBody>
          <a:bodyPr>
            <a:normAutofit/>
          </a:bodyPr>
          <a:lstStyle/>
          <a:p>
            <a:pPr marL="624078" indent="-514350">
              <a:buAutoNum type="arabicPeriod" startAt="2"/>
            </a:pPr>
            <a:r>
              <a:rPr lang="en-US" dirty="0" smtClean="0"/>
              <a:t>You could have missed the deduction entirely.       </a:t>
            </a:r>
          </a:p>
          <a:p>
            <a:pPr marL="624078" indent="-514350">
              <a:buAutoNum type="arabicPeriod" startAt="2"/>
            </a:pPr>
            <a:endParaRPr lang="en-US" dirty="0"/>
          </a:p>
          <a:p>
            <a:r>
              <a:rPr lang="en-US" dirty="0" smtClean="0"/>
              <a:t>  Graduate student 		     Full-Time Posn.</a:t>
            </a:r>
          </a:p>
          <a:p>
            <a:endParaRPr lang="en-US" dirty="0"/>
          </a:p>
          <a:p>
            <a:r>
              <a:rPr lang="en-US" dirty="0" smtClean="0"/>
              <a:t>   Pays NO SS Tax                   Pays SS Tax</a:t>
            </a:r>
          </a:p>
          <a:p>
            <a:endParaRPr lang="en-US" dirty="0"/>
          </a:p>
          <a:p>
            <a:r>
              <a:rPr lang="en-US" dirty="0" smtClean="0"/>
              <a:t>   Example:  An adjustment check is paid to      cover the full time position, but e-class of  graduate student has not been changed in PEAEMPL.   The employee wants his pay.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???????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5340"/>
            <a:ext cx="1401964" cy="2163901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chemeClr val="bg2">
                <a:lumMod val="50000"/>
              </a:schemeClr>
            </a:extrusionClr>
          </a:sp3d>
        </p:spPr>
      </p:pic>
      <p:sp>
        <p:nvSpPr>
          <p:cNvPr id="5" name="Notched Right Arrow 4"/>
          <p:cNvSpPr/>
          <p:nvPr/>
        </p:nvSpPr>
        <p:spPr>
          <a:xfrm>
            <a:off x="4572000" y="1676400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07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This one is going to be pretty tricky.   Since he was a graduate student, you could wait until the e-class gets changed and start the next available paycheck taking the deduction.</a:t>
            </a:r>
          </a:p>
          <a:p>
            <a:r>
              <a:rPr lang="en-US" dirty="0" smtClean="0"/>
              <a:t>If you use an add/replace for the Social Security and Medicare taxes, it could keep on going.  Since it self-adjusts,  you just almost cannot do anything about it.  The best time to adjust is when they are terminating and you won’t have any more paychecks for them.</a:t>
            </a:r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5340"/>
            <a:ext cx="1401964" cy="2163901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chemeClr val="bg2">
                <a:lumMod val="50000"/>
              </a:schemeClr>
            </a:extrusionClr>
          </a:sp3d>
        </p:spPr>
      </p:pic>
    </p:spTree>
    <p:extLst>
      <p:ext uri="{BB962C8B-B14F-4D97-AF65-F5344CB8AC3E}">
        <p14:creationId xmlns:p14="http://schemas.microsoft.com/office/powerpoint/2010/main" val="318863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2438400"/>
            <a:ext cx="8077200" cy="2743200"/>
          </a:xfrm>
        </p:spPr>
        <p:txBody>
          <a:bodyPr>
            <a:normAutofit fontScale="9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OR: (The EXCEPTION)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sz="2800" dirty="0" smtClean="0"/>
              <a:t>MANUALLY, you can adjust for overpayments and refunds of items such as insurance, etc.</a:t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This is NOT done through the ADD/REPLACE</a:t>
            </a:r>
            <a:br>
              <a:rPr lang="en-US" sz="2800" dirty="0" smtClean="0"/>
            </a:br>
            <a:r>
              <a:rPr lang="en-US" sz="2800" dirty="0" smtClean="0"/>
              <a:t>section, but Manual Adjustment Section (PHAADJT).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76800"/>
            <a:ext cx="1402202" cy="2164268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chemeClr val="bg2">
                <a:lumMod val="50000"/>
              </a:schemeClr>
            </a:extrusionClr>
          </a:sp3d>
        </p:spPr>
      </p:pic>
    </p:spTree>
    <p:extLst>
      <p:ext uri="{BB962C8B-B14F-4D97-AF65-F5344CB8AC3E}">
        <p14:creationId xmlns:p14="http://schemas.microsoft.com/office/powerpoint/2010/main" val="165498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152400"/>
            <a:ext cx="9144000" cy="65766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1981200"/>
            <a:ext cx="2819400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      123123      Chris Columbus</a:t>
            </a:r>
            <a:endParaRPr lang="en-US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5029200" y="609600"/>
            <a:ext cx="2971800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EXAMPLE:  Self-Adjusting Social Sec. &amp; Medicare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" y="4663798"/>
            <a:ext cx="1401964" cy="2163901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chemeClr val="bg2">
                <a:lumMod val="50000"/>
              </a:schemeClr>
            </a:extrusionClr>
          </a:sp3d>
        </p:spPr>
      </p:pic>
    </p:spTree>
    <p:extLst>
      <p:ext uri="{BB962C8B-B14F-4D97-AF65-F5344CB8AC3E}">
        <p14:creationId xmlns:p14="http://schemas.microsoft.com/office/powerpoint/2010/main" val="108045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Banner Deductions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22325" y="1100138"/>
          <a:ext cx="7521575" cy="357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" y="4663798"/>
            <a:ext cx="1401964" cy="2163901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chemeClr val="bg2">
                <a:lumMod val="50000"/>
              </a:schemeClr>
            </a:extrusionClr>
          </a:sp3d>
        </p:spPr>
      </p:pic>
    </p:spTree>
    <p:extLst>
      <p:ext uri="{BB962C8B-B14F-4D97-AF65-F5344CB8AC3E}">
        <p14:creationId xmlns:p14="http://schemas.microsoft.com/office/powerpoint/2010/main" val="105727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766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1143000"/>
            <a:ext cx="13716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123123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0" y="1143000"/>
            <a:ext cx="3733800" cy="3810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Chris Columbus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52800" y="4953000"/>
            <a:ext cx="5181600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This is an example of when the Employee Deduction was </a:t>
            </a:r>
            <a:r>
              <a:rPr lang="en-US" b="1" dirty="0"/>
              <a:t>not </a:t>
            </a:r>
            <a:r>
              <a:rPr lang="en-US" dirty="0"/>
              <a:t>taken, but the Employer's side was taken.  All the deductions for the Employee results in a $0 net check.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" y="4663798"/>
            <a:ext cx="1401964" cy="2163901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chemeClr val="bg2">
                <a:lumMod val="50000"/>
              </a:schemeClr>
            </a:extrusionClr>
          </a:sp3d>
        </p:spPr>
      </p:pic>
    </p:spTree>
    <p:extLst>
      <p:ext uri="{BB962C8B-B14F-4D97-AF65-F5344CB8AC3E}">
        <p14:creationId xmlns:p14="http://schemas.microsoft.com/office/powerpoint/2010/main" val="36732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9144000" cy="65766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0800000" flipV="1">
            <a:off x="1371600" y="1236821"/>
            <a:ext cx="3962400" cy="2462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123123                                         Chris Columbus</a:t>
            </a:r>
            <a:endParaRPr lang="en-US" sz="1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" y="4663798"/>
            <a:ext cx="1401964" cy="2163901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chemeClr val="bg2">
                <a:lumMod val="50000"/>
              </a:schemeClr>
            </a:extrusionClr>
          </a:sp3d>
        </p:spPr>
      </p:pic>
      <p:sp>
        <p:nvSpPr>
          <p:cNvPr id="5" name="Rectangle 4"/>
          <p:cNvSpPr/>
          <p:nvPr/>
        </p:nvSpPr>
        <p:spPr>
          <a:xfrm rot="10800000" flipV="1">
            <a:off x="4038600" y="4859894"/>
            <a:ext cx="2971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Correct Deductions on next check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4013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05" y="4491844"/>
            <a:ext cx="1401964" cy="2163901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chemeClr val="bg2">
                <a:lumMod val="50000"/>
              </a:schemeClr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447800" y="381000"/>
            <a:ext cx="7096815" cy="6555641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NON-RESIDENT ALIEN TAXATION:   </a:t>
            </a:r>
          </a:p>
          <a:p>
            <a:endParaRPr lang="en-US" dirty="0"/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ISSUE:</a:t>
            </a:r>
          </a:p>
          <a:p>
            <a:endParaRPr lang="en-US" dirty="0"/>
          </a:p>
          <a:p>
            <a:r>
              <a:rPr lang="en-US" dirty="0" smtClean="0"/>
              <a:t>The IRS taxes Residents and Non-Resident Aliens in </a:t>
            </a:r>
          </a:p>
          <a:p>
            <a:r>
              <a:rPr lang="en-US" dirty="0"/>
              <a:t>d</a:t>
            </a:r>
            <a:r>
              <a:rPr lang="en-US" dirty="0" smtClean="0"/>
              <a:t>ifferent ways.</a:t>
            </a:r>
          </a:p>
          <a:p>
            <a:endParaRPr lang="en-US" dirty="0"/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PROBLEMS:</a:t>
            </a: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Availability of Tax Treaties to Certain Countries.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Some Non-Residents are RESIDENTS FOR TAX PURPOSES.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Some Non-Resident Aliens can only claim one withholding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allowance at the single rate.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              ???????   CONFUSED  ????????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Definition:  The act of confusing, disorder, upheaval,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                  chaos, lack of clearness or distinctness,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                  bewilderment.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06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9800"/>
            <a:ext cx="8139113" cy="67135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295" y="4584562"/>
            <a:ext cx="1401964" cy="2163901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chemeClr val="bg2">
                <a:lumMod val="50000"/>
              </a:schemeClr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381000" y="533400"/>
            <a:ext cx="830580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IRS Circular E references an additional amount which is added to wages when calculating federal income tax withholding for non-resident aliens.  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5029200" y="3810001"/>
            <a:ext cx="24384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20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Schedule for additional amount</a:t>
            </a:r>
            <a:endParaRPr lang="en-US" sz="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4088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6796"/>
            <a:ext cx="9067800" cy="54244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694099"/>
            <a:ext cx="1401964" cy="2163901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chemeClr val="bg2">
                <a:lumMod val="50000"/>
              </a:schemeClr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76200" y="228600"/>
            <a:ext cx="8991600" cy="147732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 IRS References the Percentage Method for determining tax amounts.  For the normal resident, calculations are straight forward, but when adding the additional amount for non-resident aliens,  it is hard to combine both employees into the same tax category.  Keeping separate federal deductions might be helpful.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51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525" y="2967335"/>
            <a:ext cx="888095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Example of Non-resident </a:t>
            </a:r>
          </a:p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Alien with Tax Treaty</a:t>
            </a:r>
          </a:p>
          <a:p>
            <a:pPr algn="ctr"/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694099"/>
            <a:ext cx="1401964" cy="2163901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chemeClr val="bg2">
                <a:lumMod val="50000"/>
              </a:schemeClr>
            </a:extrusionClr>
          </a:sp3d>
        </p:spPr>
      </p:pic>
    </p:spTree>
    <p:extLst>
      <p:ext uri="{BB962C8B-B14F-4D97-AF65-F5344CB8AC3E}">
        <p14:creationId xmlns:p14="http://schemas.microsoft.com/office/powerpoint/2010/main" val="364801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" y="76200"/>
            <a:ext cx="9144000" cy="65766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694099"/>
            <a:ext cx="1401964" cy="2163901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chemeClr val="bg2">
                <a:lumMod val="50000"/>
              </a:schemeClr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295400" y="1143001"/>
            <a:ext cx="2514600" cy="2462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789789         Yong Man</a:t>
            </a:r>
            <a:endParaRPr 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0" y="4419600"/>
            <a:ext cx="4114800" cy="175432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Here we are activating a tax treaty beginning 01-Jan-2014 and terminating it on 01-Jan-2015.  Tax Treaties are for one year and can be renewed each year provided they meet all the criteria.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66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82"/>
            <a:ext cx="9144000" cy="65766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694099"/>
            <a:ext cx="1401964" cy="2163901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chemeClr val="bg2">
                <a:lumMod val="50000"/>
              </a:schemeClr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295400" y="1143000"/>
            <a:ext cx="2819400" cy="2462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 789789          Yong  Man</a:t>
            </a:r>
            <a:endParaRPr 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2971800"/>
            <a:ext cx="1295400" cy="2308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/>
              <a:t>      01-Jan-2014</a:t>
            </a:r>
            <a:endParaRPr lang="en-US" sz="900" dirty="0"/>
          </a:p>
        </p:txBody>
      </p:sp>
      <p:sp>
        <p:nvSpPr>
          <p:cNvPr id="6" name="TextBox 5"/>
          <p:cNvSpPr txBox="1"/>
          <p:nvPr/>
        </p:nvSpPr>
        <p:spPr>
          <a:xfrm>
            <a:off x="3429000" y="4343400"/>
            <a:ext cx="4572000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Here you will want to Exempt the FED tax and leave it exempt until they have a change in tax status</a:t>
            </a:r>
          </a:p>
        </p:txBody>
      </p:sp>
    </p:spTree>
    <p:extLst>
      <p:ext uri="{BB962C8B-B14F-4D97-AF65-F5344CB8AC3E}">
        <p14:creationId xmlns:p14="http://schemas.microsoft.com/office/powerpoint/2010/main" val="23527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09"/>
            <a:ext cx="9144000" cy="65766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694099"/>
            <a:ext cx="1401964" cy="2163901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chemeClr val="bg2">
                <a:lumMod val="50000"/>
              </a:schemeClr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295400" y="1143000"/>
            <a:ext cx="3657600" cy="2462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 789789        Yong Man</a:t>
            </a:r>
            <a:endParaRPr 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4191000" y="4572000"/>
            <a:ext cx="4114800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You can do the same with FNR.  Exempt for 01-Jan-14 and activate for 01-Jan-2015.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45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677"/>
            <a:ext cx="9144000" cy="65766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694099"/>
            <a:ext cx="1401964" cy="2163901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chemeClr val="bg2">
                <a:lumMod val="50000"/>
              </a:schemeClr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143000" y="1219200"/>
            <a:ext cx="3429000" cy="2462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  789789                                    Yong Man</a:t>
            </a:r>
            <a:endParaRPr 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2362200" y="4343400"/>
            <a:ext cx="6652039" cy="203132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Once the Tax Treaty has been met, then Federal tax will</a:t>
            </a:r>
          </a:p>
          <a:p>
            <a:r>
              <a:rPr lang="en-US" dirty="0"/>
              <a:t>b</a:t>
            </a:r>
            <a:r>
              <a:rPr lang="en-US" dirty="0" smtClean="0"/>
              <a:t>e deducted under the FTS Tax Treaty Deduction.  Taxable Wages will be printed on the W-2, and also a</a:t>
            </a:r>
          </a:p>
          <a:p>
            <a:r>
              <a:rPr lang="en-US" dirty="0" smtClean="0"/>
              <a:t>1042 will be given for the exempted wages. Because each country has an exemption amount built in with the country code, it knows when it has reached its maximum exemption.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1025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Required Deductions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22325" y="1100138"/>
          <a:ext cx="7521575" cy="357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" y="4663798"/>
            <a:ext cx="1401964" cy="2163901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chemeClr val="bg2">
                <a:lumMod val="50000"/>
              </a:schemeClr>
            </a:extrusionClr>
          </a:sp3d>
        </p:spPr>
      </p:pic>
    </p:spTree>
    <p:extLst>
      <p:ext uri="{BB962C8B-B14F-4D97-AF65-F5344CB8AC3E}">
        <p14:creationId xmlns:p14="http://schemas.microsoft.com/office/powerpoint/2010/main" val="387939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5800" y="2967335"/>
            <a:ext cx="64524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PROBLEM SOLVING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694099"/>
            <a:ext cx="1401964" cy="2163901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chemeClr val="bg2">
                <a:lumMod val="50000"/>
              </a:schemeClr>
            </a:extrusionClr>
          </a:sp3d>
        </p:spPr>
      </p:pic>
    </p:spTree>
    <p:extLst>
      <p:ext uri="{BB962C8B-B14F-4D97-AF65-F5344CB8AC3E}">
        <p14:creationId xmlns:p14="http://schemas.microsoft.com/office/powerpoint/2010/main" val="799064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694099"/>
            <a:ext cx="1401964" cy="2163901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chemeClr val="bg2">
                <a:lumMod val="50000"/>
              </a:schemeClr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777182" y="-762000"/>
            <a:ext cx="76962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Methods to Keep Problems Away</a:t>
            </a:r>
          </a:p>
          <a:p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 </a:t>
            </a:r>
            <a:r>
              <a:rPr lang="en-US" sz="3200" dirty="0" smtClean="0">
                <a:solidFill>
                  <a:schemeClr val="accent2"/>
                </a:solidFill>
              </a:rPr>
              <a:t>Pre-Edits</a:t>
            </a:r>
            <a:r>
              <a:rPr lang="en-US" sz="3200" dirty="0" smtClean="0"/>
              <a:t> – Get your ITS to set up pre-time entry deductions prior to payroll time being pulled.  This way you can set up all the needed deductions ahead of time.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accent2"/>
                </a:solidFill>
              </a:rPr>
              <a:t>Calc Edits </a:t>
            </a:r>
            <a:r>
              <a:rPr lang="en-US" sz="3200" dirty="0" smtClean="0"/>
              <a:t>– While processing payroll, try to catch every mistake from the hour entry, deduction calculations, to total deductions taken on a particular deduction, e.g. such as a garnishment.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39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52401"/>
            <a:ext cx="6858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3"/>
            </a:pPr>
            <a:r>
              <a:rPr lang="en-US" sz="3200" dirty="0" smtClean="0">
                <a:solidFill>
                  <a:schemeClr val="accent2"/>
                </a:solidFill>
              </a:rPr>
              <a:t>TAX EDITS/W2 EDITS</a:t>
            </a:r>
            <a:r>
              <a:rPr lang="en-US" sz="3200" dirty="0" smtClean="0"/>
              <a:t> – This will alert you to problems before the W-2 processing time.   You can run this after each payroll checking:</a:t>
            </a:r>
          </a:p>
          <a:p>
            <a:endParaRPr lang="en-US" sz="3200" dirty="0" smtClean="0"/>
          </a:p>
          <a:p>
            <a:r>
              <a:rPr lang="en-US" sz="3200" dirty="0" smtClean="0"/>
              <a:t>Calculated Federal Tax with Actual Federal Tax (differences can be reconciled)</a:t>
            </a:r>
          </a:p>
          <a:p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" y="4663798"/>
            <a:ext cx="1401964" cy="2163901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chemeClr val="bg2">
                <a:lumMod val="50000"/>
              </a:schemeClr>
            </a:extrusionClr>
          </a:sp3d>
        </p:spPr>
      </p:pic>
    </p:spTree>
    <p:extLst>
      <p:ext uri="{BB962C8B-B14F-4D97-AF65-F5344CB8AC3E}">
        <p14:creationId xmlns:p14="http://schemas.microsoft.com/office/powerpoint/2010/main" val="350598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457200"/>
            <a:ext cx="76200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Social Security and Medicare Taxes – are they correct and in order, are they reconciled to each </a:t>
            </a:r>
            <a:r>
              <a:rPr lang="en-US" sz="3200" dirty="0" smtClean="0"/>
              <a:t>other</a:t>
            </a:r>
            <a:r>
              <a:rPr lang="en-US" sz="3200" dirty="0"/>
              <a:t>?</a:t>
            </a:r>
            <a:r>
              <a:rPr lang="en-US" sz="3200" dirty="0" smtClean="0"/>
              <a:t> </a:t>
            </a:r>
            <a:r>
              <a:rPr lang="en-US" sz="3200" dirty="0"/>
              <a:t>EX.  Earnings Records are matching and 941’s are matching to 100%.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" y="4663798"/>
            <a:ext cx="1401964" cy="2163901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chemeClr val="bg2">
                <a:lumMod val="50000"/>
              </a:schemeClr>
            </a:extrusionClr>
          </a:sp3d>
        </p:spPr>
      </p:pic>
    </p:spTree>
    <p:extLst>
      <p:ext uri="{BB962C8B-B14F-4D97-AF65-F5344CB8AC3E}">
        <p14:creationId xmlns:p14="http://schemas.microsoft.com/office/powerpoint/2010/main" val="22636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" y="4663798"/>
            <a:ext cx="1401964" cy="2163901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chemeClr val="bg2">
                <a:lumMod val="50000"/>
              </a:schemeClr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304800" y="381000"/>
            <a:ext cx="792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Question:   </a:t>
            </a:r>
          </a:p>
          <a:p>
            <a:endParaRPr lang="en-US" sz="2400" dirty="0"/>
          </a:p>
          <a:p>
            <a:r>
              <a:rPr lang="en-US" sz="2400" dirty="0" smtClean="0"/>
              <a:t>There is an employee, who has a negative gross pay, is it possible that he can have a net positive check?</a:t>
            </a:r>
          </a:p>
          <a:p>
            <a:endParaRPr lang="en-US" sz="2400" dirty="0"/>
          </a:p>
          <a:p>
            <a:r>
              <a:rPr lang="en-US" sz="2400" dirty="0" smtClean="0"/>
              <a:t>TRICKY QUESTION?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021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4680244"/>
            <a:ext cx="1401964" cy="2163901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chemeClr val="bg2">
                <a:lumMod val="50000"/>
              </a:schemeClr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990600" y="381000"/>
            <a:ext cx="7924800" cy="6892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Answer:    It can be possible.</a:t>
            </a:r>
          </a:p>
          <a:p>
            <a:endParaRPr lang="en-US" dirty="0"/>
          </a:p>
          <a:p>
            <a:r>
              <a:rPr lang="en-US" dirty="0"/>
              <a:t>Mr. Chris Kringle, has terminated and been overpaid, yet his department pays overtime on a delayed basis.  He also is getting a refund of insurance on this last paycheck.</a:t>
            </a:r>
          </a:p>
          <a:p>
            <a:endParaRPr lang="en-US" dirty="0"/>
          </a:p>
          <a:p>
            <a:r>
              <a:rPr lang="en-US" dirty="0"/>
              <a:t>Gross:   SST  Regular 4 Hours  x $14.399423 =   $57.36</a:t>
            </a:r>
          </a:p>
          <a:p>
            <a:r>
              <a:rPr lang="en-US" dirty="0"/>
              <a:t>            DOC Docked 4 Hours  x $14.399423 = $-57.36</a:t>
            </a:r>
          </a:p>
          <a:p>
            <a:r>
              <a:rPr lang="en-US" dirty="0"/>
              <a:t>            PEP  1 Unit of -$4.88 (Overpaid)             $ -4.88</a:t>
            </a:r>
          </a:p>
          <a:p>
            <a:endParaRPr lang="en-US" dirty="0"/>
          </a:p>
          <a:p>
            <a:r>
              <a:rPr lang="en-US" dirty="0"/>
              <a:t>Deductions:                  EE’s           ER’s          Applicable Gross              </a:t>
            </a:r>
          </a:p>
          <a:p>
            <a:r>
              <a:rPr lang="en-US" dirty="0"/>
              <a:t>CHA (Health Ins)         -20.00      -356.00            -4.88</a:t>
            </a:r>
          </a:p>
          <a:p>
            <a:r>
              <a:rPr lang="en-US" dirty="0"/>
              <a:t>FED                                     0                 0            15.56</a:t>
            </a:r>
          </a:p>
          <a:p>
            <a:r>
              <a:rPr lang="en-US" dirty="0"/>
              <a:t>FIA (Add. SS)                       0                 0            15.12</a:t>
            </a:r>
          </a:p>
          <a:p>
            <a:r>
              <a:rPr lang="en-US" dirty="0"/>
              <a:t>FIC  (SS)                            .93               .93           15.12</a:t>
            </a:r>
          </a:p>
          <a:p>
            <a:r>
              <a:rPr lang="en-US" dirty="0"/>
              <a:t>FIM (Medicare)                  .22               .22           15.12</a:t>
            </a:r>
          </a:p>
          <a:p>
            <a:r>
              <a:rPr lang="en-US" dirty="0"/>
              <a:t>NLA (State Life)            - 5.40                  0            -4.88</a:t>
            </a:r>
          </a:p>
          <a:p>
            <a:r>
              <a:rPr lang="en-US" dirty="0"/>
              <a:t>NLT                                     0                  0                   0</a:t>
            </a:r>
          </a:p>
          <a:p>
            <a:r>
              <a:rPr lang="en-US" dirty="0"/>
              <a:t>NLZ (University-Life)            0            -5.40           -4.88</a:t>
            </a:r>
          </a:p>
          <a:p>
            <a:r>
              <a:rPr lang="en-US" dirty="0"/>
              <a:t>RST (Retirement)             -.44              -.77           -4.88</a:t>
            </a:r>
          </a:p>
          <a:p>
            <a:r>
              <a:rPr lang="en-US" dirty="0"/>
              <a:t>STX                                      0                   0           15.56</a:t>
            </a:r>
          </a:p>
          <a:p>
            <a:r>
              <a:rPr lang="en-US" dirty="0"/>
              <a:t>                 </a:t>
            </a:r>
          </a:p>
          <a:p>
            <a:r>
              <a:rPr lang="en-US" dirty="0"/>
              <a:t>                                   NET CHECK = $19.81</a:t>
            </a:r>
          </a:p>
          <a:p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2223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1"/>
                </a:solidFill>
              </a:rPr>
              <a:t>Voluntary Deductions</a:t>
            </a:r>
            <a:br>
              <a:rPr lang="en-US" dirty="0" smtClean="0">
                <a:solidFill>
                  <a:schemeClr val="accent1"/>
                </a:solidFill>
              </a:rPr>
            </a:br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1353100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" y="4663798"/>
            <a:ext cx="1401964" cy="2163901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chemeClr val="bg2">
                <a:lumMod val="50000"/>
              </a:schemeClr>
            </a:extrusionClr>
          </a:sp3d>
        </p:spPr>
      </p:pic>
    </p:spTree>
    <p:extLst>
      <p:ext uri="{BB962C8B-B14F-4D97-AF65-F5344CB8AC3E}">
        <p14:creationId xmlns:p14="http://schemas.microsoft.com/office/powerpoint/2010/main" val="170162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39" y="4381314"/>
            <a:ext cx="1401964" cy="2163901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chemeClr val="bg2">
                <a:lumMod val="50000"/>
              </a:schemeClr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1422400" y="475219"/>
            <a:ext cx="6328290" cy="590931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2400" b="1" dirty="0">
                <a:cs typeface="Lucida Sans Unicode"/>
              </a:rPr>
              <a:t>SETTING UP BASIC DEDUCTIONS</a:t>
            </a:r>
          </a:p>
          <a:p>
            <a:pPr algn="ctr"/>
            <a:endParaRPr lang="en-US" dirty="0">
              <a:cs typeface="Lucida Sans Unicode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/>
                </a:solidFill>
                <a:cs typeface="Lucida Sans Unicode"/>
              </a:rPr>
              <a:t>PDADEDN </a:t>
            </a:r>
            <a:r>
              <a:rPr lang="en-US" sz="2400" dirty="0">
                <a:cs typeface="Lucida Sans Unicode"/>
              </a:rPr>
              <a:t>(Form where basic deductions are set up)</a:t>
            </a:r>
          </a:p>
          <a:p>
            <a:endParaRPr lang="en-US" sz="2400" dirty="0">
              <a:cs typeface="Lucida Sans Unicode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Lucida Sans Unicode"/>
              </a:rPr>
              <a:t>You can activate and terminate any deduction here.</a:t>
            </a:r>
          </a:p>
          <a:p>
            <a:endParaRPr lang="en-US" sz="2400" dirty="0">
              <a:cs typeface="Lucida Sans Unicode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Lucida Sans Unicode"/>
              </a:rPr>
              <a:t>FED - Federal Tax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Lucida Sans Unicode"/>
              </a:rPr>
              <a:t>STX - State Tax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Lucida Sans Unicode"/>
              </a:rPr>
              <a:t>FIC -Social Security Taxes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Lucida Sans Unicode"/>
              </a:rPr>
              <a:t>FIA - New Social Security Taxes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Lucida Sans Unicode" charset="0"/>
                <a:cs typeface="Lucida Sans Unicode" charset="0"/>
              </a:rPr>
              <a:t>FIM- Medicare Taxes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Lucida Sans Unicode" charset="0"/>
                <a:cs typeface="Lucida Sans Unicode" charset="0"/>
              </a:rPr>
              <a:t>MGV - Garnishments</a:t>
            </a:r>
          </a:p>
          <a:p>
            <a:endParaRPr lang="en-US" sz="2400" dirty="0">
              <a:cs typeface="Lucida Sans Unicode"/>
            </a:endParaRPr>
          </a:p>
          <a:p>
            <a:endParaRPr lang="en-US" sz="2400" dirty="0"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1686843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05" y="4491844"/>
            <a:ext cx="1401964" cy="2163901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chemeClr val="bg2">
                <a:lumMod val="50000"/>
              </a:schemeClr>
            </a:extrusionClr>
          </a:sp3d>
        </p:spPr>
      </p:pic>
      <p:sp>
        <p:nvSpPr>
          <p:cNvPr id="4" name="Rectangle 3"/>
          <p:cNvSpPr/>
          <p:nvPr/>
        </p:nvSpPr>
        <p:spPr>
          <a:xfrm>
            <a:off x="189304" y="1905000"/>
            <a:ext cx="849749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cs typeface="Lucida Sans Unicode"/>
              </a:rPr>
              <a:t>EXAMPLE OF </a:t>
            </a:r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cs typeface="Lucida Sans Unicode"/>
              </a:rPr>
              <a:t>A BASIC </a:t>
            </a:r>
          </a:p>
          <a:p>
            <a:pPr lvl="1" algn="ctr"/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cs typeface="Lucida Sans Unicode"/>
              </a:rPr>
              <a:t>FEDERAL DEDUCTION </a:t>
            </a:r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cs typeface="Lucida Sans Unicode"/>
              </a:rPr>
              <a:t>SET UP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71965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22425" y="-152400"/>
            <a:ext cx="7521575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‘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 descr="PRO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56" y="578873"/>
            <a:ext cx="7925487" cy="57002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15835" y="2967335"/>
            <a:ext cx="311232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PDADEDN</a:t>
            </a:r>
          </a:p>
          <a:p>
            <a:pPr algn="ctr"/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" y="4663798"/>
            <a:ext cx="1401964" cy="2163901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chemeClr val="bg2">
                <a:lumMod val="50000"/>
              </a:schemeClr>
            </a:extrusionClr>
          </a:sp3d>
        </p:spPr>
      </p:pic>
    </p:spTree>
    <p:extLst>
      <p:ext uri="{BB962C8B-B14F-4D97-AF65-F5344CB8AC3E}">
        <p14:creationId xmlns:p14="http://schemas.microsoft.com/office/powerpoint/2010/main" val="87638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763</TotalTime>
  <Words>1768</Words>
  <Application>Microsoft Office PowerPoint</Application>
  <PresentationFormat>On-screen Show (4:3)</PresentationFormat>
  <Paragraphs>302</Paragraphs>
  <Slides>55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3" baseType="lpstr">
      <vt:lpstr>Arial</vt:lpstr>
      <vt:lpstr>Calibri</vt:lpstr>
      <vt:lpstr>Lucida Sans Unicode</vt:lpstr>
      <vt:lpstr>Verdana</vt:lpstr>
      <vt:lpstr>Wingdings</vt:lpstr>
      <vt:lpstr>Wingdings 2</vt:lpstr>
      <vt:lpstr>Wingdings 3</vt:lpstr>
      <vt:lpstr>Concourse</vt:lpstr>
      <vt:lpstr>MBUG 2014 </vt:lpstr>
      <vt:lpstr>Session Rules of Etiquette</vt:lpstr>
      <vt:lpstr>PowerPoint Presentation</vt:lpstr>
      <vt:lpstr>Setting Up Banner Deductions</vt:lpstr>
      <vt:lpstr>Required Deductions</vt:lpstr>
      <vt:lpstr> Voluntary Deductions </vt:lpstr>
      <vt:lpstr>PowerPoint Presentation</vt:lpstr>
      <vt:lpstr>PowerPoint Presentation</vt:lpstr>
      <vt:lpstr>‘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Paycheck will reflect the following </vt:lpstr>
      <vt:lpstr>PowerPoint Presentation</vt:lpstr>
      <vt:lpstr>SELF-ADJUSTING DEDUCTIONS</vt:lpstr>
      <vt:lpstr>PowerPoint Presentation</vt:lpstr>
      <vt:lpstr>PowerPoint Presentation</vt:lpstr>
      <vt:lpstr>PowerPoint Presentation</vt:lpstr>
      <vt:lpstr>SOLUTION:</vt:lpstr>
      <vt:lpstr>OR: (The EXCEPTION)  MANUALLY, you can adjust for overpayments and refunds of items such as insurance, etc.  This is NOT done through the ADD/REPLACE section, but Manual Adjustment Section (PHAADJT).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MBUG 2013</dc:title>
  <dc:creator>Edith</dc:creator>
  <cp:lastModifiedBy>Donna Switzer</cp:lastModifiedBy>
  <cp:revision>74</cp:revision>
  <cp:lastPrinted>2014-09-12T14:57:39Z</cp:lastPrinted>
  <dcterms:created xsi:type="dcterms:W3CDTF">2013-01-30T03:13:35Z</dcterms:created>
  <dcterms:modified xsi:type="dcterms:W3CDTF">2014-09-12T14:58:06Z</dcterms:modified>
</cp:coreProperties>
</file>