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9" r:id="rId2"/>
    <p:sldId id="291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9" r:id="rId12"/>
    <p:sldId id="268" r:id="rId13"/>
    <p:sldId id="271" r:id="rId14"/>
    <p:sldId id="272" r:id="rId15"/>
    <p:sldId id="273" r:id="rId16"/>
    <p:sldId id="274" r:id="rId17"/>
    <p:sldId id="258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0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81777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-2064" y="-104"/>
      </p:cViewPr>
      <p:guideLst>
        <p:guide orient="horz" pos="2402"/>
        <p:guide pos="2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7A51A-BA9B-D64A-AC2E-F92ED0C64087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97C5C-FEDE-6D47-B93B-4297DD9B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2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33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33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7C5C-FEDE-6D47-B93B-4297DD9B18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6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9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1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5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8957-F52E-804F-8ED4-AEEACF2F8D5E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2E1D-515E-0141-AAF5-965A5715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5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2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Mobile Cloud Configuration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1227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Ellucian</a:t>
            </a:r>
            <a:r>
              <a:rPr lang="en-US" dirty="0" smtClean="0">
                <a:solidFill>
                  <a:srgbClr val="FFFFFF"/>
                </a:solidFill>
              </a:rPr>
              <a:t>-hosted web-based system for managing most configurable app features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 descr="Mobile_Configuration_-_Sign_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30" y="2882797"/>
            <a:ext cx="4393940" cy="2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Mobile Cloud Configuration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Organizes app settings into named Configurations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Location and credentials of Mobile Integration Server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Basic cosmetics for UI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Settings and menus order for each desired module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Publishing – public or testing mode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8" name="Content Placeholder 7" descr="Mobile_Configuration_-___Area__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56" b="-16163"/>
          <a:stretch/>
        </p:blipFill>
        <p:spPr/>
      </p:pic>
    </p:spTree>
    <p:extLst>
      <p:ext uri="{BB962C8B-B14F-4D97-AF65-F5344CB8AC3E}">
        <p14:creationId xmlns:p14="http://schemas.microsoft.com/office/powerpoint/2010/main" val="260013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06"/>
            <a:ext cx="8229600" cy="9414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 – Mobile Cloud </a:t>
            </a:r>
            <a:r>
              <a:rPr lang="en-US" dirty="0" err="1" smtClean="0">
                <a:solidFill>
                  <a:schemeClr val="bg1"/>
                </a:solidFill>
              </a:rPr>
              <a:t>Config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12277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 descr="Mobile_Configuration_-___Area_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0" y="1304299"/>
            <a:ext cx="7832044" cy="45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7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 – Mobile Cloud </a:t>
            </a:r>
            <a:r>
              <a:rPr lang="en-US" dirty="0" err="1" smtClean="0">
                <a:solidFill>
                  <a:schemeClr val="bg1"/>
                </a:solidFill>
              </a:rPr>
              <a:t>Config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 descr="Mobile_Configuration_-___Area_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5" y="1485550"/>
            <a:ext cx="7134905" cy="44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3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 - Mobile Cloud </a:t>
            </a:r>
            <a:r>
              <a:rPr lang="en-US" dirty="0" err="1" smtClean="0">
                <a:solidFill>
                  <a:schemeClr val="bg1"/>
                </a:solidFill>
              </a:rPr>
              <a:t>Config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 descr="Mobile_Configuration_-___Area_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12" y="1285351"/>
            <a:ext cx="6889750" cy="46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9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Mobile Integration 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Groovy/Grails application (.WAR file) deployed on customer network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Tested on Tomcat 6 and 7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Mobile clients directed to server URL by Mobile Cloud Configuration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Interface between mobile clients on the public Internet and local network resources</a:t>
            </a:r>
          </a:p>
        </p:txBody>
      </p:sp>
    </p:spTree>
    <p:extLst>
      <p:ext uri="{BB962C8B-B14F-4D97-AF65-F5344CB8AC3E}">
        <p14:creationId xmlns:p14="http://schemas.microsoft.com/office/powerpoint/2010/main" val="300615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Mobile Integration 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Mobile clients do not talk directly w/Banner or other intuitional data sources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Grails web API provides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Authentication for secured features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Banner data access as appropriate (e.g. class schedule, grades, notifications)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Data caching (e.g. RSS/ATOM feeds, event calendar items)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6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Modules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App functions divided into menu-</a:t>
            </a:r>
            <a:r>
              <a:rPr lang="en-US" dirty="0" err="1" smtClean="0">
                <a:solidFill>
                  <a:srgbClr val="FFFFFF"/>
                </a:solidFill>
              </a:rPr>
              <a:t>accessable</a:t>
            </a:r>
            <a:r>
              <a:rPr lang="en-US" dirty="0" smtClean="0">
                <a:solidFill>
                  <a:srgbClr val="FFFFFF"/>
                </a:solidFill>
              </a:rPr>
              <a:t> ‘modules’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Menu contents may be subdivided as desired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Some modules may be used multiple times – e.g. a general news feed, and a sports feed</a:t>
            </a:r>
          </a:p>
        </p:txBody>
      </p:sp>
    </p:spTree>
    <p:extLst>
      <p:ext uri="{BB962C8B-B14F-4D97-AF65-F5344CB8AC3E}">
        <p14:creationId xmlns:p14="http://schemas.microsoft.com/office/powerpoint/2010/main" val="242754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Modules – the basics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About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Important Numbers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Courses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Grades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Notifications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Audio &amp; Video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Ellucian_Mobile_Implementation_Guide_3_5_pdf__page_51_of_148_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45" t="56" r="-26817" b="-2524"/>
          <a:stretch/>
        </p:blipFill>
        <p:spPr/>
      </p:pic>
      <p:pic>
        <p:nvPicPr>
          <p:cNvPr id="8" name="Picture 7" descr="Ellucian_Mobile_Implementation_Guide_3_5_pdf__page_105_of_148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40" y="1600200"/>
            <a:ext cx="2646457" cy="4414468"/>
          </a:xfrm>
          <a:prstGeom prst="rect">
            <a:avLst/>
          </a:prstGeom>
        </p:spPr>
      </p:pic>
      <p:pic>
        <p:nvPicPr>
          <p:cNvPr id="9" name="Picture 8" descr="Ellucian_Mobile_Implementation_Guide_3_5_pdf__page_105_of_148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40" y="1600200"/>
            <a:ext cx="2653139" cy="4414468"/>
          </a:xfrm>
          <a:prstGeom prst="rect">
            <a:avLst/>
          </a:prstGeom>
        </p:spPr>
      </p:pic>
      <p:pic>
        <p:nvPicPr>
          <p:cNvPr id="10" name="Picture 9" descr="Ellucian_Mobile_Implementation_Guide_3_5_pdf__page_72_of_148_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40" y="1600200"/>
            <a:ext cx="2645095" cy="4414468"/>
          </a:xfrm>
          <a:prstGeom prst="rect">
            <a:avLst/>
          </a:prstGeom>
        </p:spPr>
      </p:pic>
      <p:pic>
        <p:nvPicPr>
          <p:cNvPr id="11" name="Picture 10" descr="Ellucian_Mobile_Implementation_Guide_3_5_pdf__page_72_of_148_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39" y="1600200"/>
            <a:ext cx="2655403" cy="4414468"/>
          </a:xfrm>
          <a:prstGeom prst="rect">
            <a:avLst/>
          </a:prstGeom>
        </p:spPr>
      </p:pic>
      <p:pic>
        <p:nvPicPr>
          <p:cNvPr id="12" name="Picture 11" descr="Ellucian_Mobile_Implementation_Guide_3_5_pdf__page_64_of_148_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39" y="1600200"/>
            <a:ext cx="2645096" cy="4414468"/>
          </a:xfrm>
          <a:prstGeom prst="rect">
            <a:avLst/>
          </a:prstGeom>
        </p:spPr>
      </p:pic>
      <p:pic>
        <p:nvPicPr>
          <p:cNvPr id="13" name="Picture 12" descr="Ellucian_Mobile_Implementation_Guide_3_5_pdf__page_68_of_148_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39" y="1600200"/>
            <a:ext cx="2645095" cy="4395077"/>
          </a:xfrm>
          <a:prstGeom prst="rect">
            <a:avLst/>
          </a:prstGeom>
        </p:spPr>
      </p:pic>
      <p:pic>
        <p:nvPicPr>
          <p:cNvPr id="14" name="Picture 13" descr="Ellucian_Mobile_Implementation_Guide_3_5_pdf__page_68_of_148_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40" y="1600199"/>
            <a:ext cx="2655402" cy="4395077"/>
          </a:xfrm>
          <a:prstGeom prst="rect">
            <a:avLst/>
          </a:prstGeom>
        </p:spPr>
      </p:pic>
      <p:pic>
        <p:nvPicPr>
          <p:cNvPr id="15" name="Picture 14" descr="Ellucian_Mobile_Implementation_Guide_3_5_pdf__page_119_of_148_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40" y="1591381"/>
            <a:ext cx="2656765" cy="44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2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Modules – Feeds and Events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60317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Feeds module provides access to RSS or ATOM syndicated data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Configured through Cloud </a:t>
            </a:r>
            <a:r>
              <a:rPr lang="en-US" dirty="0" err="1" smtClean="0">
                <a:solidFill>
                  <a:srgbClr val="FFFFFF"/>
                </a:solidFill>
              </a:rPr>
              <a:t>Config</a:t>
            </a:r>
            <a:r>
              <a:rPr lang="en-US" dirty="0" smtClean="0">
                <a:solidFill>
                  <a:srgbClr val="FFFFFF"/>
                </a:solidFill>
              </a:rPr>
              <a:t> page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May incorporate module multiple times for different feeds, or combine multiple URLs into one module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Ellucian_Mobile_Implementation_Guide_3_5_pdf__page_61_of_148_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3" y="1383299"/>
            <a:ext cx="2672375" cy="4742864"/>
          </a:xfrm>
          <a:prstGeom prst="rect">
            <a:avLst/>
          </a:prstGeom>
        </p:spPr>
      </p:pic>
      <p:pic>
        <p:nvPicPr>
          <p:cNvPr id="9" name="Picture 8" descr="iOS Simulator Screen shot Sep 13, 2014, 2.38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3" y="1383299"/>
            <a:ext cx="2672375" cy="47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0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4223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Ellucian</a:t>
            </a:r>
            <a:r>
              <a:rPr lang="en-US" b="1" dirty="0" smtClean="0">
                <a:solidFill>
                  <a:schemeClr val="bg1"/>
                </a:solidFill>
              </a:rPr>
              <a:t> Mobile: Don’t text and drive, kids!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444" y="1995987"/>
            <a:ext cx="6400800" cy="26243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 which we present an overview of the features and architecture of the </a:t>
            </a:r>
            <a:r>
              <a:rPr lang="en-US" dirty="0" err="1" smtClean="0">
                <a:solidFill>
                  <a:srgbClr val="FFFFFF"/>
                </a:solidFill>
              </a:rPr>
              <a:t>Ellucian</a:t>
            </a:r>
            <a:r>
              <a:rPr lang="en-US" dirty="0" smtClean="0">
                <a:solidFill>
                  <a:srgbClr val="FFFFFF"/>
                </a:solidFill>
              </a:rPr>
              <a:t> Mobile App, as well as one institution’s experience (nearly) deploying it (any day now).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1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Modules – Feeds and Events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60317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Events module provides calendar data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May also be used multiple times or composed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Calendar must be </a:t>
            </a:r>
            <a:r>
              <a:rPr lang="en-US" dirty="0" err="1" smtClean="0">
                <a:solidFill>
                  <a:srgbClr val="FFFFFF"/>
                </a:solidFill>
              </a:rPr>
              <a:t>iCalendar</a:t>
            </a:r>
            <a:r>
              <a:rPr lang="en-US" dirty="0" smtClean="0">
                <a:solidFill>
                  <a:srgbClr val="FFFFFF"/>
                </a:solidFill>
              </a:rPr>
              <a:t> format, available via public URL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 descr="iOS Simulator Screen shot Sep 13, 2014, 2.49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3" y="1417638"/>
            <a:ext cx="2672375" cy="4743465"/>
          </a:xfrm>
          <a:prstGeom prst="rect">
            <a:avLst/>
          </a:prstGeom>
        </p:spPr>
      </p:pic>
      <p:pic>
        <p:nvPicPr>
          <p:cNvPr id="3" name="Picture 2" descr="iOS Simulator Screen shot Sep 13, 2014, 2.44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3" y="1417638"/>
            <a:ext cx="2672375" cy="47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9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OS Simulator Screen shot Sep 13, 2014, 2.54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3" y="1417638"/>
            <a:ext cx="2672375" cy="4743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Modules – Maps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60317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Maps module provides campus mapping, building location/description, and device GPS integration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Campus boundaries, visible buildings, and building locations configured on Cloud </a:t>
            </a:r>
            <a:r>
              <a:rPr lang="en-US" dirty="0" err="1" smtClean="0">
                <a:solidFill>
                  <a:srgbClr val="FFFFFF"/>
                </a:solidFill>
              </a:rPr>
              <a:t>Config</a:t>
            </a:r>
            <a:r>
              <a:rPr lang="en-US" dirty="0" smtClean="0">
                <a:solidFill>
                  <a:srgbClr val="FFFFFF"/>
                </a:solidFill>
              </a:rPr>
              <a:t> page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Details page provides building image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087" y="47270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iOS Simulator Screen shot Sep 13, 2014, 2.57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3" y="1417638"/>
            <a:ext cx="265269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7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OS_Simulator_Screen_shot_Sep_13__2014__5_31_10_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3" y="1417638"/>
            <a:ext cx="2652690" cy="4708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Modules – Web Apps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60317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Web Apps module allows menu access to arbitrary URLs via an embedded browser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Commonly accessed web pages such as student email may be integrated as persistent menu items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Single-sign-on integration via CAS!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087" y="47270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iOS Simulator Screen shot Sep 13, 2014, 5.29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3" y="1417638"/>
            <a:ext cx="2652690" cy="4708525"/>
          </a:xfrm>
          <a:prstGeom prst="rect">
            <a:avLst/>
          </a:prstGeom>
        </p:spPr>
      </p:pic>
      <p:pic>
        <p:nvPicPr>
          <p:cNvPr id="11" name="Picture 10" descr="iOS Simulator Screen shot Sep 13, 2014, 5.19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3" y="1417637"/>
            <a:ext cx="265269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Platform Edition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1227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With great power, comes great responsibility…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3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Platform Edition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1227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What you get: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Full source code for </a:t>
            </a:r>
            <a:r>
              <a:rPr lang="en-US" dirty="0" err="1" smtClean="0">
                <a:solidFill>
                  <a:srgbClr val="FFFFFF"/>
                </a:solidFill>
              </a:rPr>
              <a:t>iOS</a:t>
            </a:r>
            <a:r>
              <a:rPr lang="en-US" dirty="0" smtClean="0">
                <a:solidFill>
                  <a:srgbClr val="FFFFFF"/>
                </a:solidFill>
              </a:rPr>
              <a:t> and Android apps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Fully branded App experience for users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Opportunity to tweak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8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Platform Edition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1227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</a:t>
            </a:r>
            <a:r>
              <a:rPr lang="en-US" dirty="0" smtClean="0">
                <a:solidFill>
                  <a:srgbClr val="FFFFFF"/>
                </a:solidFill>
              </a:rPr>
              <a:t>you're </a:t>
            </a:r>
            <a:r>
              <a:rPr lang="en-US" dirty="0">
                <a:solidFill>
                  <a:srgbClr val="FFFFFF"/>
                </a:solidFill>
              </a:rPr>
              <a:t>getting into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Full </a:t>
            </a:r>
            <a:r>
              <a:rPr lang="en-US" dirty="0">
                <a:solidFill>
                  <a:srgbClr val="FFFFFF"/>
                </a:solidFill>
              </a:rPr>
              <a:t>responsibility for post-development lifecycle of Apps in two </a:t>
            </a:r>
            <a:r>
              <a:rPr lang="en-US" dirty="0" smtClean="0">
                <a:solidFill>
                  <a:srgbClr val="FFFFFF"/>
                </a:solidFill>
              </a:rPr>
              <a:t>different mobile </a:t>
            </a:r>
            <a:r>
              <a:rPr lang="en-US" dirty="0">
                <a:solidFill>
                  <a:srgbClr val="FFFFFF"/>
                </a:solidFill>
              </a:rPr>
              <a:t>ecosystems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Maintaining local modifications to App and Mobile Integration Server across </a:t>
            </a:r>
            <a:r>
              <a:rPr lang="en-US" dirty="0" smtClean="0">
                <a:solidFill>
                  <a:srgbClr val="FFFFFF"/>
                </a:solidFill>
              </a:rPr>
              <a:t>baseline </a:t>
            </a:r>
            <a:r>
              <a:rPr lang="en-US" dirty="0" err="1">
                <a:solidFill>
                  <a:srgbClr val="FFFFFF"/>
                </a:solidFill>
              </a:rPr>
              <a:t>Ellucian</a:t>
            </a:r>
            <a:r>
              <a:rPr lang="en-US" dirty="0">
                <a:solidFill>
                  <a:srgbClr val="FFFFFF"/>
                </a:solidFill>
              </a:rPr>
              <a:t> GO </a:t>
            </a:r>
            <a:r>
              <a:rPr lang="en-US" dirty="0" smtClean="0">
                <a:solidFill>
                  <a:srgbClr val="FFFFFF"/>
                </a:solidFill>
              </a:rPr>
              <a:t>releases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Establishing and maintaining a relationship with the Apple and Android marketplaces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1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Platform Edition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obile_—_FeedDetailViewController_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3" t="1" r="-1420"/>
          <a:stretch/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1276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Platform Edition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Java_-_MGCCCMobileAndroid_src_com_ellucian_mobile_android_MainActivity_java_-_ADT_-__Users_drew_Documents_MGCCC_Projects_Mobile_App_Branding_adt-workspace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0" r="-5582"/>
          <a:stretch/>
        </p:blipFill>
        <p:spPr>
          <a:xfrm>
            <a:off x="457200" y="135326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8209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Platform Edition – Basic Branding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Establish developer accounts with Apple and </a:t>
            </a:r>
            <a:r>
              <a:rPr lang="en-US" dirty="0" smtClean="0">
                <a:solidFill>
                  <a:srgbClr val="FFFFFF"/>
                </a:solidFill>
              </a:rPr>
              <a:t>Google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App Icons – multiple sizes for </a:t>
            </a:r>
            <a:r>
              <a:rPr lang="en-US" dirty="0" err="1" smtClean="0">
                <a:solidFill>
                  <a:srgbClr val="FFFFFF"/>
                </a:solidFill>
              </a:rPr>
              <a:t>iOS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and Android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Image assets for app stores</a:t>
            </a:r>
          </a:p>
        </p:txBody>
      </p:sp>
    </p:spTree>
    <p:extLst>
      <p:ext uri="{BB962C8B-B14F-4D97-AF65-F5344CB8AC3E}">
        <p14:creationId xmlns:p14="http://schemas.microsoft.com/office/powerpoint/2010/main" val="250719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Platform Edition – Basic Branding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Ellucain</a:t>
            </a:r>
            <a:r>
              <a:rPr lang="en-US" dirty="0">
                <a:solidFill>
                  <a:srgbClr val="FFFFFF"/>
                </a:solidFill>
              </a:rPr>
              <a:t> GO </a:t>
            </a:r>
            <a:r>
              <a:rPr lang="en-US" dirty="0" smtClean="0">
                <a:solidFill>
                  <a:srgbClr val="FFFFFF"/>
                </a:solidFill>
              </a:rPr>
              <a:t>project modifications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Basic project modification to identify the app uniquely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Remove the switch schools option, and hardcode the URL of the desired Cloud </a:t>
            </a:r>
            <a:r>
              <a:rPr lang="en-US" dirty="0" err="1">
                <a:solidFill>
                  <a:srgbClr val="FFFFFF"/>
                </a:solidFill>
              </a:rPr>
              <a:t>Config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Establish a versioning scheme for each app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Android – Enable Google Maps API and obtain a key for your institution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Android – Generate an App </a:t>
            </a:r>
            <a:r>
              <a:rPr lang="en-US" dirty="0" err="1">
                <a:solidFill>
                  <a:srgbClr val="FFFFFF"/>
                </a:solidFill>
              </a:rPr>
              <a:t>Signging</a:t>
            </a:r>
            <a:r>
              <a:rPr lang="en-US" dirty="0">
                <a:solidFill>
                  <a:srgbClr val="FFFFFF"/>
                </a:solidFill>
              </a:rPr>
              <a:t> key</a:t>
            </a:r>
          </a:p>
        </p:txBody>
      </p:sp>
    </p:spTree>
    <p:extLst>
      <p:ext uri="{BB962C8B-B14F-4D97-AF65-F5344CB8AC3E}">
        <p14:creationId xmlns:p14="http://schemas.microsoft.com/office/powerpoint/2010/main" val="323775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Architecture –  </a:t>
            </a:r>
            <a:r>
              <a:rPr lang="en-US" dirty="0" err="1">
                <a:solidFill>
                  <a:srgbClr val="FFFFFF"/>
                </a:solidFill>
              </a:rPr>
              <a:t>Ellucain’s</a:t>
            </a:r>
            <a:r>
              <a:rPr lang="en-US" dirty="0">
                <a:solidFill>
                  <a:srgbClr val="FFFFFF"/>
                </a:solidFill>
              </a:rPr>
              <a:t> ‘mobile cloud’, and how one size really can fit all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Basic functionality – the modules and what they can do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 Platform Edition – opportunities and implications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MGCCC – experiences and customizations</a:t>
            </a:r>
          </a:p>
        </p:txBody>
      </p:sp>
    </p:spTree>
    <p:extLst>
      <p:ext uri="{BB962C8B-B14F-4D97-AF65-F5344CB8AC3E}">
        <p14:creationId xmlns:p14="http://schemas.microsoft.com/office/powerpoint/2010/main" val="404792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MGCCC Mods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Mobile Integration Server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Correct a problem talking with our LDAP server (Directory Module)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Feeds plugin – include HTML when &lt;</a:t>
            </a:r>
            <a:r>
              <a:rPr lang="en-US" dirty="0" err="1" smtClean="0">
                <a:solidFill>
                  <a:srgbClr val="FFFFFF"/>
                </a:solidFill>
              </a:rPr>
              <a:t>Content:encoded</a:t>
            </a:r>
            <a:r>
              <a:rPr lang="en-US" dirty="0" smtClean="0">
                <a:solidFill>
                  <a:srgbClr val="FFFFFF"/>
                </a:solidFill>
              </a:rPr>
              <a:t>&gt; present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iOS</a:t>
            </a:r>
            <a:r>
              <a:rPr lang="en-US" dirty="0" smtClean="0">
                <a:solidFill>
                  <a:srgbClr val="FFFFFF"/>
                </a:solidFill>
              </a:rPr>
              <a:t> app – enable HTML parsing in feed module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Android App – HTML parsing was already available.  </a:t>
            </a:r>
          </a:p>
        </p:txBody>
      </p:sp>
    </p:spTree>
    <p:extLst>
      <p:ext uri="{BB962C8B-B14F-4D97-AF65-F5344CB8AC3E}">
        <p14:creationId xmlns:p14="http://schemas.microsoft.com/office/powerpoint/2010/main" val="93679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MGCCC – Lessons Learned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Image assets may be the only major obstacle for Application Edition deployment – establish team to develop home page image, menu icons (if any!), map module images and color scheme early.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Think hard before jumping for the Platform edition – it</a:t>
            </a:r>
            <a:r>
              <a:rPr lang="fr-FR" dirty="0" smtClean="0">
                <a:solidFill>
                  <a:srgbClr val="FFFFFF"/>
                </a:solidFill>
              </a:rPr>
              <a:t>’</a:t>
            </a:r>
            <a:r>
              <a:rPr lang="en-US" dirty="0" smtClean="0">
                <a:solidFill>
                  <a:srgbClr val="FFFFFF"/>
                </a:solidFill>
              </a:rPr>
              <a:t>s a significant time and knowledge investment for IT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For Platform edition, begin the Apple Corporate </a:t>
            </a:r>
            <a:r>
              <a:rPr lang="en-US" dirty="0" err="1" smtClean="0">
                <a:solidFill>
                  <a:srgbClr val="FFFFFF"/>
                </a:solidFill>
              </a:rPr>
              <a:t>iOS</a:t>
            </a:r>
            <a:r>
              <a:rPr lang="en-US" dirty="0" smtClean="0">
                <a:solidFill>
                  <a:srgbClr val="FFFFFF"/>
                </a:solidFill>
              </a:rPr>
              <a:t> developer account early.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Might not be a bad idea to split </a:t>
            </a:r>
            <a:r>
              <a:rPr lang="en-US" dirty="0" err="1" smtClean="0">
                <a:solidFill>
                  <a:srgbClr val="FFFFFF"/>
                </a:solidFill>
              </a:rPr>
              <a:t>iOS</a:t>
            </a:r>
            <a:r>
              <a:rPr lang="en-US" dirty="0" smtClean="0">
                <a:solidFill>
                  <a:srgbClr val="FFFFFF"/>
                </a:solidFill>
              </a:rPr>
              <a:t> and Android app maintenance between two people. You’ll know the difference when you see them </a:t>
            </a:r>
            <a:r>
              <a:rPr lang="en-US" dirty="0" smtClean="0">
                <a:solidFill>
                  <a:srgbClr val="FFFFFF"/>
                </a:solidFill>
                <a:sym typeface="Wingdings"/>
              </a:rPr>
              <a:t></a:t>
            </a: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9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Answers courtesy of </a:t>
            </a:r>
            <a:r>
              <a:rPr lang="en-US" dirty="0" err="1" smtClean="0">
                <a:solidFill>
                  <a:srgbClr val="FFFFFF"/>
                </a:solidFill>
              </a:rPr>
              <a:t>Google.com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5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Configurable framework for deploying a customized mobile app to most </a:t>
            </a:r>
            <a:r>
              <a:rPr lang="en-US" dirty="0" err="1" smtClean="0">
                <a:solidFill>
                  <a:srgbClr val="FFFFFF"/>
                </a:solidFill>
              </a:rPr>
              <a:t>iOS</a:t>
            </a:r>
            <a:r>
              <a:rPr lang="en-US" dirty="0" smtClean="0">
                <a:solidFill>
                  <a:srgbClr val="FFFFFF"/>
                </a:solidFill>
              </a:rPr>
              <a:t> and Android devices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Supports phones and tablets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SIS options: Banner, </a:t>
            </a:r>
            <a:r>
              <a:rPr lang="en-US" dirty="0" err="1" smtClean="0">
                <a:solidFill>
                  <a:srgbClr val="FFFFFF"/>
                </a:solidFill>
              </a:rPr>
              <a:t>PowerCampus</a:t>
            </a:r>
            <a:r>
              <a:rPr lang="en-US" dirty="0" smtClean="0">
                <a:solidFill>
                  <a:srgbClr val="FFFFFF"/>
                </a:solidFill>
              </a:rPr>
              <a:t>, Colleague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Designed to minimize development and configuration overhead </a:t>
            </a:r>
          </a:p>
        </p:txBody>
      </p:sp>
    </p:spTree>
    <p:extLst>
      <p:ext uri="{BB962C8B-B14F-4D97-AF65-F5344CB8AC3E}">
        <p14:creationId xmlns:p14="http://schemas.microsoft.com/office/powerpoint/2010/main" val="3147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 - Components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Ellucian</a:t>
            </a:r>
            <a:r>
              <a:rPr lang="en-US" dirty="0" smtClean="0">
                <a:solidFill>
                  <a:srgbClr val="FFFFFF"/>
                </a:solidFill>
              </a:rPr>
              <a:t> GO – runs on users mobile device – “The App”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Ellucian</a:t>
            </a:r>
            <a:r>
              <a:rPr lang="en-US" dirty="0" smtClean="0">
                <a:solidFill>
                  <a:srgbClr val="FFFFFF"/>
                </a:solidFill>
              </a:rPr>
              <a:t> Mobile Cloud Configuration Server – hosted service that provides basic app configuration, and directs app to a specific institution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Mobile Integration Server – runs on your network, and provides </a:t>
            </a:r>
            <a:r>
              <a:rPr lang="en-US" dirty="0" err="1" smtClean="0">
                <a:solidFill>
                  <a:srgbClr val="FFFFFF"/>
                </a:solidFill>
              </a:rPr>
              <a:t>Ellucian</a:t>
            </a:r>
            <a:r>
              <a:rPr lang="en-US" dirty="0" smtClean="0">
                <a:solidFill>
                  <a:srgbClr val="FFFFFF"/>
                </a:solidFill>
              </a:rPr>
              <a:t> GO with filtered, secure access to Banner data.</a:t>
            </a:r>
          </a:p>
        </p:txBody>
      </p:sp>
    </p:spTree>
    <p:extLst>
      <p:ext uri="{BB962C8B-B14F-4D97-AF65-F5344CB8AC3E}">
        <p14:creationId xmlns:p14="http://schemas.microsoft.com/office/powerpoint/2010/main" val="107268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lucian_Mobile_Implementation_Guide_3_5_pdf__page_15_of_148_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1"/>
          <a:stretch/>
        </p:blipFill>
        <p:spPr>
          <a:xfrm>
            <a:off x="1865070" y="274638"/>
            <a:ext cx="5413861" cy="5686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46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 – </a:t>
            </a:r>
            <a:r>
              <a:rPr lang="en-US" dirty="0" err="1" smtClean="0">
                <a:solidFill>
                  <a:schemeClr val="bg1"/>
                </a:solidFill>
              </a:rPr>
              <a:t>Ellucian</a:t>
            </a:r>
            <a:r>
              <a:rPr lang="en-US" dirty="0" smtClean="0">
                <a:solidFill>
                  <a:schemeClr val="bg1"/>
                </a:solidFill>
              </a:rPr>
              <a:t> GO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1227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Ellucian</a:t>
            </a:r>
            <a:r>
              <a:rPr lang="en-US" dirty="0" smtClean="0">
                <a:solidFill>
                  <a:srgbClr val="FFFFFF"/>
                </a:solidFill>
              </a:rPr>
              <a:t> Mobile editions: Application and Platform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lvl="2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6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 – </a:t>
            </a:r>
            <a:r>
              <a:rPr lang="en-US" dirty="0" err="1" smtClean="0">
                <a:solidFill>
                  <a:schemeClr val="bg1"/>
                </a:solidFill>
              </a:rPr>
              <a:t>Ellucian</a:t>
            </a:r>
            <a:r>
              <a:rPr lang="en-US" dirty="0" smtClean="0">
                <a:solidFill>
                  <a:schemeClr val="bg1"/>
                </a:solidFill>
              </a:rPr>
              <a:t> GO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1227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Application Edition: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Users download ‘</a:t>
            </a:r>
            <a:r>
              <a:rPr lang="en-US" dirty="0" err="1" smtClean="0">
                <a:solidFill>
                  <a:srgbClr val="FFFFFF"/>
                </a:solidFill>
              </a:rPr>
              <a:t>Ellucian</a:t>
            </a:r>
            <a:r>
              <a:rPr lang="en-US" dirty="0" smtClean="0">
                <a:solidFill>
                  <a:srgbClr val="FFFFFF"/>
                </a:solidFill>
              </a:rPr>
              <a:t> GO’ from app store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User is presented with a list of all schools using the Application edition, and chooses their institution.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Menu and custom formatting delivered from the cloud </a:t>
            </a:r>
            <a:r>
              <a:rPr lang="en-US" dirty="0" err="1" smtClean="0">
                <a:solidFill>
                  <a:srgbClr val="FFFFFF"/>
                </a:solidFill>
              </a:rPr>
              <a:t>config</a:t>
            </a:r>
            <a:r>
              <a:rPr lang="en-US" dirty="0" smtClean="0">
                <a:solidFill>
                  <a:srgbClr val="FFFFFF"/>
                </a:solidFill>
              </a:rPr>
              <a:t> &amp; your mobile integration server.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Source code not provided - branding &amp; complex customizations not possible.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lvl="2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 descr="PastedGraphic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53" y="1512277"/>
            <a:ext cx="604802" cy="6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6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 – </a:t>
            </a:r>
            <a:r>
              <a:rPr lang="en-US" dirty="0" err="1" smtClean="0">
                <a:solidFill>
                  <a:schemeClr val="bg1"/>
                </a:solidFill>
              </a:rPr>
              <a:t>Ellucian</a:t>
            </a:r>
            <a:r>
              <a:rPr lang="en-US" dirty="0" smtClean="0">
                <a:solidFill>
                  <a:schemeClr val="bg1"/>
                </a:solidFill>
              </a:rPr>
              <a:t> GO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1227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Platform Edition: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Users download a school-branded app (e.g. MGCCC Mobile)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No school selection necessary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iOS</a:t>
            </a:r>
            <a:r>
              <a:rPr lang="en-US" dirty="0" smtClean="0">
                <a:solidFill>
                  <a:srgbClr val="FFFFFF"/>
                </a:solidFill>
              </a:rPr>
              <a:t> and Android source code provided - arbitrary customizations possible…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 descr="Inbox_—_Mgccc__Found_14_matches_for_search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08" y="1512277"/>
            <a:ext cx="591305" cy="5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6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982</Words>
  <Application>Microsoft Macintosh PowerPoint</Application>
  <PresentationFormat>On-screen Show (4:3)</PresentationFormat>
  <Paragraphs>152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Ellucian Mobile: Don’t text and drive, kids!</vt:lpstr>
      <vt:lpstr>Overview</vt:lpstr>
      <vt:lpstr>Architecture</vt:lpstr>
      <vt:lpstr>Architecture - Components</vt:lpstr>
      <vt:lpstr>PowerPoint Presentation</vt:lpstr>
      <vt:lpstr>Architecture – Ellucian GO</vt:lpstr>
      <vt:lpstr>Architecture – Ellucian GO</vt:lpstr>
      <vt:lpstr>Architecture – Ellucian GO</vt:lpstr>
      <vt:lpstr>Architecture Mobile Cloud Configuration</vt:lpstr>
      <vt:lpstr>Architecture Mobile Cloud Configuration</vt:lpstr>
      <vt:lpstr>Architecture – Mobile Cloud Config</vt:lpstr>
      <vt:lpstr>Architecture – Mobile Cloud Config</vt:lpstr>
      <vt:lpstr>Architecture - Mobile Cloud Config</vt:lpstr>
      <vt:lpstr>Architecture Mobile Integration Server</vt:lpstr>
      <vt:lpstr>Architecture Mobile Integration Server</vt:lpstr>
      <vt:lpstr>Modules</vt:lpstr>
      <vt:lpstr>Modules – the basics</vt:lpstr>
      <vt:lpstr>Modules – Feeds and Events</vt:lpstr>
      <vt:lpstr>Modules – Feeds and Events</vt:lpstr>
      <vt:lpstr>Modules – Maps</vt:lpstr>
      <vt:lpstr>Modules – Web Apps</vt:lpstr>
      <vt:lpstr>Platform Edition</vt:lpstr>
      <vt:lpstr>Platform Edition</vt:lpstr>
      <vt:lpstr>Platform Edition</vt:lpstr>
      <vt:lpstr>Platform Edition</vt:lpstr>
      <vt:lpstr>Platform Edition</vt:lpstr>
      <vt:lpstr>Platform Edition – Basic Branding</vt:lpstr>
      <vt:lpstr>Platform Edition – Basic Branding</vt:lpstr>
      <vt:lpstr>MGCCC Mods</vt:lpstr>
      <vt:lpstr>MGCCC – Lessons Learned</vt:lpstr>
      <vt:lpstr>Questions?</vt:lpstr>
    </vt:vector>
  </TitlesOfParts>
  <Company>MGCCC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Sewell</dc:creator>
  <cp:lastModifiedBy>Drew Sawyer</cp:lastModifiedBy>
  <cp:revision>107</cp:revision>
  <dcterms:created xsi:type="dcterms:W3CDTF">2014-02-04T17:14:55Z</dcterms:created>
  <dcterms:modified xsi:type="dcterms:W3CDTF">2014-09-15T15:27:42Z</dcterms:modified>
</cp:coreProperties>
</file>