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70" r:id="rId7"/>
    <p:sldId id="265" r:id="rId8"/>
    <p:sldId id="261" r:id="rId9"/>
    <p:sldId id="266" r:id="rId10"/>
    <p:sldId id="267" r:id="rId11"/>
    <p:sldId id="268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2A4143-1CEE-4AE4-AD9B-5AADEAE13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5D0F0F3-6D14-4A29-A603-CBE4880F15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bgprochaska@iccms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MBUG 2014</a:t>
            </a:r>
            <a:br>
              <a:rPr lang="en-US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1600200"/>
            <a:ext cx="8534400" cy="32004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Session Title: 	</a:t>
            </a: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</a:rPr>
              <a:t>Tracking Students Using a Sign-In 			System &amp; Early Alert Program</a:t>
            </a:r>
          </a:p>
          <a:p>
            <a:pPr algn="l"/>
            <a:endParaRPr lang="en-US" sz="1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l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Presented By: 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Bronson Prochaska, Ph.D. &amp; Steven West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l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Institution:  	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Itawamba Community College</a:t>
            </a:r>
          </a:p>
          <a:p>
            <a:pPr algn="l"/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		September 15, 2014</a:t>
            </a:r>
            <a:endParaRPr lang="en-US" sz="2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672326"/>
            <a:ext cx="1401964" cy="2163901"/>
          </a:xfrm>
          <a:prstGeom prst="rect">
            <a:avLst/>
          </a:prstGeom>
          <a:scene3d>
            <a:camera prst="orthographicFront"/>
            <a:lightRig rig="threePt" dir="t"/>
          </a:scene3d>
          <a:sp3d extrusionH="76200">
            <a:extrusionClr>
              <a:schemeClr val="bg2">
                <a:lumMod val="50000"/>
              </a:schemeClr>
            </a:extrusionClr>
          </a:sp3d>
        </p:spPr>
      </p:pic>
    </p:spTree>
    <p:extLst>
      <p:ext uri="{BB962C8B-B14F-4D97-AF65-F5344CB8AC3E}">
        <p14:creationId xmlns:p14="http://schemas.microsoft.com/office/powerpoint/2010/main" val="4216513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329320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solidFill>
                  <a:schemeClr val="accent1"/>
                </a:solidFill>
              </a:rPr>
              <a:t>Select the students name on your class role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2600" dirty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>
              <a:solidFill>
                <a:schemeClr val="tx2"/>
              </a:solidFill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43000"/>
            <a:ext cx="7324656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1371600" y="3657600"/>
            <a:ext cx="990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371600" y="3990605"/>
            <a:ext cx="990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371600" y="4267200"/>
            <a:ext cx="990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551323" y="3657600"/>
            <a:ext cx="990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551323" y="3940991"/>
            <a:ext cx="990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567848" y="4260690"/>
            <a:ext cx="990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own Arrow 14"/>
          <p:cNvSpPr/>
          <p:nvPr/>
        </p:nvSpPr>
        <p:spPr>
          <a:xfrm rot="16200000" flipH="1">
            <a:off x="558731" y="3348506"/>
            <a:ext cx="273050" cy="584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97730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solidFill>
                  <a:schemeClr val="accent1"/>
                </a:solidFill>
              </a:rPr>
              <a:t>Then click on “       ” and complete the online form</a:t>
            </a: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27251"/>
            <a:ext cx="52387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76400"/>
            <a:ext cx="5759450" cy="328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Down Arrow 6"/>
          <p:cNvSpPr/>
          <p:nvPr/>
        </p:nvSpPr>
        <p:spPr>
          <a:xfrm rot="5400000">
            <a:off x="7205662" y="2014538"/>
            <a:ext cx="485775" cy="13335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0666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245291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accent1"/>
                </a:solidFill>
              </a:rPr>
              <a:t>Once the EARLY ALERT has been submitted, the STUDENT SUCCESS CENTER staff:</a:t>
            </a:r>
          </a:p>
          <a:p>
            <a:pPr marL="109728" indent="0">
              <a:buNone/>
            </a:pPr>
            <a:r>
              <a:rPr lang="en-US" sz="3000" dirty="0"/>
              <a:t>	</a:t>
            </a:r>
            <a:r>
              <a:rPr lang="en-US" sz="3000" dirty="0" smtClean="0"/>
              <a:t>-mails a letter to the student</a:t>
            </a:r>
          </a:p>
          <a:p>
            <a:pPr marL="109728" indent="0">
              <a:buNone/>
            </a:pPr>
            <a:r>
              <a:rPr lang="en-US" sz="3000" dirty="0"/>
              <a:t>	</a:t>
            </a:r>
            <a:r>
              <a:rPr lang="en-US" sz="3000" dirty="0" smtClean="0"/>
              <a:t>-sends the student an email</a:t>
            </a:r>
          </a:p>
          <a:p>
            <a:pPr marL="109728" indent="0">
              <a:buNone/>
            </a:pPr>
            <a:r>
              <a:rPr lang="en-US" sz="3000" dirty="0"/>
              <a:t>	</a:t>
            </a:r>
            <a:r>
              <a:rPr lang="en-US" sz="3000" dirty="0" smtClean="0"/>
              <a:t>-sends an “Itawamba Cares Card” to one 	of the students classes</a:t>
            </a:r>
          </a:p>
          <a:p>
            <a:r>
              <a:rPr lang="en-US" sz="3000" dirty="0" smtClean="0">
                <a:solidFill>
                  <a:schemeClr val="accent1"/>
                </a:solidFill>
              </a:rPr>
              <a:t>If, after a week, the student has not been by to see us, we call them (after hours)!</a:t>
            </a:r>
          </a:p>
          <a:p>
            <a:endParaRPr lang="en-US" dirty="0" smtClean="0"/>
          </a:p>
          <a:p>
            <a:pPr marL="109728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4232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304800" y="762000"/>
            <a:ext cx="8686800" cy="5626291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</a:rPr>
              <a:t>Our goals are to:</a:t>
            </a:r>
          </a:p>
          <a:p>
            <a:pPr marL="109728" indent="0">
              <a:buNone/>
            </a:pPr>
            <a:r>
              <a:rPr lang="en-US" sz="3000" dirty="0"/>
              <a:t>	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-Help students to needed resources</a:t>
            </a:r>
          </a:p>
          <a:p>
            <a:pPr marL="109728" indent="0">
              <a:buNone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-Communicate that we are vigilant 	about helping our students</a:t>
            </a:r>
          </a:p>
          <a:p>
            <a:pPr marL="109728" indent="0">
              <a:buNone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-Make a connection to our students</a:t>
            </a:r>
          </a:p>
          <a:p>
            <a:pPr marL="109728" indent="0">
              <a:buNone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-Be proactive</a:t>
            </a:r>
          </a:p>
          <a:p>
            <a:pPr marL="109728" indent="0">
              <a:buNone/>
            </a:pPr>
            <a:endParaRPr lang="en-US" sz="3000" dirty="0" smtClean="0"/>
          </a:p>
          <a:p>
            <a:endParaRPr lang="en-US" dirty="0" smtClean="0"/>
          </a:p>
          <a:p>
            <a:pPr marL="109728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0325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772400" cy="343971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Bronson Prochaska, Ph.D.</a:t>
            </a:r>
          </a:p>
          <a:p>
            <a:r>
              <a:rPr lang="en-US" dirty="0" smtClean="0"/>
              <a:t>Director of Student Success</a:t>
            </a:r>
          </a:p>
          <a:p>
            <a:r>
              <a:rPr lang="en-US" dirty="0" smtClean="0">
                <a:hlinkClick r:id="rId2"/>
              </a:rPr>
              <a:t>bgprochaska@iccms.edu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Steven </a:t>
            </a:r>
            <a:r>
              <a:rPr lang="en-US" dirty="0" smtClean="0"/>
              <a:t>West</a:t>
            </a:r>
          </a:p>
          <a:p>
            <a:r>
              <a:rPr lang="en-US" dirty="0" smtClean="0"/>
              <a:t>Technology &amp; Information Services Department</a:t>
            </a:r>
          </a:p>
          <a:p>
            <a:r>
              <a:rPr lang="en-US" smtClean="0"/>
              <a:t>sawest@iccms.edu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34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9547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Please turn off your cell phone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If you must leave the session early, please do so discreetly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Please avoid side conversation during the session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Session Rules of Etiquette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4663798"/>
            <a:ext cx="1401964" cy="2163901"/>
          </a:xfrm>
          <a:prstGeom prst="rect">
            <a:avLst/>
          </a:prstGeom>
          <a:scene3d>
            <a:camera prst="orthographicFront"/>
            <a:lightRig rig="threePt" dir="t"/>
          </a:scene3d>
          <a:sp3d extrusionH="76200">
            <a:extrusionClr>
              <a:schemeClr val="bg2">
                <a:lumMod val="50000"/>
              </a:schemeClr>
            </a:extrusionClr>
          </a:sp3d>
        </p:spPr>
      </p:pic>
    </p:spTree>
    <p:extLst>
      <p:ext uri="{BB962C8B-B14F-4D97-AF65-F5344CB8AC3E}">
        <p14:creationId xmlns:p14="http://schemas.microsoft.com/office/powerpoint/2010/main" val="310633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02291"/>
          </a:xfrm>
        </p:spPr>
        <p:txBody>
          <a:bodyPr/>
          <a:lstStyle/>
          <a:p>
            <a:r>
              <a:rPr lang="en-US" dirty="0" smtClean="0"/>
              <a:t>Why track students with a sign-in system?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Where do you have this system?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ADVISING CENTER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STUDENT SUCCESS CENTER</a:t>
            </a:r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WRITING CENTER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381001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bg2">
                    <a:lumMod val="50000"/>
                  </a:schemeClr>
                </a:solidFill>
              </a:rPr>
              <a:t>Tracking Students Using a Sign-In 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</a:rPr>
              <a:t>System </a:t>
            </a:r>
            <a:r>
              <a:rPr lang="en-US" sz="3600" dirty="0">
                <a:solidFill>
                  <a:schemeClr val="bg2">
                    <a:lumMod val="50000"/>
                  </a:schemeClr>
                </a:solidFill>
              </a:rPr>
              <a:t>&amp; Early Alert Program</a:t>
            </a:r>
            <a:br>
              <a:rPr lang="en-US" sz="3600" dirty="0">
                <a:solidFill>
                  <a:schemeClr val="bg2">
                    <a:lumMod val="50000"/>
                  </a:schemeClr>
                </a:solidFill>
              </a:rPr>
            </a:br>
            <a:endParaRPr 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4663798"/>
            <a:ext cx="1401964" cy="2163901"/>
          </a:xfrm>
          <a:prstGeom prst="rect">
            <a:avLst/>
          </a:prstGeom>
          <a:scene3d>
            <a:camera prst="orthographicFront"/>
            <a:lightRig rig="threePt" dir="t"/>
          </a:scene3d>
          <a:sp3d extrusionH="76200">
            <a:extrusionClr>
              <a:schemeClr val="bg2">
                <a:lumMod val="50000"/>
              </a:schemeClr>
            </a:extrusionClr>
          </a:sp3d>
        </p:spPr>
      </p:pic>
    </p:spTree>
    <p:extLst>
      <p:ext uri="{BB962C8B-B14F-4D97-AF65-F5344CB8AC3E}">
        <p14:creationId xmlns:p14="http://schemas.microsoft.com/office/powerpoint/2010/main" val="1529904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914400"/>
            <a:ext cx="7086600" cy="3810000"/>
          </a:xfrm>
        </p:spPr>
        <p:txBody>
          <a:bodyPr>
            <a:normAutofit/>
          </a:bodyPr>
          <a:lstStyle/>
          <a:p>
            <a:pPr algn="ctr"/>
            <a:r>
              <a:rPr lang="en-US" sz="7000" dirty="0" smtClean="0">
                <a:solidFill>
                  <a:schemeClr val="bg2">
                    <a:lumMod val="50000"/>
                  </a:schemeClr>
                </a:solidFill>
              </a:rPr>
              <a:t>Sign-In System Demo</a:t>
            </a:r>
            <a:endParaRPr lang="en-US" sz="7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476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Designed to identify students who may be at risk of difficulty at the College</a:t>
            </a:r>
          </a:p>
          <a:p>
            <a:pPr marL="109728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Proactive way to reach out to students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Is an online form (so it’s available 24/7)</a:t>
            </a:r>
          </a:p>
          <a:p>
            <a:endParaRPr lang="en-US" dirty="0" smtClean="0"/>
          </a:p>
          <a:p>
            <a:r>
              <a:rPr lang="en-US" dirty="0" smtClean="0"/>
              <a:t>Began in 2007</a:t>
            </a:r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Early Alert Referral System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806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Early Alert Referral System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62000" y="990600"/>
            <a:ext cx="8229600" cy="529150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  <a:defRPr/>
            </a:pPr>
            <a:r>
              <a:rPr lang="en-US" altLang="en-US" sz="3000" b="1" dirty="0" smtClean="0">
                <a:solidFill>
                  <a:schemeClr val="tx2"/>
                </a:solidFill>
              </a:rPr>
              <a:t>WHY SHOULD FACULTY/STAFF </a:t>
            </a:r>
          </a:p>
          <a:p>
            <a:pPr marL="109728" indent="0" algn="ctr">
              <a:buNone/>
              <a:defRPr/>
            </a:pPr>
            <a:r>
              <a:rPr lang="en-US" altLang="en-US" sz="3000" b="1" dirty="0" smtClean="0">
                <a:solidFill>
                  <a:schemeClr val="tx2"/>
                </a:solidFill>
              </a:rPr>
              <a:t>SUBMIT EARLY ALERTS FOR STUDENTS?</a:t>
            </a:r>
          </a:p>
          <a:p>
            <a:pPr marL="109728" indent="0">
              <a:buNone/>
              <a:defRPr/>
            </a:pPr>
            <a:endParaRPr lang="en-US" altLang="en-US" sz="16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Because they are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struggling</a:t>
            </a:r>
            <a:r>
              <a:rPr lang="en-US" altLang="en-US" b="1" dirty="0" smtClean="0">
                <a:solidFill>
                  <a:schemeClr val="tx2"/>
                </a:solidFill>
              </a:rPr>
              <a:t>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academically</a:t>
            </a:r>
          </a:p>
          <a:p>
            <a:pPr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Because they are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struggling</a:t>
            </a:r>
            <a:r>
              <a:rPr lang="en-US" altLang="en-US" b="1" dirty="0" smtClean="0">
                <a:solidFill>
                  <a:schemeClr val="tx2"/>
                </a:solidFill>
              </a:rPr>
              <a:t>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personally</a:t>
            </a:r>
          </a:p>
          <a:p>
            <a:pPr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Because they are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consistently</a:t>
            </a:r>
            <a:r>
              <a:rPr lang="en-US" altLang="en-US" b="1" dirty="0" smtClean="0">
                <a:solidFill>
                  <a:schemeClr val="tx2"/>
                </a:solidFill>
              </a:rPr>
              <a:t>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absent</a:t>
            </a:r>
            <a:r>
              <a:rPr lang="en-US" altLang="en-US" b="1" dirty="0" smtClean="0">
                <a:solidFill>
                  <a:schemeClr val="tx2"/>
                </a:solidFill>
              </a:rPr>
              <a:t>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from</a:t>
            </a:r>
            <a:r>
              <a:rPr lang="en-US" altLang="en-US" b="1" dirty="0" smtClean="0">
                <a:solidFill>
                  <a:schemeClr val="tx2"/>
                </a:solidFill>
              </a:rPr>
              <a:t>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class or late</a:t>
            </a:r>
          </a:p>
          <a:p>
            <a:pPr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Because they are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consistently not prepared for class</a:t>
            </a:r>
          </a:p>
          <a:p>
            <a:pPr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Because they are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not turning in homework or assignments</a:t>
            </a:r>
          </a:p>
          <a:p>
            <a:pPr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Because they are </a:t>
            </a:r>
            <a:r>
              <a:rPr lang="en-US" altLang="en-US" sz="2900" b="1" dirty="0" smtClean="0">
                <a:solidFill>
                  <a:schemeClr val="tx2"/>
                </a:solidFill>
              </a:rPr>
              <a:t>bombing test/not doing well</a:t>
            </a:r>
          </a:p>
          <a:p>
            <a:pPr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02855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782762"/>
          </a:xfrm>
        </p:spPr>
        <p:txBody>
          <a:bodyPr>
            <a:normAutofit/>
          </a:bodyPr>
          <a:lstStyle/>
          <a:p>
            <a:pPr algn="ctr"/>
            <a:r>
              <a:rPr lang="en-US" sz="5000" dirty="0" smtClean="0">
                <a:solidFill>
                  <a:schemeClr val="accent1"/>
                </a:solidFill>
              </a:rPr>
              <a:t>I can submit </a:t>
            </a:r>
            <a:br>
              <a:rPr lang="en-US" sz="5000" dirty="0" smtClean="0">
                <a:solidFill>
                  <a:schemeClr val="accent1"/>
                </a:solidFill>
              </a:rPr>
            </a:br>
            <a:r>
              <a:rPr lang="en-US" sz="5000" dirty="0" smtClean="0">
                <a:solidFill>
                  <a:schemeClr val="accent1"/>
                </a:solidFill>
              </a:rPr>
              <a:t>EARLY ALERTS for…..</a:t>
            </a:r>
            <a:endParaRPr lang="en-US" sz="50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 noGrp="1" noChangeArrowheads="1"/>
          </p:cNvSpPr>
          <p:nvPr>
            <p:ph idx="1"/>
          </p:nvPr>
        </p:nvSpPr>
        <p:spPr>
          <a:xfrm>
            <a:off x="457200" y="2743200"/>
            <a:ext cx="8229600" cy="2819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US" altLang="en-US" sz="4600" b="1" dirty="0" smtClean="0">
                <a:solidFill>
                  <a:schemeClr val="tx2"/>
                </a:solidFill>
              </a:rPr>
              <a:t>my ADVISEES</a:t>
            </a:r>
          </a:p>
          <a:p>
            <a:pPr marL="109728" indent="0">
              <a:buNone/>
              <a:defRPr/>
            </a:pPr>
            <a:endParaRPr lang="en-US" altLang="en-US" sz="4600" b="1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altLang="en-US" sz="4600" b="1" dirty="0" smtClean="0">
                <a:solidFill>
                  <a:schemeClr val="tx2"/>
                </a:solidFill>
              </a:rPr>
              <a:t>STUDENTS IN MY CLASSES</a:t>
            </a:r>
          </a:p>
          <a:p>
            <a:pPr marL="109728" indent="0">
              <a:buNone/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1208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HOW do I submit an Early Alert for an ADVISEE?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85800" y="1481328"/>
            <a:ext cx="8229600" cy="476707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2600" dirty="0" smtClean="0">
                <a:solidFill>
                  <a:schemeClr val="tx2"/>
                </a:solidFill>
              </a:rPr>
              <a:t>Go to “</a:t>
            </a:r>
            <a:r>
              <a:rPr lang="en-US" sz="2600" dirty="0" err="1" smtClean="0">
                <a:solidFill>
                  <a:schemeClr val="tx2"/>
                </a:solidFill>
              </a:rPr>
              <a:t>myTRIBE</a:t>
            </a:r>
            <a:r>
              <a:rPr lang="en-US" sz="2600" dirty="0" smtClean="0">
                <a:solidFill>
                  <a:schemeClr val="tx2"/>
                </a:solidFill>
              </a:rPr>
              <a:t>” and Login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2600" dirty="0" smtClean="0">
                <a:solidFill>
                  <a:schemeClr val="tx2"/>
                </a:solidFill>
              </a:rPr>
              <a:t>Click on 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  <a:defRPr/>
            </a:pPr>
            <a:r>
              <a:rPr lang="en-US" sz="2600" dirty="0">
                <a:solidFill>
                  <a:schemeClr val="tx2"/>
                </a:solidFill>
              </a:rPr>
              <a:t>	</a:t>
            </a:r>
            <a:r>
              <a:rPr lang="en-US" sz="2600" dirty="0" smtClean="0">
                <a:solidFill>
                  <a:schemeClr val="tx2"/>
                </a:solidFill>
              </a:rPr>
              <a:t>“My Students” 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2600" dirty="0" smtClean="0">
                <a:solidFill>
                  <a:schemeClr val="tx2"/>
                </a:solidFill>
              </a:rPr>
              <a:t>Select the students name then click on “       ”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2600" dirty="0" smtClean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 smtClean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 smtClean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 smtClean="0">
              <a:solidFill>
                <a:schemeClr val="tx2"/>
              </a:solidFill>
            </a:endParaRPr>
          </a:p>
          <a:p>
            <a:pPr marL="109728" indent="0" eaLnBrk="1" hangingPunct="1">
              <a:spcBef>
                <a:spcPts val="0"/>
              </a:spcBef>
              <a:buNone/>
              <a:defRPr/>
            </a:pPr>
            <a:endParaRPr lang="en-US" sz="2600" dirty="0" smtClean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 smtClean="0">
              <a:solidFill>
                <a:schemeClr val="tx2"/>
              </a:solidFill>
            </a:endParaRPr>
          </a:p>
          <a:p>
            <a:pPr marL="109728" indent="0" eaLnBrk="1" hangingPunct="1">
              <a:spcBef>
                <a:spcPts val="0"/>
              </a:spcBef>
              <a:buNone/>
              <a:defRPr/>
            </a:pPr>
            <a:endParaRPr lang="en-US" sz="2600" dirty="0" smtClean="0">
              <a:solidFill>
                <a:schemeClr val="tx2"/>
              </a:solidFill>
            </a:endParaRPr>
          </a:p>
          <a:p>
            <a:pPr marL="109728" indent="0" eaLnBrk="1" hangingPunct="1">
              <a:spcBef>
                <a:spcPts val="0"/>
              </a:spcBef>
              <a:buNone/>
              <a:defRPr/>
            </a:pPr>
            <a:endParaRPr lang="en-US" sz="2600" dirty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600" dirty="0" smtClean="0">
              <a:solidFill>
                <a:schemeClr val="tx2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2600" dirty="0" smtClean="0">
                <a:solidFill>
                  <a:schemeClr val="tx2"/>
                </a:solidFill>
              </a:rPr>
              <a:t>Complete </a:t>
            </a:r>
            <a:r>
              <a:rPr lang="en-US" sz="2600" dirty="0">
                <a:solidFill>
                  <a:schemeClr val="tx2"/>
                </a:solidFill>
              </a:rPr>
              <a:t>the online form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26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526" y="2971800"/>
            <a:ext cx="4403725" cy="251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514600"/>
            <a:ext cx="52387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own Arrow 7"/>
          <p:cNvSpPr/>
          <p:nvPr/>
        </p:nvSpPr>
        <p:spPr>
          <a:xfrm rot="5400000">
            <a:off x="6016320" y="3082131"/>
            <a:ext cx="485775" cy="133191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25266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HOW do I submit an Early Alert for a student in my class?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chemeClr val="tx2"/>
                </a:solidFill>
              </a:rPr>
              <a:t>Go to “</a:t>
            </a:r>
            <a:r>
              <a:rPr lang="en-US" sz="2600" dirty="0" err="1">
                <a:solidFill>
                  <a:schemeClr val="tx2"/>
                </a:solidFill>
              </a:rPr>
              <a:t>myTRIBE</a:t>
            </a:r>
            <a:r>
              <a:rPr lang="en-US" sz="2600" dirty="0">
                <a:solidFill>
                  <a:schemeClr val="tx2"/>
                </a:solidFill>
              </a:rPr>
              <a:t>” and Login</a:t>
            </a:r>
          </a:p>
          <a:p>
            <a:pPr marL="457200" indent="-4572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chemeClr val="tx2"/>
                </a:solidFill>
              </a:rPr>
              <a:t>Click on 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2600" dirty="0">
                <a:solidFill>
                  <a:schemeClr val="tx2"/>
                </a:solidFill>
              </a:rPr>
              <a:t>	“My Courses” </a:t>
            </a:r>
          </a:p>
          <a:p>
            <a:pPr marL="457200" indent="-4572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chemeClr val="tx2"/>
                </a:solidFill>
              </a:rPr>
              <a:t>Select the course/section the student is in  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2600" dirty="0">
              <a:solidFill>
                <a:schemeClr val="tx2"/>
              </a:solidFill>
            </a:endParaRPr>
          </a:p>
        </p:txBody>
      </p:sp>
      <p:pic>
        <p:nvPicPr>
          <p:cNvPr id="6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124200"/>
            <a:ext cx="65786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own Arrow 6"/>
          <p:cNvSpPr/>
          <p:nvPr/>
        </p:nvSpPr>
        <p:spPr>
          <a:xfrm rot="2050640">
            <a:off x="3817143" y="3522544"/>
            <a:ext cx="241300" cy="84613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  <p:sp>
        <p:nvSpPr>
          <p:cNvPr id="8" name="Down Arrow 7"/>
          <p:cNvSpPr/>
          <p:nvPr/>
        </p:nvSpPr>
        <p:spPr>
          <a:xfrm rot="5400000">
            <a:off x="4581360" y="4464606"/>
            <a:ext cx="241300" cy="84613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  <p:sp>
        <p:nvSpPr>
          <p:cNvPr id="9" name="Down Arrow 8"/>
          <p:cNvSpPr/>
          <p:nvPr/>
        </p:nvSpPr>
        <p:spPr>
          <a:xfrm rot="7017647">
            <a:off x="4025928" y="5117188"/>
            <a:ext cx="241300" cy="8318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976672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34448</TotalTime>
  <Words>264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Lucida Sans Unicode</vt:lpstr>
      <vt:lpstr>Verdana</vt:lpstr>
      <vt:lpstr>Wingdings</vt:lpstr>
      <vt:lpstr>Wingdings 2</vt:lpstr>
      <vt:lpstr>Wingdings 3</vt:lpstr>
      <vt:lpstr>Concourse</vt:lpstr>
      <vt:lpstr>MBUG 2014 </vt:lpstr>
      <vt:lpstr>Session Rules of Etiquette</vt:lpstr>
      <vt:lpstr>Tracking Students Using a Sign-In System &amp; Early Alert Program </vt:lpstr>
      <vt:lpstr>Sign-In System Demo</vt:lpstr>
      <vt:lpstr>Early Alert Referral System</vt:lpstr>
      <vt:lpstr>Early Alert Referral System</vt:lpstr>
      <vt:lpstr>I can submit  EARLY ALERTS for…..</vt:lpstr>
      <vt:lpstr>HOW do I submit an Early Alert for an ADVISEE?</vt:lpstr>
      <vt:lpstr>HOW do I submit an Early Alert for a student in my class?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MBUG 2013</dc:title>
  <dc:creator>Edith</dc:creator>
  <cp:lastModifiedBy>Prochaska, Bronson G.</cp:lastModifiedBy>
  <cp:revision>26</cp:revision>
  <dcterms:created xsi:type="dcterms:W3CDTF">2013-01-30T03:13:35Z</dcterms:created>
  <dcterms:modified xsi:type="dcterms:W3CDTF">2014-09-18T19:52:32Z</dcterms:modified>
</cp:coreProperties>
</file>