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3"/>
  </p:handoutMasterIdLst>
  <p:sldIdLst>
    <p:sldId id="256" r:id="rId2"/>
    <p:sldId id="257" r:id="rId3"/>
    <p:sldId id="273" r:id="rId4"/>
    <p:sldId id="274" r:id="rId5"/>
    <p:sldId id="284" r:id="rId6"/>
    <p:sldId id="283" r:id="rId7"/>
    <p:sldId id="272" r:id="rId8"/>
    <p:sldId id="275" r:id="rId9"/>
    <p:sldId id="276" r:id="rId10"/>
    <p:sldId id="259" r:id="rId11"/>
    <p:sldId id="260" r:id="rId12"/>
    <p:sldId id="258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2" r:id="rId25"/>
    <p:sldId id="277" r:id="rId26"/>
    <p:sldId id="278" r:id="rId27"/>
    <p:sldId id="279" r:id="rId28"/>
    <p:sldId id="280" r:id="rId29"/>
    <p:sldId id="281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86" r:id="rId39"/>
    <p:sldId id="287" r:id="rId40"/>
    <p:sldId id="288" r:id="rId41"/>
    <p:sldId id="285" r:id="rId4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68" d="100"/>
          <a:sy n="68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1"/>
            <a:ext cx="3038648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59741-C6F0-40D8-8E8A-56094DB5A582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3864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772379"/>
            <a:ext cx="3038648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AF63-CBC3-477E-B812-E371EC9C2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79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ssouth@iccms.edu" TargetMode="External"/><Relationship Id="rId2" Type="http://schemas.openxmlformats.org/officeDocument/2006/relationships/hyperlink" Target="mailto:clollar@iccms.edu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Session Title:  Banner Boot Camp II</a:t>
            </a:r>
          </a:p>
          <a:p>
            <a:pPr algn="l"/>
            <a:r>
              <a:rPr lang="en-US" sz="2000" dirty="0" smtClean="0"/>
              <a:t>Presented By:  Cay Lollar and Sandi South</a:t>
            </a:r>
          </a:p>
          <a:p>
            <a:pPr algn="l"/>
            <a:r>
              <a:rPr lang="en-US" sz="2000" dirty="0" smtClean="0"/>
              <a:t>Institution:  Itawamba Community College</a:t>
            </a:r>
          </a:p>
          <a:p>
            <a:pPr algn="l"/>
            <a:r>
              <a:rPr lang="en-US" sz="2000" dirty="0" smtClean="0"/>
              <a:t>September 15-16, 2014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72326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Name, DOB, Gender</a:t>
            </a:r>
          </a:p>
          <a:p>
            <a:r>
              <a:rPr lang="en-US" dirty="0" smtClean="0"/>
              <a:t>Address Details</a:t>
            </a:r>
          </a:p>
          <a:p>
            <a:r>
              <a:rPr lang="en-US" dirty="0" smtClean="0"/>
              <a:t>General Learner</a:t>
            </a:r>
          </a:p>
          <a:p>
            <a:r>
              <a:rPr lang="en-US" dirty="0" smtClean="0"/>
              <a:t>Registration Terms</a:t>
            </a:r>
          </a:p>
          <a:p>
            <a:r>
              <a:rPr lang="en-US" dirty="0" smtClean="0"/>
              <a:t>Curriculum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SOAIDNS</a:t>
            </a:r>
            <a:br>
              <a:rPr lang="en-US" dirty="0" smtClean="0"/>
            </a:br>
            <a:r>
              <a:rPr lang="en-US" dirty="0" smtClean="0"/>
              <a:t>Person Search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7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81138"/>
            <a:ext cx="8686800" cy="52244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SOAIDNS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3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Information</a:t>
            </a:r>
          </a:p>
          <a:p>
            <a:r>
              <a:rPr lang="en-US" dirty="0" smtClean="0"/>
              <a:t>Telephone</a:t>
            </a:r>
          </a:p>
          <a:p>
            <a:r>
              <a:rPr lang="en-US" dirty="0" smtClean="0"/>
              <a:t>Biographical (SPAPERS)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Date of Birth</a:t>
            </a:r>
          </a:p>
          <a:p>
            <a:pPr lvl="1"/>
            <a:r>
              <a:rPr lang="en-US" dirty="0" smtClean="0"/>
              <a:t>Social Security Number</a:t>
            </a:r>
          </a:p>
          <a:p>
            <a:pPr lvl="1"/>
            <a:r>
              <a:rPr lang="en-US" dirty="0" smtClean="0"/>
              <a:t>Citizenship</a:t>
            </a:r>
          </a:p>
          <a:p>
            <a:pPr lvl="1"/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Confidential</a:t>
            </a:r>
          </a:p>
          <a:p>
            <a:pPr lvl="1"/>
            <a:r>
              <a:rPr lang="en-US" dirty="0" smtClean="0"/>
              <a:t>Deceased 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SPAIDEN or PPAIDEN</a:t>
            </a:r>
            <a:br>
              <a:rPr lang="en-US" dirty="0" smtClean="0"/>
            </a:br>
            <a:r>
              <a:rPr lang="en-US" dirty="0" smtClean="0"/>
              <a:t>General Person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SFAREGS – Student Course Registration</a:t>
            </a:r>
          </a:p>
          <a:p>
            <a:r>
              <a:rPr lang="en-US" dirty="0" smtClean="0"/>
              <a:t>SFAREGQ – Registration Query – Display the student’s schedule with meeting times, building, and rooms</a:t>
            </a:r>
          </a:p>
          <a:p>
            <a:r>
              <a:rPr lang="en-US" dirty="0" smtClean="0"/>
              <a:t>SFAREGF – Student Course/Fee Assessment Query – Shows Percentage Tuition Refund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REGISTRATION</a:t>
            </a:r>
            <a:br>
              <a:rPr lang="en-US" dirty="0" smtClean="0"/>
            </a:br>
            <a:r>
              <a:rPr lang="en-US" dirty="0" smtClean="0"/>
              <a:t>SFAREGS – SFAREGQ - SFAREGF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1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Learner Record – Term, Student Status, Student Type, Residence</a:t>
            </a:r>
          </a:p>
          <a:p>
            <a:pPr lvl="1"/>
            <a:r>
              <a:rPr lang="en-US" dirty="0" smtClean="0"/>
              <a:t>Curricula Summary</a:t>
            </a:r>
          </a:p>
          <a:p>
            <a:pPr lvl="1"/>
            <a:r>
              <a:rPr lang="en-US" dirty="0" smtClean="0"/>
              <a:t>Field of Study</a:t>
            </a:r>
          </a:p>
          <a:p>
            <a:r>
              <a:rPr lang="en-US" dirty="0" smtClean="0"/>
              <a:t>Veteran</a:t>
            </a:r>
          </a:p>
          <a:p>
            <a:r>
              <a:rPr lang="en-US" dirty="0" smtClean="0"/>
              <a:t>Comments</a:t>
            </a:r>
          </a:p>
          <a:p>
            <a:r>
              <a:rPr lang="en-US" dirty="0" smtClean="0"/>
              <a:t>Academic and Graduation Status</a:t>
            </a:r>
          </a:p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SGASTDN</a:t>
            </a:r>
            <a:br>
              <a:rPr lang="en-US" dirty="0" smtClean="0"/>
            </a:br>
            <a:r>
              <a:rPr lang="en-US" dirty="0" smtClean="0"/>
              <a:t>General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3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Term</a:t>
            </a:r>
          </a:p>
          <a:p>
            <a:r>
              <a:rPr lang="en-US" dirty="0" smtClean="0"/>
              <a:t>Academic Status</a:t>
            </a:r>
          </a:p>
          <a:p>
            <a:r>
              <a:rPr lang="en-US" dirty="0" smtClean="0"/>
              <a:t>Academic Standing Override – (i.e., Student was dismissed after the spring term and has appealed to return the fall term. Enter override of standing so student can register for fall term)</a:t>
            </a:r>
          </a:p>
          <a:p>
            <a:r>
              <a:rPr lang="en-US" dirty="0" smtClean="0"/>
              <a:t>Graduation Status</a:t>
            </a:r>
          </a:p>
          <a:p>
            <a:pPr lvl="1"/>
            <a:r>
              <a:rPr lang="en-US" dirty="0" smtClean="0"/>
              <a:t>Expected Graduation Date – Typically populated by scrip for Student Clearinghouse Reports.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and Graduation Status</a:t>
            </a:r>
            <a:br>
              <a:rPr lang="en-US" dirty="0" smtClean="0"/>
            </a:br>
            <a:r>
              <a:rPr lang="en-US" dirty="0" smtClean="0"/>
              <a:t>on General Student Form SGASTDN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5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 If Release Indicator is checked, only the person that placed the hold can remove the hold.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SOAHOLD</a:t>
            </a:r>
            <a:br>
              <a:rPr lang="en-US" dirty="0" smtClean="0"/>
            </a:br>
            <a:r>
              <a:rPr lang="en-US" dirty="0" smtClean="0"/>
              <a:t>Hold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743201"/>
            <a:ext cx="86868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7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 Type</a:t>
            </a:r>
          </a:p>
          <a:p>
            <a:r>
              <a:rPr lang="en-US" dirty="0" smtClean="0"/>
              <a:t>Student Type</a:t>
            </a:r>
          </a:p>
          <a:p>
            <a:r>
              <a:rPr lang="en-US" dirty="0" smtClean="0"/>
              <a:t>Residence</a:t>
            </a:r>
          </a:p>
          <a:p>
            <a:r>
              <a:rPr lang="en-US" dirty="0" smtClean="0"/>
              <a:t>Application Status</a:t>
            </a:r>
          </a:p>
          <a:p>
            <a:pPr lvl="1"/>
            <a:r>
              <a:rPr lang="en-US" dirty="0" smtClean="0"/>
              <a:t>D – Decision Made</a:t>
            </a:r>
          </a:p>
          <a:p>
            <a:pPr lvl="1"/>
            <a:r>
              <a:rPr lang="en-US" dirty="0" smtClean="0"/>
              <a:t>C – Complete and Ready for Review</a:t>
            </a:r>
          </a:p>
          <a:p>
            <a:pPr lvl="1"/>
            <a:r>
              <a:rPr lang="en-US" dirty="0" smtClean="0"/>
              <a:t>I – Incomplete Items Outstanding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SAAADMS</a:t>
            </a:r>
            <a:br>
              <a:rPr lang="en-US" dirty="0" smtClean="0"/>
            </a:br>
            <a:r>
              <a:rPr lang="en-US" dirty="0" smtClean="0"/>
              <a:t>Admissions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1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Standing</a:t>
            </a:r>
          </a:p>
          <a:p>
            <a:pPr lvl="1"/>
            <a:r>
              <a:rPr lang="en-US" dirty="0" smtClean="0"/>
              <a:t>First Term Attended</a:t>
            </a:r>
          </a:p>
          <a:p>
            <a:pPr lvl="1"/>
            <a:r>
              <a:rPr lang="en-US" dirty="0" smtClean="0"/>
              <a:t>Last Term Attended</a:t>
            </a:r>
          </a:p>
          <a:p>
            <a:pPr lvl="1"/>
            <a:r>
              <a:rPr lang="en-US" dirty="0" smtClean="0"/>
              <a:t>Academic Standing</a:t>
            </a:r>
          </a:p>
          <a:p>
            <a:pPr lvl="1"/>
            <a:r>
              <a:rPr lang="en-US" dirty="0" smtClean="0"/>
              <a:t>Academic Standing Override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Institutional – Transfer and Overall </a:t>
            </a:r>
          </a:p>
          <a:p>
            <a:pPr lvl="1"/>
            <a:r>
              <a:rPr lang="en-US" dirty="0" smtClean="0"/>
              <a:t>Attempted Hours (Financial Aid)</a:t>
            </a:r>
          </a:p>
          <a:p>
            <a:pPr lvl="1"/>
            <a:r>
              <a:rPr lang="en-US" dirty="0" smtClean="0"/>
              <a:t>Passed Hours</a:t>
            </a:r>
          </a:p>
          <a:p>
            <a:pPr lvl="1"/>
            <a:r>
              <a:rPr lang="en-US" dirty="0" smtClean="0"/>
              <a:t>Earned Hours </a:t>
            </a:r>
          </a:p>
          <a:p>
            <a:pPr lvl="1"/>
            <a:r>
              <a:rPr lang="en-US" dirty="0" smtClean="0"/>
              <a:t>GPA Hours</a:t>
            </a:r>
          </a:p>
          <a:p>
            <a:pPr lvl="1"/>
            <a:r>
              <a:rPr lang="en-US" dirty="0" smtClean="0"/>
              <a:t>Quality Points </a:t>
            </a:r>
          </a:p>
          <a:p>
            <a:pPr lvl="1"/>
            <a:r>
              <a:rPr lang="en-US" dirty="0" smtClean="0"/>
              <a:t>GPA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SHATERM</a:t>
            </a:r>
            <a:br>
              <a:rPr lang="en-US" dirty="0" smtClean="0"/>
            </a:br>
            <a:r>
              <a:rPr lang="en-US" dirty="0" smtClean="0"/>
              <a:t>Term Sequence Course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3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 GPA and Course Detail </a:t>
            </a:r>
            <a:r>
              <a:rPr lang="en-US" dirty="0" smtClean="0"/>
              <a:t>Information</a:t>
            </a:r>
          </a:p>
          <a:p>
            <a:pPr lvl="1"/>
            <a:r>
              <a:rPr lang="en-US" sz="2000" dirty="0"/>
              <a:t>Transfer by term</a:t>
            </a:r>
          </a:p>
          <a:p>
            <a:pPr lvl="2"/>
            <a:r>
              <a:rPr lang="en-US" sz="1800" dirty="0"/>
              <a:t>Transfer Number</a:t>
            </a:r>
          </a:p>
          <a:p>
            <a:pPr lvl="2"/>
            <a:r>
              <a:rPr lang="en-US" sz="1800" dirty="0"/>
              <a:t>Attendance Period</a:t>
            </a:r>
          </a:p>
          <a:p>
            <a:pPr lvl="1"/>
            <a:r>
              <a:rPr lang="en-US" sz="2000" dirty="0"/>
              <a:t>Institutional by </a:t>
            </a:r>
            <a:r>
              <a:rPr lang="en-US" sz="2000" dirty="0" smtClean="0"/>
              <a:t>term</a:t>
            </a:r>
            <a:endParaRPr lang="en-US" dirty="0" smtClean="0"/>
          </a:p>
          <a:p>
            <a:r>
              <a:rPr lang="en-US" dirty="0" smtClean="0"/>
              <a:t>Term and Cumulative Attempted Hours, Passed Hours, Earned Hours, GPA Hours, Quality Points, GPA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SHATERM cont.</a:t>
            </a:r>
            <a:br>
              <a:rPr lang="en-US" dirty="0" smtClean="0"/>
            </a:br>
            <a:r>
              <a:rPr lang="en-US" sz="3300" dirty="0" smtClean="0"/>
              <a:t>Term GPA and Course Detail Information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2876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1138"/>
            <a:ext cx="8229599" cy="49196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SHADEGR</a:t>
            </a:r>
            <a:br>
              <a:rPr lang="en-US" dirty="0" smtClean="0"/>
            </a:br>
            <a:r>
              <a:rPr lang="en-US" dirty="0" smtClean="0"/>
              <a:t>Degree and Other Formal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5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1138"/>
            <a:ext cx="8305799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SHADGMQ</a:t>
            </a:r>
            <a:br>
              <a:rPr lang="en-US" dirty="0" smtClean="0"/>
            </a:br>
            <a:r>
              <a:rPr lang="en-US" dirty="0" smtClean="0"/>
              <a:t>Degree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2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Comments</a:t>
            </a:r>
          </a:p>
          <a:p>
            <a:pPr lvl="1"/>
            <a:r>
              <a:rPr lang="en-US" dirty="0" smtClean="0"/>
              <a:t>PTK, NCATE, ASHA, etc.</a:t>
            </a:r>
            <a:endParaRPr lang="en-US" dirty="0"/>
          </a:p>
          <a:p>
            <a:r>
              <a:rPr lang="en-US" dirty="0" smtClean="0"/>
              <a:t>Transcript Comments By Level</a:t>
            </a:r>
          </a:p>
          <a:p>
            <a:pPr lvl="1"/>
            <a:r>
              <a:rPr lang="en-US" dirty="0" smtClean="0"/>
              <a:t>Degrees from prior institutions</a:t>
            </a:r>
          </a:p>
          <a:p>
            <a:r>
              <a:rPr lang="en-US" dirty="0" smtClean="0"/>
              <a:t>Transcript Comments By Term</a:t>
            </a:r>
          </a:p>
          <a:p>
            <a:pPr lvl="1"/>
            <a:r>
              <a:rPr lang="en-US" dirty="0" smtClean="0"/>
              <a:t>Withdrawal Dates</a:t>
            </a:r>
          </a:p>
          <a:p>
            <a:pPr lvl="1"/>
            <a:r>
              <a:rPr lang="en-US" dirty="0" smtClean="0"/>
              <a:t>Approved for Readmission</a:t>
            </a:r>
          </a:p>
          <a:p>
            <a:pPr marL="393192" lvl="1" indent="0">
              <a:buNone/>
            </a:pPr>
            <a:r>
              <a:rPr lang="en-US" dirty="0" smtClean="0"/>
              <a:t> 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SHATCMT</a:t>
            </a:r>
            <a:br>
              <a:rPr lang="en-US" dirty="0" smtClean="0"/>
            </a:br>
            <a:r>
              <a:rPr lang="en-US" dirty="0" smtClean="0"/>
              <a:t>Transcript Events and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25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SHATCMT</a:t>
            </a:r>
            <a:br>
              <a:rPr lang="en-US" dirty="0" smtClean="0"/>
            </a:br>
            <a:r>
              <a:rPr lang="en-US" dirty="0" smtClean="0"/>
              <a:t>Transcript Events and Comments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17638"/>
            <a:ext cx="8077200" cy="2697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39682"/>
            <a:ext cx="6124575" cy="1247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486400"/>
            <a:ext cx="688968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70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754" y="1417638"/>
            <a:ext cx="8229600" cy="26038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SMASADJ</a:t>
            </a:r>
            <a:br>
              <a:rPr lang="en-US" dirty="0" smtClean="0"/>
            </a:br>
            <a:r>
              <a:rPr lang="en-US" dirty="0" smtClean="0"/>
              <a:t>Student Waivers &amp; Substitutions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4044980"/>
            <a:ext cx="8229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8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Institutional Course Summary</a:t>
            </a:r>
          </a:p>
          <a:p>
            <a:r>
              <a:rPr lang="en-US" dirty="0" smtClean="0"/>
              <a:t>Leave Key Term Blank if you want all history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SHACRSE</a:t>
            </a:r>
            <a:br>
              <a:rPr lang="en-US" dirty="0" smtClean="0"/>
            </a:br>
            <a:r>
              <a:rPr lang="en-US" dirty="0" smtClean="0"/>
              <a:t>Course Summary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514600"/>
            <a:ext cx="8991600" cy="43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4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700" dirty="0" smtClean="0"/>
              <a:t>TSICSRV</a:t>
            </a:r>
            <a:br>
              <a:rPr lang="en-US" sz="3700" dirty="0" smtClean="0"/>
            </a:br>
            <a:r>
              <a:rPr lang="en-US" sz="3700" dirty="0" smtClean="0"/>
              <a:t>Customer Service Inquiry</a:t>
            </a:r>
            <a:endParaRPr lang="en-US" sz="37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Account Detail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00"/>
            <a:ext cx="8991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51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126" y="1481138"/>
            <a:ext cx="6425748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TSAAREV</a:t>
            </a:r>
            <a:br>
              <a:rPr lang="en-US" dirty="0" smtClean="0"/>
            </a:br>
            <a:r>
              <a:rPr lang="en-US" dirty="0" smtClean="0"/>
              <a:t>Account Detail Review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35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81138"/>
            <a:ext cx="8153400" cy="37004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ROASTAT</a:t>
            </a:r>
            <a:br>
              <a:rPr lang="en-US" dirty="0" smtClean="0"/>
            </a:br>
            <a:r>
              <a:rPr lang="en-US" dirty="0" smtClean="0"/>
              <a:t>Applicant Status (Financial Aid)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5181600"/>
            <a:ext cx="8229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94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Aid and Scholarship Awards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ROASMRY</a:t>
            </a:r>
            <a:br>
              <a:rPr lang="en-US" dirty="0" smtClean="0"/>
            </a:br>
            <a:r>
              <a:rPr lang="en-US" dirty="0" smtClean="0"/>
              <a:t>Applicant Summary (Financial Aid)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57425"/>
            <a:ext cx="8915400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648201"/>
            <a:ext cx="8686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0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common matching to help prevent duplicate records – IT staff hates duplicate PIDMS.  Stay on their good side by always searching before entering a new student into Banner.</a:t>
            </a:r>
          </a:p>
          <a:p>
            <a:r>
              <a:rPr lang="en-US" dirty="0" smtClean="0"/>
              <a:t>Can go to directly or though SPAIDEN when creating a person record.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GOAMTCH</a:t>
            </a:r>
            <a:br>
              <a:rPr lang="en-US" dirty="0" smtClean="0"/>
            </a:br>
            <a:r>
              <a:rPr lang="en-US" dirty="0" smtClean="0"/>
              <a:t>Common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33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After query results can’t rollback, must exit.</a:t>
            </a:r>
            <a:endParaRPr lang="en-US" dirty="0"/>
          </a:p>
          <a:p>
            <a:r>
              <a:rPr lang="en-US" dirty="0" smtClean="0"/>
              <a:t>Query can’t be too broad or will lock up or take forever. The more search variables you enter the better. Need at least 2 variables.</a:t>
            </a:r>
          </a:p>
          <a:p>
            <a:r>
              <a:rPr lang="en-US" dirty="0" smtClean="0"/>
              <a:t>There are 30 different search variables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TGIACCD</a:t>
            </a:r>
            <a:br>
              <a:rPr lang="en-US" dirty="0" smtClean="0"/>
            </a:br>
            <a:r>
              <a:rPr lang="en-US" dirty="0" smtClean="0"/>
              <a:t>Account Detail Query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71201"/>
            <a:ext cx="86868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58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r>
              <a:rPr lang="en-US" sz="2300" dirty="0" smtClean="0"/>
              <a:t>Search:	Create Scholarships disbursed for Spring 		2014 Semester.</a:t>
            </a:r>
          </a:p>
          <a:p>
            <a:r>
              <a:rPr lang="en-US" sz="2300" dirty="0" smtClean="0"/>
              <a:t>Enter:	Detail Code…..F070</a:t>
            </a:r>
          </a:p>
          <a:p>
            <a:pPr marL="393192" lvl="1" indent="0">
              <a:buNone/>
            </a:pPr>
            <a:r>
              <a:rPr lang="en-US" dirty="0" smtClean="0"/>
              <a:t>		Term…..201420</a:t>
            </a:r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	Then F8 to execute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1600200" lvl="6" indent="0">
              <a:buNone/>
            </a:pPr>
            <a:endParaRPr lang="en-US" dirty="0" smtClean="0"/>
          </a:p>
          <a:p>
            <a:pPr marL="1600200" lvl="6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7833"/>
            <a:ext cx="8229600" cy="720367"/>
          </a:xfrm>
        </p:spPr>
        <p:txBody>
          <a:bodyPr/>
          <a:lstStyle/>
          <a:p>
            <a:pPr algn="ctr"/>
            <a:r>
              <a:rPr lang="en-US" dirty="0" smtClean="0"/>
              <a:t>TGIACCD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85974"/>
            <a:ext cx="7148945" cy="42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50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3949891"/>
          </a:xfrm>
        </p:spPr>
        <p:txBody>
          <a:bodyPr/>
          <a:lstStyle/>
          <a:p>
            <a:r>
              <a:rPr lang="en-US" dirty="0" smtClean="0"/>
              <a:t>FOIDOCH (Document History by Doc Type)</a:t>
            </a:r>
          </a:p>
          <a:p>
            <a:r>
              <a:rPr lang="en-US" dirty="0" smtClean="0"/>
              <a:t>FGIBDST (Organization Budget Status)</a:t>
            </a:r>
          </a:p>
          <a:p>
            <a:r>
              <a:rPr lang="en-US" dirty="0" smtClean="0"/>
              <a:t>FPIPURR (Purchase Order Query by PO#)</a:t>
            </a:r>
          </a:p>
          <a:p>
            <a:r>
              <a:rPr lang="en-US" dirty="0" smtClean="0"/>
              <a:t>FPIOPOV (Purchase Order by Vendor)</a:t>
            </a:r>
          </a:p>
          <a:p>
            <a:r>
              <a:rPr lang="en-US" dirty="0" smtClean="0"/>
              <a:t>FAIVNDH (Vendor Detail History)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FINANCE QUERY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20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68" y="1219200"/>
            <a:ext cx="8608032" cy="4787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FOIDOCH (Document History)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15245" y="6092536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search click on document then “options” at top to see detail.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45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990600"/>
            <a:ext cx="8686800" cy="510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FGIBDST (Org. Budget Status)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248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line item then “options” to get detail info of line item.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84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FPIPURR (PO query by #)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77535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PO number then ctrl page down.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95400"/>
            <a:ext cx="8229600" cy="724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50331"/>
            <a:ext cx="8077200" cy="3624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617436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 to ctr pg down to get to next page of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96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Key in vendor # or do search by vendor name.</a:t>
            </a:r>
          </a:p>
          <a:p>
            <a:r>
              <a:rPr lang="en-US" sz="2400" dirty="0" smtClean="0"/>
              <a:t>After selecting vendor, ctrl pg down.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FPIOPOV (PO by Vendor)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59731"/>
            <a:ext cx="8801100" cy="3778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6172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PO# then “options” at top will give you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22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17" y="1676400"/>
            <a:ext cx="8449483" cy="40305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FAIVNDH (Vendor History)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965712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invoice/line item then “options” at top will give more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45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1800" dirty="0" smtClean="0"/>
              <a:t>Account Detail (Business Office) – TSAAREV or TSICSRV</a:t>
            </a:r>
            <a:endParaRPr lang="en-US" sz="1800" dirty="0"/>
          </a:p>
          <a:p>
            <a:pPr marL="109728" indent="0">
              <a:buNone/>
            </a:pPr>
            <a:r>
              <a:rPr lang="en-US" sz="1800" dirty="0" smtClean="0"/>
              <a:t>Addresses – SPAIDEN to Update and SOADDRQ to view only.</a:t>
            </a:r>
          </a:p>
          <a:p>
            <a:pPr marL="109728" indent="0">
              <a:buNone/>
            </a:pPr>
            <a:r>
              <a:rPr lang="en-US" sz="1800" dirty="0" smtClean="0"/>
              <a:t>Admission Status – SAAADMS</a:t>
            </a:r>
          </a:p>
          <a:p>
            <a:pPr marL="109728" indent="0">
              <a:buNone/>
            </a:pPr>
            <a:r>
              <a:rPr lang="en-US" sz="1800" dirty="0" smtClean="0"/>
              <a:t>Advisor – SGAADVR</a:t>
            </a:r>
          </a:p>
          <a:p>
            <a:pPr marL="109728" indent="0">
              <a:buNone/>
            </a:pPr>
            <a:r>
              <a:rPr lang="en-US" sz="1800" dirty="0" smtClean="0"/>
              <a:t>Attribute (Student) – SGASADD</a:t>
            </a:r>
          </a:p>
          <a:p>
            <a:pPr marL="109728" indent="0">
              <a:buNone/>
            </a:pPr>
            <a:r>
              <a:rPr lang="en-US" sz="1800" dirty="0" smtClean="0"/>
              <a:t>Audit (Student Course Information) – SFASTCA</a:t>
            </a:r>
          </a:p>
          <a:p>
            <a:pPr marL="109728" indent="0">
              <a:buNone/>
            </a:pPr>
            <a:r>
              <a:rPr lang="en-US" sz="1800" dirty="0" smtClean="0"/>
              <a:t>Budget Status (available balance) - FGIBDST</a:t>
            </a:r>
          </a:p>
          <a:p>
            <a:pPr marL="109728" indent="0">
              <a:buNone/>
            </a:pPr>
            <a:r>
              <a:rPr lang="en-US" sz="1800" dirty="0" smtClean="0"/>
              <a:t>Class Attendance Roster – SFAALST</a:t>
            </a:r>
          </a:p>
          <a:p>
            <a:pPr marL="109728" indent="0">
              <a:buNone/>
            </a:pPr>
            <a:r>
              <a:rPr lang="en-US" sz="1800" dirty="0" smtClean="0"/>
              <a:t>Class Roster – SFASLST</a:t>
            </a:r>
          </a:p>
          <a:p>
            <a:pPr marL="109728" indent="0">
              <a:buNone/>
            </a:pPr>
            <a:r>
              <a:rPr lang="en-US" sz="1800" dirty="0" smtClean="0"/>
              <a:t>Class Enrollments – SSASECQ</a:t>
            </a:r>
          </a:p>
          <a:p>
            <a:pPr marL="109728" indent="0">
              <a:buNone/>
            </a:pPr>
            <a:r>
              <a:rPr lang="en-US" sz="1800" dirty="0" smtClean="0"/>
              <a:t>Classification – SGASTDN -  Student Term Tab on SFAREGS</a:t>
            </a:r>
          </a:p>
          <a:p>
            <a:pPr marL="109728" indent="0">
              <a:buNone/>
            </a:pPr>
            <a:r>
              <a:rPr lang="en-US" sz="1800" dirty="0" smtClean="0"/>
              <a:t>Cohort (Student) – SGASADD</a:t>
            </a:r>
          </a:p>
          <a:p>
            <a:pPr marL="109728" indent="0">
              <a:buNone/>
            </a:pPr>
            <a:r>
              <a:rPr lang="en-US" sz="1800" dirty="0" smtClean="0"/>
              <a:t>Colleges Attended – SOAPCOL</a:t>
            </a:r>
          </a:p>
          <a:p>
            <a:pPr marL="109728" indent="0">
              <a:buNone/>
            </a:pPr>
            <a:r>
              <a:rPr lang="en-US" sz="1800" dirty="0" smtClean="0"/>
              <a:t>Comments (Transcript) – SHATCMT</a:t>
            </a:r>
          </a:p>
          <a:p>
            <a:pPr marL="109728" indent="0">
              <a:buNone/>
            </a:pPr>
            <a:r>
              <a:rPr lang="en-US" sz="1800" dirty="0" smtClean="0"/>
              <a:t>Common Matching – GOAMTCH</a:t>
            </a:r>
          </a:p>
          <a:p>
            <a:pPr marL="109728" indent="0">
              <a:buNone/>
            </a:pPr>
            <a:r>
              <a:rPr lang="en-US" sz="1800" dirty="0" smtClean="0"/>
              <a:t>Courses Taken (Institutional) – SHATERM or SHACRSE</a:t>
            </a:r>
          </a:p>
          <a:p>
            <a:pPr marL="109728" indent="0">
              <a:buNone/>
            </a:pPr>
            <a:r>
              <a:rPr lang="en-US" sz="1800" dirty="0" smtClean="0"/>
              <a:t>Courses Taken (Institutional and Transfer) – SHATERM</a:t>
            </a:r>
          </a:p>
          <a:p>
            <a:pPr marL="109728" indent="0">
              <a:buNone/>
            </a:pPr>
            <a:r>
              <a:rPr lang="en-US" sz="1800" dirty="0" smtClean="0"/>
              <a:t>Date of Birth – SPAIDEN or SPAPERS</a:t>
            </a:r>
          </a:p>
          <a:p>
            <a:pPr marL="109728" indent="0">
              <a:buNone/>
            </a:pPr>
            <a:r>
              <a:rPr lang="en-US" sz="1800" dirty="0" smtClean="0"/>
              <a:t>Degrees Awarded – SHADEGR </a:t>
            </a:r>
            <a:r>
              <a:rPr lang="en-US" sz="1800" dirty="0"/>
              <a:t>or </a:t>
            </a:r>
            <a:r>
              <a:rPr lang="en-US" sz="1800" dirty="0" smtClean="0"/>
              <a:t>SHADGMQ</a:t>
            </a:r>
          </a:p>
          <a:p>
            <a:pPr marL="109728" indent="0">
              <a:buNone/>
            </a:pPr>
            <a:r>
              <a:rPr lang="en-US" sz="1800" dirty="0" smtClean="0"/>
              <a:t>Document History - FOIDOCH</a:t>
            </a:r>
          </a:p>
          <a:p>
            <a:pPr marL="109728" indent="0">
              <a:buNone/>
            </a:pPr>
            <a:r>
              <a:rPr lang="en-US" sz="1800" dirty="0" smtClean="0"/>
              <a:t>Dorm Information - </a:t>
            </a:r>
            <a:r>
              <a:rPr lang="en-US" sz="1800" dirty="0"/>
              <a:t>SLARASG</a:t>
            </a:r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Where do I find _____?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2821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1800" dirty="0" smtClean="0"/>
              <a:t>Ethnicity – SPAIDEN or SPAPERS</a:t>
            </a:r>
          </a:p>
          <a:p>
            <a:pPr marL="109728" indent="0">
              <a:buNone/>
            </a:pPr>
            <a:r>
              <a:rPr lang="en-US" sz="1800" dirty="0" smtClean="0"/>
              <a:t>Financial Aid Eligibility Status - ROASTAT</a:t>
            </a:r>
          </a:p>
          <a:p>
            <a:pPr marL="109728" indent="0">
              <a:buNone/>
            </a:pPr>
            <a:r>
              <a:rPr lang="en-US" sz="1800" dirty="0" smtClean="0"/>
              <a:t>Financial Aid Authorizations - ROASMRY</a:t>
            </a:r>
          </a:p>
          <a:p>
            <a:pPr marL="109728" indent="0">
              <a:buNone/>
            </a:pPr>
            <a:r>
              <a:rPr lang="en-US" sz="1800" dirty="0" smtClean="0"/>
              <a:t>GPA – SHATERM</a:t>
            </a:r>
          </a:p>
          <a:p>
            <a:pPr marL="109728" indent="0">
              <a:buNone/>
            </a:pPr>
            <a:r>
              <a:rPr lang="en-US" sz="1800" dirty="0" smtClean="0"/>
              <a:t>High School Information – SOAHSCH</a:t>
            </a:r>
          </a:p>
          <a:p>
            <a:pPr marL="109728" indent="0">
              <a:buNone/>
            </a:pPr>
            <a:r>
              <a:rPr lang="en-US" sz="1800" dirty="0" smtClean="0"/>
              <a:t>Holds – SOAHOLD</a:t>
            </a:r>
          </a:p>
          <a:p>
            <a:pPr marL="109728" indent="0">
              <a:buNone/>
            </a:pPr>
            <a:r>
              <a:rPr lang="en-US" sz="1800" dirty="0" smtClean="0"/>
              <a:t>Last Date of Attendance – SHATERM</a:t>
            </a:r>
          </a:p>
          <a:p>
            <a:pPr marL="109728" indent="0">
              <a:buNone/>
            </a:pPr>
            <a:r>
              <a:rPr lang="en-US" sz="1800" dirty="0" smtClean="0"/>
              <a:t>Major (Curriculum) – SGASTDN</a:t>
            </a:r>
          </a:p>
          <a:p>
            <a:pPr marL="109728" indent="0">
              <a:buNone/>
            </a:pPr>
            <a:r>
              <a:rPr lang="en-US" sz="1800" dirty="0" smtClean="0"/>
              <a:t>Pre-Banner Summary Hours – SHAPCMP</a:t>
            </a:r>
          </a:p>
          <a:p>
            <a:pPr marL="109728" indent="0">
              <a:buNone/>
            </a:pPr>
            <a:r>
              <a:rPr lang="en-US" sz="1800" dirty="0" smtClean="0"/>
              <a:t>Purchase order details - FPIPURR</a:t>
            </a:r>
          </a:p>
          <a:p>
            <a:pPr marL="109728" indent="0">
              <a:buNone/>
            </a:pPr>
            <a:r>
              <a:rPr lang="en-US" sz="1800" dirty="0" smtClean="0"/>
              <a:t>Purchase order by vendor name - FPIOPOV</a:t>
            </a:r>
          </a:p>
          <a:p>
            <a:pPr marL="109728" indent="0">
              <a:buNone/>
            </a:pPr>
            <a:r>
              <a:rPr lang="en-US" sz="1800" dirty="0" smtClean="0"/>
              <a:t>RACE – SPAIDEN or SPAPERS</a:t>
            </a:r>
          </a:p>
          <a:p>
            <a:pPr marL="109728" indent="0">
              <a:buNone/>
            </a:pPr>
            <a:r>
              <a:rPr lang="en-US" sz="1800" dirty="0" smtClean="0"/>
              <a:t>Search by Date of Birth – GUIALTI</a:t>
            </a:r>
          </a:p>
          <a:p>
            <a:pPr marL="109728" indent="0">
              <a:buNone/>
            </a:pPr>
            <a:r>
              <a:rPr lang="en-US" sz="1800" dirty="0" smtClean="0"/>
              <a:t>Search by Phone Number – GUISRCH</a:t>
            </a:r>
          </a:p>
          <a:p>
            <a:pPr marL="109728" indent="0">
              <a:buNone/>
            </a:pPr>
            <a:r>
              <a:rPr lang="en-US" sz="1800" dirty="0" smtClean="0"/>
              <a:t>Search by Person – SOAIDEN</a:t>
            </a:r>
          </a:p>
          <a:p>
            <a:pPr marL="109728" indent="0">
              <a:buNone/>
            </a:pPr>
            <a:r>
              <a:rPr lang="en-US" sz="1800" dirty="0" smtClean="0"/>
              <a:t>Student Schedule – SFAREGQ</a:t>
            </a:r>
          </a:p>
          <a:p>
            <a:pPr marL="109728" indent="0">
              <a:buNone/>
            </a:pPr>
            <a:r>
              <a:rPr lang="en-US" sz="1800" dirty="0" smtClean="0"/>
              <a:t>Telephone Numbers – SPAIDEN to Update and SPATELE to view only</a:t>
            </a:r>
          </a:p>
          <a:p>
            <a:pPr marL="109728" indent="0">
              <a:buNone/>
            </a:pPr>
            <a:r>
              <a:rPr lang="en-US" sz="1800" dirty="0" smtClean="0"/>
              <a:t>Test Scores – SOATEST</a:t>
            </a:r>
          </a:p>
          <a:p>
            <a:pPr marL="109728" indent="0">
              <a:buNone/>
            </a:pPr>
            <a:r>
              <a:rPr lang="en-US" sz="1800" dirty="0" smtClean="0"/>
              <a:t>Transfer Equivalencies – SHATATR</a:t>
            </a:r>
          </a:p>
          <a:p>
            <a:pPr marL="109728" indent="0">
              <a:buNone/>
            </a:pPr>
            <a:r>
              <a:rPr lang="en-US" sz="1800" dirty="0" smtClean="0"/>
              <a:t>Transcript Requests – SHARQTC</a:t>
            </a:r>
          </a:p>
          <a:p>
            <a:pPr marL="109728" indent="0">
              <a:buNone/>
            </a:pPr>
            <a:r>
              <a:rPr lang="en-US" sz="1800" dirty="0" smtClean="0"/>
              <a:t>Transfer Work – SHATRNS</a:t>
            </a:r>
          </a:p>
          <a:p>
            <a:pPr marL="109728" indent="0">
              <a:buNone/>
            </a:pPr>
            <a:r>
              <a:rPr lang="en-US" sz="1800" dirty="0" smtClean="0"/>
              <a:t>Vendor History/Vendor Payments - FAIVNDH</a:t>
            </a:r>
          </a:p>
          <a:p>
            <a:pPr marL="109728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52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Where do I find ____? Cont.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745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GOAMTCH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1138"/>
            <a:ext cx="8077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779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F5 – Display Navigation Window lets you toggle between screens.</a:t>
            </a:r>
          </a:p>
          <a:p>
            <a:r>
              <a:rPr lang="en-US" dirty="0" smtClean="0"/>
              <a:t>F6 in the key block on SAAADMS will take you to SPAIDEN.</a:t>
            </a:r>
          </a:p>
          <a:p>
            <a:r>
              <a:rPr lang="en-US" dirty="0" smtClean="0"/>
              <a:t>Keystroke Navigation:</a:t>
            </a:r>
          </a:p>
          <a:p>
            <a:pPr lvl="1"/>
            <a:r>
              <a:rPr lang="en-US" dirty="0" smtClean="0"/>
              <a:t>Rollback – Shift+F7</a:t>
            </a:r>
          </a:p>
          <a:p>
            <a:pPr lvl="1"/>
            <a:r>
              <a:rPr lang="en-US" dirty="0" smtClean="0"/>
              <a:t>Next Block – Ctrl+PgDn</a:t>
            </a:r>
          </a:p>
          <a:p>
            <a:pPr lvl="1"/>
            <a:r>
              <a:rPr lang="en-US" dirty="0" smtClean="0"/>
              <a:t>Previous Block – Ctrl+PgUp</a:t>
            </a:r>
          </a:p>
          <a:p>
            <a:pPr lvl="1"/>
            <a:r>
              <a:rPr lang="en-US" dirty="0" smtClean="0"/>
              <a:t>Insert Record – F6</a:t>
            </a:r>
          </a:p>
          <a:p>
            <a:pPr lvl="1"/>
            <a:r>
              <a:rPr lang="en-US" dirty="0" smtClean="0"/>
              <a:t>Remove Record – Shift+f6</a:t>
            </a:r>
          </a:p>
          <a:p>
            <a:pPr lvl="1"/>
            <a:r>
              <a:rPr lang="en-US" dirty="0" smtClean="0"/>
              <a:t>Duplicate Record – F4</a:t>
            </a:r>
          </a:p>
          <a:p>
            <a:pPr lvl="1"/>
            <a:r>
              <a:rPr lang="en-US" dirty="0" smtClean="0"/>
              <a:t>Next Record – Down Arrow</a:t>
            </a:r>
          </a:p>
          <a:p>
            <a:pPr lvl="1"/>
            <a:r>
              <a:rPr lang="en-US" dirty="0" smtClean="0"/>
              <a:t>Previous Record – Up Arrow</a:t>
            </a:r>
          </a:p>
          <a:p>
            <a:pPr lvl="1"/>
            <a:r>
              <a:rPr lang="en-US" dirty="0" smtClean="0"/>
              <a:t>Next Field – Tab</a:t>
            </a:r>
          </a:p>
          <a:p>
            <a:pPr lvl="1"/>
            <a:r>
              <a:rPr lang="en-US" dirty="0" smtClean="0"/>
              <a:t>Previous Field – Shift+Tab</a:t>
            </a:r>
          </a:p>
          <a:p>
            <a:pPr lvl="1"/>
            <a:r>
              <a:rPr lang="en-US" dirty="0" smtClean="0"/>
              <a:t>Enter Query – F7</a:t>
            </a:r>
          </a:p>
          <a:p>
            <a:pPr lvl="1"/>
            <a:r>
              <a:rPr lang="en-US" dirty="0" smtClean="0"/>
              <a:t>Execute Query – f8</a:t>
            </a:r>
          </a:p>
          <a:p>
            <a:pPr lvl="1"/>
            <a:r>
              <a:rPr lang="en-US" dirty="0" smtClean="0"/>
              <a:t>Cancel Query – Ctrl+Q</a:t>
            </a:r>
          </a:p>
          <a:p>
            <a:pPr lvl="1"/>
            <a:r>
              <a:rPr lang="en-US" dirty="0" smtClean="0"/>
              <a:t>Save – F10</a:t>
            </a:r>
          </a:p>
          <a:p>
            <a:pPr lvl="1"/>
            <a:r>
              <a:rPr lang="en-US" dirty="0" smtClean="0"/>
              <a:t>List of Values – F9</a:t>
            </a:r>
          </a:p>
          <a:p>
            <a:pPr lvl="1"/>
            <a:r>
              <a:rPr lang="en-US" dirty="0" smtClean="0"/>
              <a:t>Direct Access F5</a:t>
            </a:r>
          </a:p>
          <a:p>
            <a:pPr lvl="1"/>
            <a:r>
              <a:rPr lang="en-US" dirty="0" smtClean="0"/>
              <a:t>Options List – F2</a:t>
            </a:r>
          </a:p>
          <a:p>
            <a:pPr lvl="1"/>
            <a:r>
              <a:rPr lang="en-US" dirty="0" smtClean="0"/>
              <a:t>Print Shift+F8</a:t>
            </a:r>
          </a:p>
          <a:p>
            <a:pPr lvl="1"/>
            <a:r>
              <a:rPr lang="en-US" dirty="0" smtClean="0"/>
              <a:t>Exit – Ctrl+Q</a:t>
            </a:r>
          </a:p>
          <a:p>
            <a:pPr lvl="1"/>
            <a:r>
              <a:rPr lang="en-US" dirty="0" smtClean="0"/>
              <a:t>Help – F1</a:t>
            </a:r>
          </a:p>
          <a:p>
            <a:pPr lvl="1"/>
            <a:r>
              <a:rPr lang="en-US" dirty="0" smtClean="0"/>
              <a:t>Radio Button – Space Bar</a:t>
            </a:r>
          </a:p>
          <a:p>
            <a:pPr lvl="1"/>
            <a:r>
              <a:rPr lang="en-US" dirty="0" smtClean="0"/>
              <a:t>Select – Shift+F3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Keystrokes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4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for attending!</a:t>
            </a:r>
          </a:p>
          <a:p>
            <a:pPr marL="0" indent="0" algn="ctr">
              <a:buNone/>
            </a:pPr>
            <a:r>
              <a:rPr lang="en-US" dirty="0" smtClean="0"/>
              <a:t>Cay Lollar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clollar@iccms.edu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Sandi South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sssouth@iccms.edu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94760"/>
            <a:ext cx="1808200" cy="28956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84723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8811"/>
            <a:ext cx="8229600" cy="4525963"/>
          </a:xfrm>
        </p:spPr>
        <p:txBody>
          <a:bodyPr/>
          <a:lstStyle/>
          <a:p>
            <a:r>
              <a:rPr lang="en-US" dirty="0" smtClean="0"/>
              <a:t>Always search before entering a new person in the system.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SOAIDEN</a:t>
            </a:r>
            <a:br>
              <a:rPr lang="en-US" dirty="0" smtClean="0"/>
            </a:br>
            <a:r>
              <a:rPr lang="en-US" dirty="0" smtClean="0"/>
              <a:t>Person 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362200"/>
            <a:ext cx="8458200" cy="44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3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Difference in this search and SOAIDEN (Person Search) is that one can search on DOB. DOB must be entered as DD-MON-YYYY.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GUIALTI</a:t>
            </a:r>
            <a:br>
              <a:rPr lang="en-US" dirty="0" smtClean="0"/>
            </a:br>
            <a:r>
              <a:rPr lang="en-US" dirty="0" smtClean="0"/>
              <a:t>Alternate ID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09" y="2971800"/>
            <a:ext cx="88392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8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Provides a reference to modules where information about an ID may be stored.</a:t>
            </a:r>
          </a:p>
          <a:p>
            <a:r>
              <a:rPr lang="en-US" sz="2300" dirty="0" smtClean="0"/>
              <a:t>Used when duplicates exist for a student and data must be combined into one record.</a:t>
            </a:r>
          </a:p>
          <a:p>
            <a:r>
              <a:rPr lang="en-US" sz="2300" dirty="0" smtClean="0"/>
              <a:t>Does not list by term or date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GUASYST</a:t>
            </a:r>
            <a:br>
              <a:rPr lang="en-US" dirty="0" smtClean="0"/>
            </a:br>
            <a:r>
              <a:rPr lang="en-US" dirty="0" smtClean="0"/>
              <a:t>System Identification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352800"/>
            <a:ext cx="9067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in Banner 8.4</a:t>
            </a:r>
          </a:p>
          <a:p>
            <a:r>
              <a:rPr lang="en-US" dirty="0" smtClean="0"/>
              <a:t>Search by</a:t>
            </a:r>
          </a:p>
          <a:p>
            <a:pPr lvl="1"/>
            <a:r>
              <a:rPr lang="en-US" dirty="0" smtClean="0"/>
              <a:t>Additional ID</a:t>
            </a:r>
          </a:p>
          <a:p>
            <a:pPr lvl="1"/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Country Code</a:t>
            </a:r>
          </a:p>
          <a:p>
            <a:pPr lvl="1"/>
            <a:r>
              <a:rPr lang="en-US" dirty="0" smtClean="0"/>
              <a:t>Area Code and Phone Number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GUISRCH</a:t>
            </a:r>
            <a:br>
              <a:rPr lang="en-US" dirty="0" smtClean="0"/>
            </a:br>
            <a:r>
              <a:rPr lang="en-US" dirty="0" smtClean="0"/>
              <a:t>General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5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06908"/>
            <a:ext cx="8229600" cy="26744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GUISRCH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47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598</TotalTime>
  <Words>1125</Words>
  <Application>Microsoft Office PowerPoint</Application>
  <PresentationFormat>On-screen Show (4:3)</PresentationFormat>
  <Paragraphs>228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MBUG 2014 </vt:lpstr>
      <vt:lpstr>Session Rules of Etiquette</vt:lpstr>
      <vt:lpstr>GOAMTCH Common Matching</vt:lpstr>
      <vt:lpstr>GOAMTCH</vt:lpstr>
      <vt:lpstr>SOAIDEN Person Search</vt:lpstr>
      <vt:lpstr>GUIALTI Alternate ID Search</vt:lpstr>
      <vt:lpstr>GUASYST System Identification</vt:lpstr>
      <vt:lpstr>GUISRCH General Search</vt:lpstr>
      <vt:lpstr>GUISRCH cont.</vt:lpstr>
      <vt:lpstr>SOAIDNS Person Search Detail</vt:lpstr>
      <vt:lpstr>SOAIDNS</vt:lpstr>
      <vt:lpstr>SPAIDEN or PPAIDEN General Person Identification</vt:lpstr>
      <vt:lpstr>REGISTRATION SFAREGS – SFAREGQ - SFAREGF</vt:lpstr>
      <vt:lpstr>SGASTDN General Student</vt:lpstr>
      <vt:lpstr>Academic and Graduation Status on General Student Form SGASTDN</vt:lpstr>
      <vt:lpstr>SOAHOLD Hold Information</vt:lpstr>
      <vt:lpstr>SAAADMS Admissions Application</vt:lpstr>
      <vt:lpstr>SHATERM Term Sequence Course History</vt:lpstr>
      <vt:lpstr>SHATERM cont. Term GPA and Course Detail Information</vt:lpstr>
      <vt:lpstr>SHADEGR Degree and Other Formal Awards</vt:lpstr>
      <vt:lpstr>SHADGMQ Degree Summary</vt:lpstr>
      <vt:lpstr>SHATCMT Transcript Events and Comments</vt:lpstr>
      <vt:lpstr>SHATCMT Transcript Events and Comments</vt:lpstr>
      <vt:lpstr>SMASADJ Student Waivers &amp; Substitutions</vt:lpstr>
      <vt:lpstr>SHACRSE Course Summary</vt:lpstr>
      <vt:lpstr>TSICSRV Customer Service Inquiry</vt:lpstr>
      <vt:lpstr>TSAAREV Account Detail Review Form</vt:lpstr>
      <vt:lpstr>ROASTAT Applicant Status (Financial Aid)</vt:lpstr>
      <vt:lpstr>ROASMRY Applicant Summary (Financial Aid)</vt:lpstr>
      <vt:lpstr>TGIACCD Account Detail Query</vt:lpstr>
      <vt:lpstr>TGIACCD EXAMPLE</vt:lpstr>
      <vt:lpstr>FINANCE QUERY FORMS</vt:lpstr>
      <vt:lpstr>FOIDOCH (Document History)</vt:lpstr>
      <vt:lpstr>FGIBDST (Org. Budget Status)</vt:lpstr>
      <vt:lpstr>FPIPURR (PO query by #)</vt:lpstr>
      <vt:lpstr>FPIOPOV (PO by Vendor)</vt:lpstr>
      <vt:lpstr>FAIVNDH (Vendor History)</vt:lpstr>
      <vt:lpstr>Where do I find _____?</vt:lpstr>
      <vt:lpstr>Where do I find ____? Cont.</vt:lpstr>
      <vt:lpstr>Keystrokes 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Lollar, Cay</cp:lastModifiedBy>
  <cp:revision>70</cp:revision>
  <cp:lastPrinted>2014-09-12T14:51:27Z</cp:lastPrinted>
  <dcterms:created xsi:type="dcterms:W3CDTF">2013-01-30T03:13:35Z</dcterms:created>
  <dcterms:modified xsi:type="dcterms:W3CDTF">2014-10-14T15:29:40Z</dcterms:modified>
</cp:coreProperties>
</file>