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handoutMasterIdLst>
    <p:handoutMasterId r:id="rId27"/>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4" d="100"/>
          <a:sy n="74" d="100"/>
        </p:scale>
        <p:origin x="108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5797"/>
          </a:xfrm>
          <a:prstGeom prst="rect">
            <a:avLst/>
          </a:prstGeom>
        </p:spPr>
        <p:txBody>
          <a:bodyPr vert="horz" lIns="92958" tIns="46479" rIns="92958" bIns="46479" rtlCol="0"/>
          <a:lstStyle>
            <a:lvl1pPr algn="r">
              <a:defRPr sz="1200"/>
            </a:lvl1pPr>
          </a:lstStyle>
          <a:p>
            <a:fld id="{254610C4-E2A0-4EB8-B65F-BCB210021B74}" type="datetimeFigureOut">
              <a:rPr lang="en-US" smtClean="0"/>
              <a:t>9/9/2014</a:t>
            </a:fld>
            <a:endParaRPr lang="en-US"/>
          </a:p>
        </p:txBody>
      </p:sp>
      <p:sp>
        <p:nvSpPr>
          <p:cNvPr id="4" name="Footer Placeholder 3"/>
          <p:cNvSpPr>
            <a:spLocks noGrp="1"/>
          </p:cNvSpPr>
          <p:nvPr>
            <p:ph type="ftr" sz="quarter" idx="2"/>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a:p>
        </p:txBody>
      </p:sp>
      <p:sp>
        <p:nvSpPr>
          <p:cNvPr id="5" name="Slide Number Placeholder 4"/>
          <p:cNvSpPr>
            <a:spLocks noGrp="1"/>
          </p:cNvSpPr>
          <p:nvPr>
            <p:ph type="sldNum" sz="quarter" idx="3"/>
          </p:nvPr>
        </p:nvSpPr>
        <p:spPr>
          <a:xfrm>
            <a:off x="3956550" y="8817904"/>
            <a:ext cx="3026833" cy="465796"/>
          </a:xfrm>
          <a:prstGeom prst="rect">
            <a:avLst/>
          </a:prstGeom>
        </p:spPr>
        <p:txBody>
          <a:bodyPr vert="horz" lIns="92958" tIns="46479" rIns="92958" bIns="46479" rtlCol="0" anchor="b"/>
          <a:lstStyle>
            <a:lvl1pPr algn="r">
              <a:defRPr sz="1200"/>
            </a:lvl1pPr>
          </a:lstStyle>
          <a:p>
            <a:fld id="{5CE79A8B-C3FB-46EF-8C91-87ABB3EEB779}" type="slidenum">
              <a:rPr lang="en-US" smtClean="0"/>
              <a:t>‹#›</a:t>
            </a:fld>
            <a:endParaRPr lang="en-US"/>
          </a:p>
        </p:txBody>
      </p:sp>
    </p:spTree>
    <p:extLst>
      <p:ext uri="{BB962C8B-B14F-4D97-AF65-F5344CB8AC3E}">
        <p14:creationId xmlns:p14="http://schemas.microsoft.com/office/powerpoint/2010/main" val="328027555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57F96C3-0DCE-4CBD-ABA6-0AB818419BB1}" type="datetimeFigureOut">
              <a:rPr lang="en-US" smtClean="0"/>
              <a:t>9/9/2014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125620-47FA-4419-A1EB-380DB643D113}" type="slidenum">
              <a:rPr lang="en-US" smtClean="0"/>
              <a:t>‹#›</a:t>
            </a:fld>
            <a:endParaRPr lang="en-US"/>
          </a:p>
        </p:txBody>
      </p:sp>
    </p:spTree>
    <p:extLst>
      <p:ext uri="{BB962C8B-B14F-4D97-AF65-F5344CB8AC3E}">
        <p14:creationId xmlns:p14="http://schemas.microsoft.com/office/powerpoint/2010/main" val="6023601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7F96C3-0DCE-4CBD-ABA6-0AB818419BB1}" type="datetimeFigureOut">
              <a:rPr lang="en-US" smtClean="0"/>
              <a:t>9/9/2014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125620-47FA-4419-A1EB-380DB643D113}" type="slidenum">
              <a:rPr lang="en-US" smtClean="0"/>
              <a:t>‹#›</a:t>
            </a:fld>
            <a:endParaRPr lang="en-US"/>
          </a:p>
        </p:txBody>
      </p:sp>
    </p:spTree>
    <p:extLst>
      <p:ext uri="{BB962C8B-B14F-4D97-AF65-F5344CB8AC3E}">
        <p14:creationId xmlns:p14="http://schemas.microsoft.com/office/powerpoint/2010/main" val="32455095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7F96C3-0DCE-4CBD-ABA6-0AB818419BB1}" type="datetimeFigureOut">
              <a:rPr lang="en-US" smtClean="0"/>
              <a:t>9/9/2014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125620-47FA-4419-A1EB-380DB643D113}" type="slidenum">
              <a:rPr lang="en-US" smtClean="0"/>
              <a:t>‹#›</a:t>
            </a:fld>
            <a:endParaRPr lang="en-US"/>
          </a:p>
        </p:txBody>
      </p:sp>
    </p:spTree>
    <p:extLst>
      <p:ext uri="{BB962C8B-B14F-4D97-AF65-F5344CB8AC3E}">
        <p14:creationId xmlns:p14="http://schemas.microsoft.com/office/powerpoint/2010/main" val="36668554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17649"/>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454530" y="3765449"/>
            <a:ext cx="5449871"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7F96C3-0DCE-4CBD-ABA6-0AB818419BB1}" type="datetimeFigureOut">
              <a:rPr lang="en-US" smtClean="0"/>
              <a:t>9/9/2014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125620-47FA-4419-A1EB-380DB643D113}" type="slidenum">
              <a:rPr lang="en-US" smtClean="0"/>
              <a:t>‹#›</a:t>
            </a:fld>
            <a:endParaRPr lang="en-US"/>
          </a:p>
        </p:txBody>
      </p:sp>
      <p:sp>
        <p:nvSpPr>
          <p:cNvPr id="9" name="TextBox 8"/>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
        <p:nvSpPr>
          <p:cNvPr id="13" name="TextBox 12"/>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0850922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7F96C3-0DCE-4CBD-ABA6-0AB818419BB1}" type="datetimeFigureOut">
              <a:rPr lang="en-US" smtClean="0"/>
              <a:t>9/9/2014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125620-47FA-4419-A1EB-380DB643D113}" type="slidenum">
              <a:rPr lang="en-US" smtClean="0"/>
              <a:t>‹#›</a:t>
            </a:fld>
            <a:endParaRPr lang="en-US"/>
          </a:p>
        </p:txBody>
      </p:sp>
    </p:spTree>
    <p:extLst>
      <p:ext uri="{BB962C8B-B14F-4D97-AF65-F5344CB8AC3E}">
        <p14:creationId xmlns:p14="http://schemas.microsoft.com/office/powerpoint/2010/main" val="15658177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57F96C3-0DCE-4CBD-ABA6-0AB818419BB1}" type="datetimeFigureOut">
              <a:rPr lang="en-US" smtClean="0"/>
              <a:t>9/9/2014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125620-47FA-4419-A1EB-380DB643D113}" type="slidenum">
              <a:rPr lang="en-US" smtClean="0"/>
              <a:t>‹#›</a:t>
            </a:fld>
            <a:endParaRPr lang="en-US"/>
          </a:p>
        </p:txBody>
      </p:sp>
    </p:spTree>
    <p:extLst>
      <p:ext uri="{BB962C8B-B14F-4D97-AF65-F5344CB8AC3E}">
        <p14:creationId xmlns:p14="http://schemas.microsoft.com/office/powerpoint/2010/main" val="22281994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57F96C3-0DCE-4CBD-ABA6-0AB818419BB1}" type="datetimeFigureOut">
              <a:rPr lang="en-US" smtClean="0"/>
              <a:t>9/9/2014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125620-47FA-4419-A1EB-380DB643D113}" type="slidenum">
              <a:rPr lang="en-US" smtClean="0"/>
              <a:t>‹#›</a:t>
            </a:fld>
            <a:endParaRPr lang="en-US"/>
          </a:p>
        </p:txBody>
      </p:sp>
    </p:spTree>
    <p:extLst>
      <p:ext uri="{BB962C8B-B14F-4D97-AF65-F5344CB8AC3E}">
        <p14:creationId xmlns:p14="http://schemas.microsoft.com/office/powerpoint/2010/main" val="27717774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7F96C3-0DCE-4CBD-ABA6-0AB818419BB1}" type="datetimeFigureOut">
              <a:rPr lang="en-US" smtClean="0"/>
              <a:t>9/9/2014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125620-47FA-4419-A1EB-380DB643D113}" type="slidenum">
              <a:rPr lang="en-US" smtClean="0"/>
              <a:t>‹#›</a:t>
            </a:fld>
            <a:endParaRPr lang="en-US"/>
          </a:p>
        </p:txBody>
      </p:sp>
    </p:spTree>
    <p:extLst>
      <p:ext uri="{BB962C8B-B14F-4D97-AF65-F5344CB8AC3E}">
        <p14:creationId xmlns:p14="http://schemas.microsoft.com/office/powerpoint/2010/main" val="34515484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7F96C3-0DCE-4CBD-ABA6-0AB818419BB1}" type="datetimeFigureOut">
              <a:rPr lang="en-US" smtClean="0"/>
              <a:t>9/9/2014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125620-47FA-4419-A1EB-380DB643D113}" type="slidenum">
              <a:rPr lang="en-US" smtClean="0"/>
              <a:t>‹#›</a:t>
            </a:fld>
            <a:endParaRPr lang="en-US"/>
          </a:p>
        </p:txBody>
      </p:sp>
    </p:spTree>
    <p:extLst>
      <p:ext uri="{BB962C8B-B14F-4D97-AF65-F5344CB8AC3E}">
        <p14:creationId xmlns:p14="http://schemas.microsoft.com/office/powerpoint/2010/main" val="8178819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7F96C3-0DCE-4CBD-ABA6-0AB818419BB1}" type="datetimeFigureOut">
              <a:rPr lang="en-US" smtClean="0"/>
              <a:t>9/9/2014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125620-47FA-4419-A1EB-380DB643D113}" type="slidenum">
              <a:rPr lang="en-US" smtClean="0"/>
              <a:t>‹#›</a:t>
            </a:fld>
            <a:endParaRPr lang="en-US"/>
          </a:p>
        </p:txBody>
      </p:sp>
    </p:spTree>
    <p:extLst>
      <p:ext uri="{BB962C8B-B14F-4D97-AF65-F5344CB8AC3E}">
        <p14:creationId xmlns:p14="http://schemas.microsoft.com/office/powerpoint/2010/main" val="42891740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7F96C3-0DCE-4CBD-ABA6-0AB818419BB1}" type="datetimeFigureOut">
              <a:rPr lang="en-US" smtClean="0"/>
              <a:t>9/9/2014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125620-47FA-4419-A1EB-380DB643D113}" type="slidenum">
              <a:rPr lang="en-US" smtClean="0"/>
              <a:t>‹#›</a:t>
            </a:fld>
            <a:endParaRPr lang="en-US"/>
          </a:p>
        </p:txBody>
      </p:sp>
    </p:spTree>
    <p:extLst>
      <p:ext uri="{BB962C8B-B14F-4D97-AF65-F5344CB8AC3E}">
        <p14:creationId xmlns:p14="http://schemas.microsoft.com/office/powerpoint/2010/main" val="891054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57F96C3-0DCE-4CBD-ABA6-0AB818419BB1}" type="datetimeFigureOut">
              <a:rPr lang="en-US" smtClean="0"/>
              <a:t>9/9/2014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125620-47FA-4419-A1EB-380DB643D113}" type="slidenum">
              <a:rPr lang="en-US" smtClean="0"/>
              <a:t>‹#›</a:t>
            </a:fld>
            <a:endParaRPr lang="en-US"/>
          </a:p>
        </p:txBody>
      </p:sp>
    </p:spTree>
    <p:extLst>
      <p:ext uri="{BB962C8B-B14F-4D97-AF65-F5344CB8AC3E}">
        <p14:creationId xmlns:p14="http://schemas.microsoft.com/office/powerpoint/2010/main" val="2667206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57F96C3-0DCE-4CBD-ABA6-0AB818419BB1}" type="datetimeFigureOut">
              <a:rPr lang="en-US" smtClean="0"/>
              <a:t>9/9/2014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125620-47FA-4419-A1EB-380DB643D113}" type="slidenum">
              <a:rPr lang="en-US" smtClean="0"/>
              <a:t>‹#›</a:t>
            </a:fld>
            <a:endParaRPr lang="en-US"/>
          </a:p>
        </p:txBody>
      </p:sp>
    </p:spTree>
    <p:extLst>
      <p:ext uri="{BB962C8B-B14F-4D97-AF65-F5344CB8AC3E}">
        <p14:creationId xmlns:p14="http://schemas.microsoft.com/office/powerpoint/2010/main" val="6754562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A57F96C3-0DCE-4CBD-ABA6-0AB818419BB1}" type="datetimeFigureOut">
              <a:rPr lang="en-US" smtClean="0"/>
              <a:t>9/9/2014</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EF125620-47FA-4419-A1EB-380DB643D113}" type="slidenum">
              <a:rPr lang="en-US" smtClean="0"/>
              <a:t>‹#›</a:t>
            </a:fld>
            <a:endParaRPr lang="en-US"/>
          </a:p>
        </p:txBody>
      </p:sp>
    </p:spTree>
    <p:extLst>
      <p:ext uri="{BB962C8B-B14F-4D97-AF65-F5344CB8AC3E}">
        <p14:creationId xmlns:p14="http://schemas.microsoft.com/office/powerpoint/2010/main" val="7780618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57F96C3-0DCE-4CBD-ABA6-0AB818419BB1}" type="datetimeFigureOut">
              <a:rPr lang="en-US" smtClean="0"/>
              <a:t>9/9/2014</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EF125620-47FA-4419-A1EB-380DB643D113}" type="slidenum">
              <a:rPr lang="en-US" smtClean="0"/>
              <a:t>‹#›</a:t>
            </a:fld>
            <a:endParaRPr lang="en-US"/>
          </a:p>
        </p:txBody>
      </p:sp>
    </p:spTree>
    <p:extLst>
      <p:ext uri="{BB962C8B-B14F-4D97-AF65-F5344CB8AC3E}">
        <p14:creationId xmlns:p14="http://schemas.microsoft.com/office/powerpoint/2010/main" val="8232719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A57F96C3-0DCE-4CBD-ABA6-0AB818419BB1}" type="datetimeFigureOut">
              <a:rPr lang="en-US" smtClean="0"/>
              <a:t>9/9/2014</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EF125620-47FA-4419-A1EB-380DB643D113}" type="slidenum">
              <a:rPr lang="en-US" smtClean="0"/>
              <a:t>‹#›</a:t>
            </a:fld>
            <a:endParaRPr lang="en-US"/>
          </a:p>
        </p:txBody>
      </p:sp>
    </p:spTree>
    <p:extLst>
      <p:ext uri="{BB962C8B-B14F-4D97-AF65-F5344CB8AC3E}">
        <p14:creationId xmlns:p14="http://schemas.microsoft.com/office/powerpoint/2010/main" val="60505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7F96C3-0DCE-4CBD-ABA6-0AB818419BB1}" type="datetimeFigureOut">
              <a:rPr lang="en-US" smtClean="0"/>
              <a:t>9/9/2014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125620-47FA-4419-A1EB-380DB643D113}" type="slidenum">
              <a:rPr lang="en-US" smtClean="0"/>
              <a:t>‹#›</a:t>
            </a:fld>
            <a:endParaRPr lang="en-US"/>
          </a:p>
        </p:txBody>
      </p:sp>
    </p:spTree>
    <p:extLst>
      <p:ext uri="{BB962C8B-B14F-4D97-AF65-F5344CB8AC3E}">
        <p14:creationId xmlns:p14="http://schemas.microsoft.com/office/powerpoint/2010/main" val="40810036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57F96C3-0DCE-4CBD-ABA6-0AB818419BB1}" type="datetimeFigureOut">
              <a:rPr lang="en-US" smtClean="0"/>
              <a:t>9/9/2014</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EF125620-47FA-4419-A1EB-380DB643D113}" type="slidenum">
              <a:rPr lang="en-US" smtClean="0"/>
              <a:t>‹#›</a:t>
            </a:fld>
            <a:endParaRPr lang="en-US"/>
          </a:p>
        </p:txBody>
      </p:sp>
    </p:spTree>
    <p:extLst>
      <p:ext uri="{BB962C8B-B14F-4D97-AF65-F5344CB8AC3E}">
        <p14:creationId xmlns:p14="http://schemas.microsoft.com/office/powerpoint/2010/main" val="3883318508"/>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err="1"/>
              <a:t>Autopacking</a:t>
            </a:r>
            <a:r>
              <a:rPr lang="en-US" sz="4400" dirty="0"/>
              <a:t> Institutional Awards 101</a:t>
            </a:r>
            <a:endParaRPr lang="en-US" sz="4400" dirty="0"/>
          </a:p>
        </p:txBody>
      </p:sp>
      <p:sp>
        <p:nvSpPr>
          <p:cNvPr id="3" name="Subtitle 2"/>
          <p:cNvSpPr>
            <a:spLocks noGrp="1"/>
          </p:cNvSpPr>
          <p:nvPr>
            <p:ph type="subTitle" idx="1"/>
          </p:nvPr>
        </p:nvSpPr>
        <p:spPr>
          <a:xfrm>
            <a:off x="866442" y="5098353"/>
            <a:ext cx="6620968" cy="861420"/>
          </a:xfrm>
        </p:spPr>
        <p:txBody>
          <a:bodyPr/>
          <a:lstStyle/>
          <a:p>
            <a:r>
              <a:rPr lang="en-US" dirty="0" smtClean="0"/>
              <a:t>Robert Gatewood, </a:t>
            </a:r>
            <a:r>
              <a:rPr lang="en-US" dirty="0" err="1" smtClean="0"/>
              <a:t>m.ed.</a:t>
            </a:r>
            <a:endParaRPr lang="en-US" dirty="0" smtClean="0"/>
          </a:p>
          <a:p>
            <a:r>
              <a:rPr lang="en-US" dirty="0" smtClean="0"/>
              <a:t>Ellen little</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7479" y="1314306"/>
            <a:ext cx="2678596" cy="1503362"/>
          </a:xfrm>
          <a:prstGeom prst="rect">
            <a:avLst/>
          </a:prstGeom>
        </p:spPr>
      </p:pic>
    </p:spTree>
    <p:extLst>
      <p:ext uri="{BB962C8B-B14F-4D97-AF65-F5344CB8AC3E}">
        <p14:creationId xmlns:p14="http://schemas.microsoft.com/office/powerpoint/2010/main" val="4375752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Step 5: </a:t>
            </a:r>
            <a:r>
              <a:rPr lang="en-US" sz="3600" dirty="0"/>
              <a:t>Use </a:t>
            </a:r>
            <a:r>
              <a:rPr lang="en-US" sz="3600" dirty="0" smtClean="0"/>
              <a:t>RORRULE to define selection rules</a:t>
            </a:r>
            <a:endParaRPr lang="en-US" sz="3600" dirty="0"/>
          </a:p>
        </p:txBody>
      </p:sp>
      <p:sp>
        <p:nvSpPr>
          <p:cNvPr id="3" name="Content Placeholder 2"/>
          <p:cNvSpPr>
            <a:spLocks noGrp="1"/>
          </p:cNvSpPr>
          <p:nvPr>
            <p:ph idx="1"/>
          </p:nvPr>
        </p:nvSpPr>
        <p:spPr/>
        <p:txBody>
          <a:bodyPr/>
          <a:lstStyle/>
          <a:p>
            <a:endParaRPr lang="en-US"/>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827700" y="2052925"/>
            <a:ext cx="6711654" cy="4195481"/>
          </a:xfrm>
          <a:prstGeom prst="rect">
            <a:avLst/>
          </a:prstGeom>
        </p:spPr>
      </p:pic>
    </p:spTree>
    <p:extLst>
      <p:ext uri="{BB962C8B-B14F-4D97-AF65-F5344CB8AC3E}">
        <p14:creationId xmlns:p14="http://schemas.microsoft.com/office/powerpoint/2010/main" val="21553129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Step 7: </a:t>
            </a:r>
            <a:r>
              <a:rPr lang="en-US" sz="3600" dirty="0"/>
              <a:t>Use </a:t>
            </a:r>
            <a:r>
              <a:rPr lang="en-US" sz="3600" dirty="0" smtClean="0"/>
              <a:t>RTVALGR to create algorithm codes for awarding</a:t>
            </a:r>
            <a:endParaRPr lang="en-US" sz="3600" dirty="0"/>
          </a:p>
        </p:txBody>
      </p:sp>
      <p:sp>
        <p:nvSpPr>
          <p:cNvPr id="3" name="Content Placeholder 2"/>
          <p:cNvSpPr>
            <a:spLocks noGrp="1"/>
          </p:cNvSpPr>
          <p:nvPr>
            <p:ph idx="1"/>
          </p:nvPr>
        </p:nvSpPr>
        <p:spPr/>
        <p:txBody>
          <a:bodyPr/>
          <a:lstStyle/>
          <a:p>
            <a:endParaRPr lang="en-US"/>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827700" y="2052925"/>
            <a:ext cx="6711654" cy="4195481"/>
          </a:xfrm>
          <a:prstGeom prst="rect">
            <a:avLst/>
          </a:prstGeom>
        </p:spPr>
      </p:pic>
    </p:spTree>
    <p:extLst>
      <p:ext uri="{BB962C8B-B14F-4D97-AF65-F5344CB8AC3E}">
        <p14:creationId xmlns:p14="http://schemas.microsoft.com/office/powerpoint/2010/main" val="17299178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Step 8: </a:t>
            </a:r>
            <a:r>
              <a:rPr lang="en-US" sz="3600" dirty="0"/>
              <a:t>Use </a:t>
            </a:r>
            <a:r>
              <a:rPr lang="en-US" sz="3600" dirty="0" smtClean="0"/>
              <a:t>RPRALGR to create each rule for EACH fund code</a:t>
            </a:r>
            <a:endParaRPr lang="en-US" sz="3600" dirty="0"/>
          </a:p>
        </p:txBody>
      </p:sp>
      <p:sp>
        <p:nvSpPr>
          <p:cNvPr id="3" name="Content Placeholder 2"/>
          <p:cNvSpPr>
            <a:spLocks noGrp="1"/>
          </p:cNvSpPr>
          <p:nvPr>
            <p:ph idx="1"/>
          </p:nvPr>
        </p:nvSpPr>
        <p:spPr/>
        <p:txBody>
          <a:bodyPr/>
          <a:lstStyle/>
          <a:p>
            <a:endParaRPr lang="en-US"/>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827700" y="2052925"/>
            <a:ext cx="6711654" cy="4253865"/>
          </a:xfrm>
          <a:prstGeom prst="rect">
            <a:avLst/>
          </a:prstGeom>
        </p:spPr>
      </p:pic>
    </p:spTree>
    <p:extLst>
      <p:ext uri="{BB962C8B-B14F-4D97-AF65-F5344CB8AC3E}">
        <p14:creationId xmlns:p14="http://schemas.microsoft.com/office/powerpoint/2010/main" val="32157343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Step 9: </a:t>
            </a:r>
            <a:r>
              <a:rPr lang="en-US" sz="3600" dirty="0"/>
              <a:t>Use </a:t>
            </a:r>
            <a:r>
              <a:rPr lang="en-US" sz="3600" dirty="0" smtClean="0"/>
              <a:t>RPRGFND to assign fund codes to algorithmic rules</a:t>
            </a:r>
            <a:endParaRPr lang="en-US" sz="3600" dirty="0"/>
          </a:p>
        </p:txBody>
      </p:sp>
      <p:sp>
        <p:nvSpPr>
          <p:cNvPr id="3" name="Content Placeholder 2"/>
          <p:cNvSpPr>
            <a:spLocks noGrp="1"/>
          </p:cNvSpPr>
          <p:nvPr>
            <p:ph idx="1"/>
          </p:nvPr>
        </p:nvSpPr>
        <p:spPr/>
        <p:txBody>
          <a:bodyPr/>
          <a:lstStyle/>
          <a:p>
            <a:endParaRPr lang="en-US"/>
          </a:p>
        </p:txBody>
      </p:sp>
      <p:pic>
        <p:nvPicPr>
          <p:cNvPr id="8" name="Picture 7"/>
          <p:cNvPicPr/>
          <p:nvPr/>
        </p:nvPicPr>
        <p:blipFill>
          <a:blip r:embed="rId2">
            <a:extLst>
              <a:ext uri="{28A0092B-C50C-407E-A947-70E740481C1C}">
                <a14:useLocalDpi xmlns:a14="http://schemas.microsoft.com/office/drawing/2010/main" val="0"/>
              </a:ext>
            </a:extLst>
          </a:blip>
          <a:stretch>
            <a:fillRect/>
          </a:stretch>
        </p:blipFill>
        <p:spPr>
          <a:xfrm>
            <a:off x="827700" y="2052925"/>
            <a:ext cx="6711654" cy="4195481"/>
          </a:xfrm>
          <a:prstGeom prst="rect">
            <a:avLst/>
          </a:prstGeom>
        </p:spPr>
      </p:pic>
    </p:spTree>
    <p:extLst>
      <p:ext uri="{BB962C8B-B14F-4D97-AF65-F5344CB8AC3E}">
        <p14:creationId xmlns:p14="http://schemas.microsoft.com/office/powerpoint/2010/main" val="6183400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Step 10: </a:t>
            </a:r>
            <a:r>
              <a:rPr lang="en-US" sz="3600" dirty="0" smtClean="0"/>
              <a:t>Assign the packaging group (manually)</a:t>
            </a:r>
            <a:endParaRPr lang="en-US" sz="3600" dirty="0"/>
          </a:p>
        </p:txBody>
      </p:sp>
      <p:sp>
        <p:nvSpPr>
          <p:cNvPr id="3" name="Content Placeholder 2"/>
          <p:cNvSpPr>
            <a:spLocks noGrp="1"/>
          </p:cNvSpPr>
          <p:nvPr>
            <p:ph idx="1"/>
          </p:nvPr>
        </p:nvSpPr>
        <p:spPr/>
        <p:txBody>
          <a:bodyPr/>
          <a:lstStyle/>
          <a:p>
            <a:endParaRPr lang="en-US"/>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827700" y="2052925"/>
            <a:ext cx="6711654" cy="4195481"/>
          </a:xfrm>
          <a:prstGeom prst="rect">
            <a:avLst/>
          </a:prstGeom>
        </p:spPr>
      </p:pic>
    </p:spTree>
    <p:extLst>
      <p:ext uri="{BB962C8B-B14F-4D97-AF65-F5344CB8AC3E}">
        <p14:creationId xmlns:p14="http://schemas.microsoft.com/office/powerpoint/2010/main" val="39476258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Step 10: </a:t>
            </a:r>
            <a:r>
              <a:rPr lang="en-US" sz="3600" dirty="0" smtClean="0"/>
              <a:t>Assign the packaging group (automatically) GLRSLCT</a:t>
            </a:r>
            <a:endParaRPr lang="en-US" sz="3600" dirty="0"/>
          </a:p>
        </p:txBody>
      </p:sp>
      <p:sp>
        <p:nvSpPr>
          <p:cNvPr id="3" name="Content Placeholder 2"/>
          <p:cNvSpPr>
            <a:spLocks noGrp="1"/>
          </p:cNvSpPr>
          <p:nvPr>
            <p:ph idx="1"/>
          </p:nvPr>
        </p:nvSpPr>
        <p:spPr/>
        <p:txBody>
          <a:bodyPr/>
          <a:lstStyle/>
          <a:p>
            <a:endParaRPr lang="en-US" dirty="0"/>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827700" y="2052925"/>
            <a:ext cx="6711654" cy="4195481"/>
          </a:xfrm>
          <a:prstGeom prst="rect">
            <a:avLst/>
          </a:prstGeom>
        </p:spPr>
      </p:pic>
    </p:spTree>
    <p:extLst>
      <p:ext uri="{BB962C8B-B14F-4D97-AF65-F5344CB8AC3E}">
        <p14:creationId xmlns:p14="http://schemas.microsoft.com/office/powerpoint/2010/main" val="2694859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Step 10: </a:t>
            </a:r>
            <a:r>
              <a:rPr lang="en-US" sz="3600" dirty="0" smtClean="0"/>
              <a:t>Assign the packaging group (automatically) GLBDATA</a:t>
            </a:r>
            <a:endParaRPr lang="en-US" sz="3600" dirty="0"/>
          </a:p>
        </p:txBody>
      </p:sp>
      <p:sp>
        <p:nvSpPr>
          <p:cNvPr id="3" name="Content Placeholder 2"/>
          <p:cNvSpPr>
            <a:spLocks noGrp="1"/>
          </p:cNvSpPr>
          <p:nvPr>
            <p:ph idx="1"/>
          </p:nvPr>
        </p:nvSpPr>
        <p:spPr/>
        <p:txBody>
          <a:bodyPr/>
          <a:lstStyle/>
          <a:p>
            <a:endParaRPr lang="en-US" dirty="0"/>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827700" y="2052924"/>
            <a:ext cx="6711654" cy="4195481"/>
          </a:xfrm>
          <a:prstGeom prst="rect">
            <a:avLst/>
          </a:prstGeom>
        </p:spPr>
      </p:pic>
    </p:spTree>
    <p:extLst>
      <p:ext uri="{BB962C8B-B14F-4D97-AF65-F5344CB8AC3E}">
        <p14:creationId xmlns:p14="http://schemas.microsoft.com/office/powerpoint/2010/main" val="27439258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Step 10: </a:t>
            </a:r>
            <a:r>
              <a:rPr lang="en-US" sz="3600" dirty="0" smtClean="0"/>
              <a:t>Assign the packaging group (automatically) GLAEXTR</a:t>
            </a:r>
            <a:endParaRPr lang="en-US" sz="3600" dirty="0"/>
          </a:p>
        </p:txBody>
      </p:sp>
      <p:sp>
        <p:nvSpPr>
          <p:cNvPr id="3" name="Content Placeholder 2"/>
          <p:cNvSpPr>
            <a:spLocks noGrp="1"/>
          </p:cNvSpPr>
          <p:nvPr>
            <p:ph idx="1"/>
          </p:nvPr>
        </p:nvSpPr>
        <p:spPr/>
        <p:txBody>
          <a:bodyPr/>
          <a:lstStyle/>
          <a:p>
            <a:endParaRPr lang="en-US" dirty="0"/>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827700" y="2052924"/>
            <a:ext cx="6711654" cy="4195481"/>
          </a:xfrm>
          <a:prstGeom prst="rect">
            <a:avLst/>
          </a:prstGeom>
        </p:spPr>
      </p:pic>
    </p:spTree>
    <p:extLst>
      <p:ext uri="{BB962C8B-B14F-4D97-AF65-F5344CB8AC3E}">
        <p14:creationId xmlns:p14="http://schemas.microsoft.com/office/powerpoint/2010/main" val="9037582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Step 10: </a:t>
            </a:r>
            <a:r>
              <a:rPr lang="en-US" sz="3600" dirty="0" smtClean="0"/>
              <a:t>Assign the packaging group (automatically) GJAPCTL</a:t>
            </a:r>
            <a:endParaRPr lang="en-US" sz="3600" dirty="0"/>
          </a:p>
        </p:txBody>
      </p:sp>
      <p:sp>
        <p:nvSpPr>
          <p:cNvPr id="3" name="Content Placeholder 2"/>
          <p:cNvSpPr>
            <a:spLocks noGrp="1"/>
          </p:cNvSpPr>
          <p:nvPr>
            <p:ph idx="1"/>
          </p:nvPr>
        </p:nvSpPr>
        <p:spPr/>
        <p:txBody>
          <a:bodyPr/>
          <a:lstStyle/>
          <a:p>
            <a:endParaRPr lang="en-US" dirty="0"/>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827700" y="2052925"/>
            <a:ext cx="6711654" cy="4195481"/>
          </a:xfrm>
          <a:prstGeom prst="rect">
            <a:avLst/>
          </a:prstGeom>
        </p:spPr>
      </p:pic>
    </p:spTree>
    <p:extLst>
      <p:ext uri="{BB962C8B-B14F-4D97-AF65-F5344CB8AC3E}">
        <p14:creationId xmlns:p14="http://schemas.microsoft.com/office/powerpoint/2010/main" val="30763533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Notes</a:t>
            </a:r>
            <a:endParaRPr lang="en-US" dirty="0"/>
          </a:p>
        </p:txBody>
      </p:sp>
      <p:sp>
        <p:nvSpPr>
          <p:cNvPr id="3" name="Content Placeholder 2"/>
          <p:cNvSpPr>
            <a:spLocks noGrp="1"/>
          </p:cNvSpPr>
          <p:nvPr>
            <p:ph idx="1"/>
          </p:nvPr>
        </p:nvSpPr>
        <p:spPr>
          <a:xfrm>
            <a:off x="828436" y="1700011"/>
            <a:ext cx="6711654" cy="4728700"/>
          </a:xfrm>
        </p:spPr>
        <p:txBody>
          <a:bodyPr>
            <a:normAutofit fontScale="92500" lnSpcReduction="10000"/>
          </a:bodyPr>
          <a:lstStyle/>
          <a:p>
            <a:r>
              <a:rPr lang="en-US" dirty="0"/>
              <a:t>After this batch process </a:t>
            </a:r>
            <a:r>
              <a:rPr lang="en-US" dirty="0" smtClean="0"/>
              <a:t>has run</a:t>
            </a:r>
            <a:r>
              <a:rPr lang="en-US" dirty="0"/>
              <a:t>, then everyone should have the 1TFRSH Fund code to be batch processed. </a:t>
            </a:r>
            <a:r>
              <a:rPr lang="en-US" i="1" u="sng" dirty="0"/>
              <a:t>However, if they have ever been packaged before then they will have a date in the RPAAWRD – Packaging Group Tab.   This needs to be </a:t>
            </a:r>
            <a:r>
              <a:rPr lang="en-US" i="1" u="sng" dirty="0" smtClean="0"/>
              <a:t>nulled.</a:t>
            </a:r>
            <a:br>
              <a:rPr lang="en-US" i="1" u="sng" dirty="0" smtClean="0"/>
            </a:br>
            <a:endParaRPr lang="en-US" i="1" u="sng" dirty="0" smtClean="0"/>
          </a:p>
          <a:p>
            <a:r>
              <a:rPr lang="en-US" dirty="0"/>
              <a:t>Please note that you must be careful nulling out the date field.  There are issues with       repackaging students.</a:t>
            </a:r>
          </a:p>
          <a:p>
            <a:pPr lvl="1"/>
            <a:r>
              <a:rPr lang="en-US" dirty="0"/>
              <a:t>If any awarded funds are completely spent, it will delete the award because the fund is out of money.</a:t>
            </a:r>
          </a:p>
          <a:p>
            <a:pPr lvl="1"/>
            <a:r>
              <a:rPr lang="en-US" dirty="0"/>
              <a:t>Re-packaging can cause a student that accepted fund to be put back in an offered status. (There is an Argos Report .. </a:t>
            </a:r>
            <a:r>
              <a:rPr lang="en-US" u="sng" dirty="0"/>
              <a:t>Institutional Accepted by Student Listing for Auto Packaging</a:t>
            </a:r>
            <a:r>
              <a:rPr lang="en-US" dirty="0"/>
              <a:t> that will go out and set the fund code to accepted).</a:t>
            </a:r>
          </a:p>
          <a:p>
            <a:endParaRPr lang="en-US" dirty="0"/>
          </a:p>
        </p:txBody>
      </p:sp>
    </p:spTree>
    <p:extLst>
      <p:ext uri="{BB962C8B-B14F-4D97-AF65-F5344CB8AC3E}">
        <p14:creationId xmlns:p14="http://schemas.microsoft.com/office/powerpoint/2010/main" val="204124763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Practices at Mississippi College</a:t>
            </a:r>
            <a:endParaRPr lang="en-US" dirty="0"/>
          </a:p>
        </p:txBody>
      </p:sp>
      <p:sp>
        <p:nvSpPr>
          <p:cNvPr id="3" name="Content Placeholder 2"/>
          <p:cNvSpPr>
            <a:spLocks noGrp="1"/>
          </p:cNvSpPr>
          <p:nvPr>
            <p:ph idx="1"/>
          </p:nvPr>
        </p:nvSpPr>
        <p:spPr/>
        <p:txBody>
          <a:bodyPr/>
          <a:lstStyle/>
          <a:p>
            <a:r>
              <a:rPr lang="en-US" dirty="0" smtClean="0"/>
              <a:t>Prior to Fall 2014, all federal aid is automatically packaged and awarded by Banner</a:t>
            </a:r>
            <a:br>
              <a:rPr lang="en-US" dirty="0" smtClean="0"/>
            </a:br>
            <a:endParaRPr lang="en-US" dirty="0" smtClean="0"/>
          </a:p>
          <a:p>
            <a:r>
              <a:rPr lang="en-US" dirty="0" smtClean="0"/>
              <a:t>Prior to Fall 2014, all institutional aid was manually awarded by the students’ Admissions Counselor</a:t>
            </a:r>
            <a:br>
              <a:rPr lang="en-US" dirty="0" smtClean="0"/>
            </a:br>
            <a:endParaRPr lang="en-US" dirty="0" smtClean="0"/>
          </a:p>
          <a:p>
            <a:r>
              <a:rPr lang="en-US" dirty="0" smtClean="0"/>
              <a:t>After the Admissions Counselor’s awarded students, the Office of Financial Aid manually applied aid to RPAAWRD.</a:t>
            </a:r>
            <a:endParaRPr lang="en-US" dirty="0"/>
          </a:p>
        </p:txBody>
      </p:sp>
    </p:spTree>
    <p:extLst>
      <p:ext uri="{BB962C8B-B14F-4D97-AF65-F5344CB8AC3E}">
        <p14:creationId xmlns:p14="http://schemas.microsoft.com/office/powerpoint/2010/main" val="346485488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600" dirty="0"/>
              <a:t>In the case of after awarding institutional funds, you want to run Pell, you can null out the field in Banner with the following </a:t>
            </a:r>
            <a:r>
              <a:rPr lang="en-US" sz="1600" dirty="0" smtClean="0"/>
              <a:t>steps. Open </a:t>
            </a:r>
            <a:r>
              <a:rPr lang="en-US" sz="1600" dirty="0"/>
              <a:t>Form RORPOST form and choose the selection criteria, and be sure and click on Use Indicator.  </a:t>
            </a:r>
            <a:r>
              <a:rPr lang="en-US" sz="1600" dirty="0" smtClean="0"/>
              <a:t/>
            </a:r>
            <a:br>
              <a:rPr lang="en-US" sz="1600" dirty="0" smtClean="0"/>
            </a:br>
            <a:r>
              <a:rPr lang="en-US" sz="1600" b="1" u="sng" dirty="0" smtClean="0"/>
              <a:t>You </a:t>
            </a:r>
            <a:r>
              <a:rPr lang="en-US" sz="1600" b="1" u="sng" dirty="0"/>
              <a:t>will need to set the Type Code to D and Code to Post to </a:t>
            </a:r>
            <a:r>
              <a:rPr lang="en-US" sz="1600" b="1" u="sng" dirty="0" smtClean="0"/>
              <a:t>Null</a:t>
            </a:r>
            <a:endParaRPr lang="en-US" sz="1600" dirty="0"/>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827700" y="2052925"/>
            <a:ext cx="6711654" cy="4195481"/>
          </a:xfrm>
          <a:prstGeom prst="rect">
            <a:avLst/>
          </a:prstGeom>
        </p:spPr>
      </p:pic>
    </p:spTree>
    <p:extLst>
      <p:ext uri="{BB962C8B-B14F-4D97-AF65-F5344CB8AC3E}">
        <p14:creationId xmlns:p14="http://schemas.microsoft.com/office/powerpoint/2010/main" val="254477944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2800" dirty="0"/>
              <a:t>Open form RORBPST  and run the batch process.  This will null out the date field for the 1TFRSH group.</a:t>
            </a:r>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827700" y="2052925"/>
            <a:ext cx="6711654" cy="4195481"/>
          </a:xfrm>
          <a:prstGeom prst="rect">
            <a:avLst/>
          </a:prstGeom>
        </p:spPr>
      </p:pic>
    </p:spTree>
    <p:extLst>
      <p:ext uri="{BB962C8B-B14F-4D97-AF65-F5344CB8AC3E}">
        <p14:creationId xmlns:p14="http://schemas.microsoft.com/office/powerpoint/2010/main" val="272911037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600" dirty="0"/>
              <a:t>After you null out the date fields, then you can run the package process to assign the Inst. Awards based on ACT scores.</a:t>
            </a:r>
            <a:br>
              <a:rPr lang="en-US" sz="1600" dirty="0"/>
            </a:br>
            <a:r>
              <a:rPr lang="en-US" sz="1600" dirty="0" smtClean="0"/>
              <a:t/>
            </a:r>
            <a:br>
              <a:rPr lang="en-US" sz="1600" dirty="0" smtClean="0"/>
            </a:br>
            <a:r>
              <a:rPr lang="en-US" sz="1600" dirty="0" smtClean="0"/>
              <a:t>Open </a:t>
            </a:r>
            <a:r>
              <a:rPr lang="en-US" sz="1600" dirty="0"/>
              <a:t>form GJAPCTL – RPEPCKG – This will scholarship to the qualified individuals in the 1TFRSH group based on their ACT scores.</a:t>
            </a:r>
            <a:endParaRPr lang="en-US" sz="1600" dirty="0"/>
          </a:p>
        </p:txBody>
      </p:sp>
      <p:sp>
        <p:nvSpPr>
          <p:cNvPr id="3" name="Content Placeholder 2"/>
          <p:cNvSpPr>
            <a:spLocks noGrp="1"/>
          </p:cNvSpPr>
          <p:nvPr>
            <p:ph idx="1"/>
          </p:nvPr>
        </p:nvSpPr>
        <p:spPr/>
        <p:txBody>
          <a:bodyPr/>
          <a:lstStyle/>
          <a:p>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827700" y="2052926"/>
            <a:ext cx="6711654" cy="4195480"/>
          </a:xfrm>
          <a:prstGeom prst="rect">
            <a:avLst/>
          </a:prstGeom>
        </p:spPr>
      </p:pic>
    </p:spTree>
    <p:extLst>
      <p:ext uri="{BB962C8B-B14F-4D97-AF65-F5344CB8AC3E}">
        <p14:creationId xmlns:p14="http://schemas.microsoft.com/office/powerpoint/2010/main" val="110015006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Note</a:t>
            </a:r>
            <a:endParaRPr lang="en-US" dirty="0"/>
          </a:p>
        </p:txBody>
      </p:sp>
      <p:sp>
        <p:nvSpPr>
          <p:cNvPr id="3" name="Content Placeholder 2"/>
          <p:cNvSpPr>
            <a:spLocks noGrp="1"/>
          </p:cNvSpPr>
          <p:nvPr>
            <p:ph idx="1"/>
          </p:nvPr>
        </p:nvSpPr>
        <p:spPr/>
        <p:txBody>
          <a:bodyPr/>
          <a:lstStyle/>
          <a:p>
            <a:r>
              <a:rPr lang="en-US" dirty="0" smtClean="0"/>
              <a:t>As </a:t>
            </a:r>
            <a:r>
              <a:rPr lang="en-US" dirty="0"/>
              <a:t>long as you Package the students via Batch then you can re-package them via batch.   If you MANUALLY add a fund code to any student, when it comes to re-packaging, that student will not be re-packaged because that Fund Code now has a system indicator of M for Manual.    The Batch process (if any changes) will only add that new fund code to the student rather than updating the current fund code.    (Batch process has a system indicator of S for System .. </a:t>
            </a:r>
            <a:r>
              <a:rPr lang="en-US" dirty="0" err="1"/>
              <a:t>rprawrd_sys_ind</a:t>
            </a:r>
            <a:r>
              <a:rPr lang="en-US" dirty="0"/>
              <a:t> on the </a:t>
            </a:r>
            <a:r>
              <a:rPr lang="en-US" dirty="0" err="1"/>
              <a:t>rpaawrd</a:t>
            </a:r>
            <a:r>
              <a:rPr lang="en-US" dirty="0"/>
              <a:t> form)</a:t>
            </a:r>
          </a:p>
          <a:p>
            <a:endParaRPr lang="en-US" dirty="0"/>
          </a:p>
        </p:txBody>
      </p:sp>
    </p:spTree>
    <p:extLst>
      <p:ext uri="{BB962C8B-B14F-4D97-AF65-F5344CB8AC3E}">
        <p14:creationId xmlns:p14="http://schemas.microsoft.com/office/powerpoint/2010/main" val="411934263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
        <p:nvSpPr>
          <p:cNvPr id="4" name="Rectangle 3"/>
          <p:cNvSpPr/>
          <p:nvPr/>
        </p:nvSpPr>
        <p:spPr>
          <a:xfrm>
            <a:off x="545332" y="2313923"/>
            <a:ext cx="7276390" cy="2308324"/>
          </a:xfrm>
          <a:prstGeom prst="rect">
            <a:avLst/>
          </a:prstGeom>
          <a:noFill/>
        </p:spPr>
        <p:txBody>
          <a:bodyPr wrap="square" lIns="91440" tIns="45720" rIns="91440" bIns="45720">
            <a:spAutoFit/>
          </a:bodyPr>
          <a:lstStyle/>
          <a:p>
            <a:pPr algn="ctr"/>
            <a:r>
              <a:rPr lang="en-US" sz="7200" b="1" cap="none" spc="0" dirty="0" smtClean="0">
                <a:ln w="22225">
                  <a:solidFill>
                    <a:schemeClr val="accent2"/>
                  </a:solidFill>
                  <a:prstDash val="solid"/>
                </a:ln>
                <a:solidFill>
                  <a:schemeClr val="accent2">
                    <a:lumMod val="40000"/>
                    <a:lumOff val="60000"/>
                  </a:schemeClr>
                </a:solidFill>
                <a:effectLst/>
              </a:rPr>
              <a:t>Demonstration</a:t>
            </a:r>
          </a:p>
          <a:p>
            <a:pPr algn="ctr"/>
            <a:r>
              <a:rPr lang="en-US" sz="7200" b="1" dirty="0" smtClean="0">
                <a:ln w="22225">
                  <a:solidFill>
                    <a:schemeClr val="accent2"/>
                  </a:solidFill>
                  <a:prstDash val="solid"/>
                </a:ln>
                <a:solidFill>
                  <a:schemeClr val="accent2">
                    <a:lumMod val="40000"/>
                    <a:lumOff val="60000"/>
                  </a:schemeClr>
                </a:solidFill>
              </a:rPr>
              <a:t>Time!</a:t>
            </a:r>
            <a:endParaRPr lang="en-US" sz="72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182485878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idx="1"/>
          </p:nvPr>
        </p:nvSpPr>
        <p:spPr/>
        <p:txBody>
          <a:bodyPr/>
          <a:lstStyle/>
          <a:p>
            <a:r>
              <a:rPr lang="en-US" dirty="0" smtClean="0"/>
              <a:t>Robert Gatewood, M.Ed.</a:t>
            </a:r>
            <a:br>
              <a:rPr lang="en-US" dirty="0" smtClean="0"/>
            </a:br>
            <a:r>
              <a:rPr lang="en-US" i="1" dirty="0" smtClean="0"/>
              <a:t>Director of Enterprise Applications</a:t>
            </a:r>
          </a:p>
          <a:p>
            <a:pPr lvl="1"/>
            <a:r>
              <a:rPr lang="en-US" dirty="0"/>
              <a:t>g</a:t>
            </a:r>
            <a:r>
              <a:rPr lang="en-US" dirty="0" smtClean="0"/>
              <a:t>atewood@mc.edu</a:t>
            </a:r>
          </a:p>
          <a:p>
            <a:pPr lvl="1"/>
            <a:r>
              <a:rPr lang="en-US" dirty="0" smtClean="0"/>
              <a:t>601.925.3286</a:t>
            </a:r>
            <a:br>
              <a:rPr lang="en-US" dirty="0" smtClean="0"/>
            </a:br>
            <a:endParaRPr lang="en-US" dirty="0" smtClean="0"/>
          </a:p>
          <a:p>
            <a:r>
              <a:rPr lang="en-US" dirty="0" smtClean="0"/>
              <a:t>Ellen Little</a:t>
            </a:r>
            <a:br>
              <a:rPr lang="en-US" dirty="0" smtClean="0"/>
            </a:br>
            <a:r>
              <a:rPr lang="en-US" i="1" dirty="0" smtClean="0"/>
              <a:t>Programmer/Analyst</a:t>
            </a:r>
          </a:p>
          <a:p>
            <a:pPr lvl="1"/>
            <a:r>
              <a:rPr lang="en-US" dirty="0" smtClean="0"/>
              <a:t>elittle@mc.edu</a:t>
            </a:r>
          </a:p>
          <a:p>
            <a:pPr lvl="1"/>
            <a:r>
              <a:rPr lang="en-US" dirty="0" smtClean="0"/>
              <a:t>601.925.3475</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28724" y="4745044"/>
            <a:ext cx="2678596" cy="1503362"/>
          </a:xfrm>
          <a:prstGeom prst="rect">
            <a:avLst/>
          </a:prstGeom>
        </p:spPr>
      </p:pic>
    </p:spTree>
    <p:extLst>
      <p:ext uri="{BB962C8B-B14F-4D97-AF65-F5344CB8AC3E}">
        <p14:creationId xmlns:p14="http://schemas.microsoft.com/office/powerpoint/2010/main" val="100129424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automate the packaging of institutional aid</a:t>
            </a:r>
            <a:endParaRPr lang="en-US" dirty="0"/>
          </a:p>
        </p:txBody>
      </p:sp>
      <p:sp>
        <p:nvSpPr>
          <p:cNvPr id="3" name="Content Placeholder 2"/>
          <p:cNvSpPr>
            <a:spLocks noGrp="1"/>
          </p:cNvSpPr>
          <p:nvPr>
            <p:ph idx="1"/>
          </p:nvPr>
        </p:nvSpPr>
        <p:spPr/>
        <p:txBody>
          <a:bodyPr/>
          <a:lstStyle/>
          <a:p>
            <a:r>
              <a:rPr lang="en-US" dirty="0" smtClean="0"/>
              <a:t>Remove the human error</a:t>
            </a:r>
            <a:br>
              <a:rPr lang="en-US" dirty="0" smtClean="0"/>
            </a:br>
            <a:endParaRPr lang="en-US" dirty="0" smtClean="0"/>
          </a:p>
          <a:p>
            <a:r>
              <a:rPr lang="en-US" dirty="0" smtClean="0"/>
              <a:t>Expedite the process of awarding students</a:t>
            </a:r>
            <a:br>
              <a:rPr lang="en-US" dirty="0" smtClean="0"/>
            </a:br>
            <a:endParaRPr lang="en-US" dirty="0" smtClean="0"/>
          </a:p>
          <a:p>
            <a:r>
              <a:rPr lang="en-US" dirty="0" smtClean="0"/>
              <a:t>Remove manual processed from Admissions</a:t>
            </a:r>
            <a:br>
              <a:rPr lang="en-US" dirty="0" smtClean="0"/>
            </a:br>
            <a:endParaRPr lang="en-US" dirty="0" smtClean="0"/>
          </a:p>
          <a:p>
            <a:r>
              <a:rPr lang="en-US" dirty="0" smtClean="0"/>
              <a:t>Remove manual processes from Financial Aid</a:t>
            </a:r>
            <a:endParaRPr lang="en-US" dirty="0"/>
          </a:p>
        </p:txBody>
      </p:sp>
    </p:spTree>
    <p:extLst>
      <p:ext uri="{BB962C8B-B14F-4D97-AF65-F5344CB8AC3E}">
        <p14:creationId xmlns:p14="http://schemas.microsoft.com/office/powerpoint/2010/main" val="348125067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BANNER to the Rescue!!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20900" y="2207419"/>
            <a:ext cx="4124325" cy="3886200"/>
          </a:xfrm>
        </p:spPr>
      </p:pic>
      <p:sp>
        <p:nvSpPr>
          <p:cNvPr id="5" name="Rectangle 4"/>
          <p:cNvSpPr/>
          <p:nvPr/>
        </p:nvSpPr>
        <p:spPr>
          <a:xfrm>
            <a:off x="3616825" y="3387959"/>
            <a:ext cx="986167" cy="338554"/>
          </a:xfrm>
          <a:prstGeom prst="rect">
            <a:avLst/>
          </a:prstGeom>
          <a:noFill/>
        </p:spPr>
        <p:txBody>
          <a:bodyPr wrap="none" lIns="91440" tIns="45720" rIns="91440" bIns="45720">
            <a:spAutoFit/>
          </a:bodyPr>
          <a:lstStyle/>
          <a:p>
            <a:pPr algn="ctr"/>
            <a:r>
              <a:rPr lang="en-US" sz="1600" b="1" cap="none" spc="0" dirty="0" smtClean="0">
                <a:ln w="0"/>
                <a:solidFill>
                  <a:schemeClr val="tx1"/>
                </a:solidFill>
                <a:effectLst>
                  <a:outerShdw blurRad="38100" dist="19050" dir="2700000" algn="tl" rotWithShape="0">
                    <a:schemeClr val="dk1">
                      <a:alpha val="40000"/>
                    </a:schemeClr>
                  </a:outerShdw>
                </a:effectLst>
              </a:rPr>
              <a:t>BANNER</a:t>
            </a:r>
            <a:endParaRPr lang="en-US" sz="1600" b="1"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06741051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Points</a:t>
            </a:r>
            <a:endParaRPr lang="en-US" dirty="0"/>
          </a:p>
        </p:txBody>
      </p:sp>
      <p:sp>
        <p:nvSpPr>
          <p:cNvPr id="4" name="Content Placeholder 3"/>
          <p:cNvSpPr>
            <a:spLocks noGrp="1"/>
          </p:cNvSpPr>
          <p:nvPr>
            <p:ph idx="1"/>
          </p:nvPr>
        </p:nvSpPr>
        <p:spPr/>
        <p:txBody>
          <a:bodyPr/>
          <a:lstStyle/>
          <a:p>
            <a:r>
              <a:rPr lang="en-US" dirty="0"/>
              <a:t>Once a student has been placed into a tracking and budget group and completed the requirements, he/she is ready for the packaging process, using Award Form (RPAAWRD</a:t>
            </a:r>
            <a:r>
              <a:rPr lang="en-US" dirty="0" smtClean="0"/>
              <a:t>).</a:t>
            </a:r>
            <a:br>
              <a:rPr lang="en-US" dirty="0" smtClean="0"/>
            </a:br>
            <a:endParaRPr lang="en-US" dirty="0"/>
          </a:p>
          <a:p>
            <a:r>
              <a:rPr lang="en-US" dirty="0"/>
              <a:t>Packaging Groups can be posted automatically using the Batch Automatic Grouping Process (RORGRPS).  Packaging groups can also be assigned manually through the RPAAWRD form.</a:t>
            </a:r>
          </a:p>
          <a:p>
            <a:endParaRPr lang="en-US" dirty="0"/>
          </a:p>
        </p:txBody>
      </p:sp>
    </p:spTree>
    <p:extLst>
      <p:ext uri="{BB962C8B-B14F-4D97-AF65-F5344CB8AC3E}">
        <p14:creationId xmlns:p14="http://schemas.microsoft.com/office/powerpoint/2010/main" val="51060511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Points</a:t>
            </a:r>
            <a:endParaRPr lang="en-US" dirty="0"/>
          </a:p>
        </p:txBody>
      </p:sp>
      <p:sp>
        <p:nvSpPr>
          <p:cNvPr id="3" name="Content Placeholder 2"/>
          <p:cNvSpPr>
            <a:spLocks noGrp="1"/>
          </p:cNvSpPr>
          <p:nvPr>
            <p:ph idx="1"/>
          </p:nvPr>
        </p:nvSpPr>
        <p:spPr/>
        <p:txBody>
          <a:bodyPr/>
          <a:lstStyle/>
          <a:p>
            <a:r>
              <a:rPr lang="en-US" dirty="0"/>
              <a:t>Before Automatically posting packaging groups, you must build Packaging group codes (RTVPGRP) and group assignment rules using the Financial Aid Selection Rules form (RORRULE</a:t>
            </a:r>
            <a:r>
              <a:rPr lang="en-US" dirty="0" smtClean="0"/>
              <a:t>).</a:t>
            </a:r>
            <a:br>
              <a:rPr lang="en-US" dirty="0" smtClean="0"/>
            </a:br>
            <a:endParaRPr lang="en-US" dirty="0"/>
          </a:p>
          <a:p>
            <a:r>
              <a:rPr lang="en-US" dirty="0"/>
              <a:t>Once the packaging group is assigned, the packaging process (RPEPCKG) will assign funds to the student as determined by the user-defined packaging rules.  Many factors determine packaging strategy.</a:t>
            </a:r>
          </a:p>
          <a:p>
            <a:endParaRPr lang="en-US" dirty="0"/>
          </a:p>
        </p:txBody>
      </p:sp>
    </p:spTree>
    <p:extLst>
      <p:ext uri="{BB962C8B-B14F-4D97-AF65-F5344CB8AC3E}">
        <p14:creationId xmlns:p14="http://schemas.microsoft.com/office/powerpoint/2010/main" val="19542389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Step 1: </a:t>
            </a:r>
            <a:r>
              <a:rPr lang="en-US" dirty="0" smtClean="0"/>
              <a:t>Determine what factors are used in awarding institutional aid</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84236" y="3002331"/>
            <a:ext cx="8563256" cy="2154885"/>
          </a:xfrm>
          <a:prstGeom prst="rect">
            <a:avLst/>
          </a:prstGeom>
        </p:spPr>
      </p:pic>
    </p:spTree>
    <p:extLst>
      <p:ext uri="{BB962C8B-B14F-4D97-AF65-F5344CB8AC3E}">
        <p14:creationId xmlns:p14="http://schemas.microsoft.com/office/powerpoint/2010/main" val="48940863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Step 3: </a:t>
            </a:r>
            <a:r>
              <a:rPr lang="en-US" sz="3600" dirty="0"/>
              <a:t>Use </a:t>
            </a:r>
            <a:r>
              <a:rPr lang="en-US" sz="3600" dirty="0" smtClean="0"/>
              <a:t>RPROPTS to allow mass acceptance</a:t>
            </a:r>
            <a:endParaRPr lang="en-US" sz="3600" dirty="0"/>
          </a:p>
        </p:txBody>
      </p:sp>
      <p:sp>
        <p:nvSpPr>
          <p:cNvPr id="3" name="Content Placeholder 2"/>
          <p:cNvSpPr>
            <a:spLocks noGrp="1"/>
          </p:cNvSpPr>
          <p:nvPr>
            <p:ph idx="1"/>
          </p:nvPr>
        </p:nvSpPr>
        <p:spPr/>
        <p:txBody>
          <a:bodyPr/>
          <a:lstStyle/>
          <a:p>
            <a:endParaRPr lang="en-US"/>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827700" y="2052925"/>
            <a:ext cx="6711654" cy="4195481"/>
          </a:xfrm>
          <a:prstGeom prst="rect">
            <a:avLst/>
          </a:prstGeom>
        </p:spPr>
      </p:pic>
    </p:spTree>
    <p:extLst>
      <p:ext uri="{BB962C8B-B14F-4D97-AF65-F5344CB8AC3E}">
        <p14:creationId xmlns:p14="http://schemas.microsoft.com/office/powerpoint/2010/main" val="13385047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Step 4: </a:t>
            </a:r>
            <a:r>
              <a:rPr lang="en-US" sz="3600" dirty="0"/>
              <a:t>Use </a:t>
            </a:r>
            <a:r>
              <a:rPr lang="en-US" sz="3600" dirty="0" smtClean="0"/>
              <a:t>RTVGRP to create a new packaging group</a:t>
            </a:r>
            <a:endParaRPr lang="en-US" sz="3600" dirty="0"/>
          </a:p>
        </p:txBody>
      </p:sp>
      <p:sp>
        <p:nvSpPr>
          <p:cNvPr id="3" name="Content Placeholder 2"/>
          <p:cNvSpPr>
            <a:spLocks noGrp="1"/>
          </p:cNvSpPr>
          <p:nvPr>
            <p:ph idx="1"/>
          </p:nvPr>
        </p:nvSpPr>
        <p:spPr/>
        <p:txBody>
          <a:bodyPr/>
          <a:lstStyle/>
          <a:p>
            <a:endParaRPr lang="en-US"/>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827700" y="2052924"/>
            <a:ext cx="6711654" cy="4195481"/>
          </a:xfrm>
          <a:prstGeom prst="rect">
            <a:avLst/>
          </a:prstGeom>
        </p:spPr>
      </p:pic>
    </p:spTree>
    <p:extLst>
      <p:ext uri="{BB962C8B-B14F-4D97-AF65-F5344CB8AC3E}">
        <p14:creationId xmlns:p14="http://schemas.microsoft.com/office/powerpoint/2010/main" val="40150198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Custom 1">
      <a:dk1>
        <a:sysClr val="windowText" lastClr="000000"/>
      </a:dk1>
      <a:lt1>
        <a:sysClr val="window" lastClr="FFFFFF"/>
      </a:lt1>
      <a:dk2>
        <a:srgbClr val="0E5580"/>
      </a:dk2>
      <a:lt2>
        <a:srgbClr val="EBEBEB"/>
      </a:lt2>
      <a:accent1>
        <a:srgbClr val="FFC000"/>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4248</TotalTime>
  <Words>497</Words>
  <Application>Microsoft Office PowerPoint</Application>
  <PresentationFormat>On-screen Show (4:3)</PresentationFormat>
  <Paragraphs>51</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Century Gothic</vt:lpstr>
      <vt:lpstr>Wingdings 3</vt:lpstr>
      <vt:lpstr>Ion</vt:lpstr>
      <vt:lpstr>Autopacking Institutional Awards 101</vt:lpstr>
      <vt:lpstr>Current Practices at Mississippi College</vt:lpstr>
      <vt:lpstr>Why automate the packaging of institutional aid</vt:lpstr>
      <vt:lpstr>BANNER to the Rescue!!</vt:lpstr>
      <vt:lpstr>Key Points</vt:lpstr>
      <vt:lpstr>Key Points</vt:lpstr>
      <vt:lpstr>Step 1: Determine what factors are used in awarding institutional aid</vt:lpstr>
      <vt:lpstr>Step 3: Use RPROPTS to allow mass acceptance</vt:lpstr>
      <vt:lpstr>Step 4: Use RTVGRP to create a new packaging group</vt:lpstr>
      <vt:lpstr>Step 5: Use RORRULE to define selection rules</vt:lpstr>
      <vt:lpstr>Step 7: Use RTVALGR to create algorithm codes for awarding</vt:lpstr>
      <vt:lpstr>Step 8: Use RPRALGR to create each rule for EACH fund code</vt:lpstr>
      <vt:lpstr>Step 9: Use RPRGFND to assign fund codes to algorithmic rules</vt:lpstr>
      <vt:lpstr>Step 10: Assign the packaging group (manually)</vt:lpstr>
      <vt:lpstr>Step 10: Assign the packaging group (automatically) GLRSLCT</vt:lpstr>
      <vt:lpstr>Step 10: Assign the packaging group (automatically) GLBDATA</vt:lpstr>
      <vt:lpstr>Step 10: Assign the packaging group (automatically) GLAEXTR</vt:lpstr>
      <vt:lpstr>Step 10: Assign the packaging group (automatically) GJAPCTL</vt:lpstr>
      <vt:lpstr>Notes</vt:lpstr>
      <vt:lpstr>In the case of after awarding institutional funds, you want to run Pell, you can null out the field in Banner with the following steps. Open Form RORPOST form and choose the selection criteria, and be sure and click on Use Indicator.   You will need to set the Type Code to D and Code to Post to Null</vt:lpstr>
      <vt:lpstr>Open form RORBPST  and run the batch process.  This will null out the date field for the 1TFRSH group.</vt:lpstr>
      <vt:lpstr>After you null out the date fields, then you can run the package process to assign the Inst. Awards based on ACT scores.  Open form GJAPCTL – RPEPCKG – This will scholarship to the qualified individuals in the 1TFRSH group based on their ACT scores.</vt:lpstr>
      <vt:lpstr>Important Note</vt:lpstr>
      <vt:lpstr>PowerPoint Presentation</vt:lpstr>
      <vt:lpstr>Contact Information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Housing Projections</dc:title>
  <dc:creator>Robert Gatewood</dc:creator>
  <cp:lastModifiedBy>Robert Gatewood</cp:lastModifiedBy>
  <cp:revision>71</cp:revision>
  <cp:lastPrinted>2014-03-18T13:24:18Z</cp:lastPrinted>
  <dcterms:created xsi:type="dcterms:W3CDTF">2013-10-02T14:06:51Z</dcterms:created>
  <dcterms:modified xsi:type="dcterms:W3CDTF">2014-09-10T02:02:01Z</dcterms:modified>
</cp:coreProperties>
</file>