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0"/>
  </p:handoutMasterIdLst>
  <p:sldIdLst>
    <p:sldId id="256" r:id="rId2"/>
    <p:sldId id="257" r:id="rId3"/>
    <p:sldId id="258" r:id="rId4"/>
    <p:sldId id="259" r:id="rId5"/>
    <p:sldId id="260" r:id="rId6"/>
    <p:sldId id="342" r:id="rId7"/>
    <p:sldId id="261" r:id="rId8"/>
    <p:sldId id="262" r:id="rId9"/>
    <p:sldId id="263"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401" r:id="rId69"/>
    <p:sldId id="402" r:id="rId70"/>
    <p:sldId id="403" r:id="rId71"/>
    <p:sldId id="404" r:id="rId72"/>
    <p:sldId id="405" r:id="rId73"/>
    <p:sldId id="406" r:id="rId74"/>
    <p:sldId id="407" r:id="rId75"/>
    <p:sldId id="408" r:id="rId76"/>
    <p:sldId id="409" r:id="rId77"/>
    <p:sldId id="410" r:id="rId78"/>
    <p:sldId id="411" r:id="rId79"/>
    <p:sldId id="412" r:id="rId80"/>
    <p:sldId id="413" r:id="rId81"/>
    <p:sldId id="414" r:id="rId82"/>
    <p:sldId id="415" r:id="rId83"/>
    <p:sldId id="416" r:id="rId84"/>
    <p:sldId id="417" r:id="rId85"/>
    <p:sldId id="418" r:id="rId86"/>
    <p:sldId id="419" r:id="rId87"/>
    <p:sldId id="420" r:id="rId88"/>
    <p:sldId id="421"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22" autoAdjust="0"/>
  </p:normalViewPr>
  <p:slideViewPr>
    <p:cSldViewPr>
      <p:cViewPr varScale="1">
        <p:scale>
          <a:sx n="130" d="100"/>
          <a:sy n="130" d="100"/>
        </p:scale>
        <p:origin x="1104"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39C1F0-33E6-4C72-B60C-BD2ED42C3543}" type="datetimeFigureOut">
              <a:rPr lang="en-US" smtClean="0"/>
              <a:t>9/19/2014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1EBF20-AB74-4ABD-B30A-9BB9FC3301C2}" type="slidenum">
              <a:rPr lang="en-US" smtClean="0"/>
              <a:t>‹#›</a:t>
            </a:fld>
            <a:endParaRPr lang="en-US"/>
          </a:p>
        </p:txBody>
      </p:sp>
    </p:spTree>
    <p:extLst>
      <p:ext uri="{BB962C8B-B14F-4D97-AF65-F5344CB8AC3E}">
        <p14:creationId xmlns:p14="http://schemas.microsoft.com/office/powerpoint/2010/main" val="3507722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9/19/2014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9/19/2014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9/19/2014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9/19/2014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9/19/2014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2014</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fontScale="92500"/>
          </a:bodyPr>
          <a:lstStyle/>
          <a:p>
            <a:pPr algn="l"/>
            <a:r>
              <a:rPr lang="en-US" sz="2000" dirty="0" smtClean="0"/>
              <a:t>Session Title:  Banner Accounts Receivable Refreshing the Basics</a:t>
            </a:r>
          </a:p>
          <a:p>
            <a:pPr algn="l"/>
            <a:r>
              <a:rPr lang="en-US" sz="2000" dirty="0" smtClean="0"/>
              <a:t>Presented By: Laura Chisolm</a:t>
            </a:r>
          </a:p>
          <a:p>
            <a:pPr algn="l"/>
            <a:r>
              <a:rPr lang="en-US" sz="2000" dirty="0" smtClean="0"/>
              <a:t>Institution: Pearl River Community College</a:t>
            </a:r>
          </a:p>
          <a:p>
            <a:pPr algn="l"/>
            <a:r>
              <a:rPr lang="en-US" sz="2000" dirty="0" smtClean="0"/>
              <a:t>September 15, 2014</a:t>
            </a:r>
            <a:endParaRPr lang="en-US" sz="200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52400" y="4672326"/>
            <a:ext cx="1401964" cy="2163901"/>
          </a:xfrm>
          <a:prstGeom prst="rect">
            <a:avLst/>
          </a:prstGeom>
          <a:scene3d>
            <a:camera prst="orthographicFront"/>
            <a:lightRig rig="threePt" dir="t"/>
          </a:scene3d>
          <a:sp3d extrusionH="76200">
            <a:extrusionClr>
              <a:schemeClr val="bg2">
                <a:lumMod val="50000"/>
              </a:schemeClr>
            </a:extrusionClr>
          </a:sp3d>
        </p:spPr>
      </p:pic>
    </p:spTree>
    <p:extLst>
      <p:ext uri="{BB962C8B-B14F-4D97-AF65-F5344CB8AC3E}">
        <p14:creationId xmlns:p14="http://schemas.microsoft.com/office/powerpoint/2010/main" val="4216513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Links AR module to GL</a:t>
            </a:r>
          </a:p>
          <a:p>
            <a:r>
              <a:rPr lang="en-US" dirty="0"/>
              <a:t>Charges</a:t>
            </a:r>
          </a:p>
          <a:p>
            <a:r>
              <a:rPr lang="en-US" dirty="0"/>
              <a:t>Payments</a:t>
            </a:r>
          </a:p>
          <a:p>
            <a:r>
              <a:rPr lang="en-US" dirty="0"/>
              <a:t>Creates accounting transactions which feed to GL</a:t>
            </a:r>
          </a:p>
          <a:p>
            <a:r>
              <a:rPr lang="en-US" dirty="0"/>
              <a:t>Review of form specifics</a:t>
            </a:r>
          </a:p>
          <a:p>
            <a:endParaRPr lang="en-US" dirty="0"/>
          </a:p>
        </p:txBody>
      </p:sp>
      <p:sp>
        <p:nvSpPr>
          <p:cNvPr id="3" name="Title 2"/>
          <p:cNvSpPr>
            <a:spLocks noGrp="1"/>
          </p:cNvSpPr>
          <p:nvPr>
            <p:ph type="title"/>
          </p:nvPr>
        </p:nvSpPr>
        <p:spPr/>
        <p:txBody>
          <a:bodyPr/>
          <a:lstStyle/>
          <a:p>
            <a:pPr algn="ctr"/>
            <a:r>
              <a:rPr lang="en-US" dirty="0"/>
              <a:t>Detail and Priority Codes</a:t>
            </a:r>
          </a:p>
        </p:txBody>
      </p:sp>
    </p:spTree>
    <p:extLst>
      <p:ext uri="{BB962C8B-B14F-4D97-AF65-F5344CB8AC3E}">
        <p14:creationId xmlns:p14="http://schemas.microsoft.com/office/powerpoint/2010/main" val="68706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TSADETC</a:t>
            </a:r>
            <a:endParaRPr lang="en-US" dirty="0"/>
          </a:p>
          <a:p>
            <a:endParaRPr lang="en-US" dirty="0"/>
          </a:p>
          <a:p>
            <a:endParaRPr lang="en-US" dirty="0"/>
          </a:p>
        </p:txBody>
      </p:sp>
      <p:sp>
        <p:nvSpPr>
          <p:cNvPr id="3" name="Title 2"/>
          <p:cNvSpPr>
            <a:spLocks noGrp="1"/>
          </p:cNvSpPr>
          <p:nvPr>
            <p:ph type="title"/>
          </p:nvPr>
        </p:nvSpPr>
        <p:spPr/>
        <p:txBody>
          <a:bodyPr/>
          <a:lstStyle/>
          <a:p>
            <a:pPr algn="ctr"/>
            <a:r>
              <a:rPr lang="en-US" dirty="0"/>
              <a:t>Detail and Priority Codes</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260255" y="1981200"/>
            <a:ext cx="6271895" cy="4524375"/>
          </a:xfrm>
          <a:prstGeom prst="rect">
            <a:avLst/>
          </a:prstGeom>
          <a:ln>
            <a:noFill/>
          </a:ln>
          <a:extLst>
            <a:ext uri="{53640926-AAD7-44D8-BBD7-CCE9431645EC}">
              <a14:shadowObscured xmlns:a14="http://schemas.microsoft.com/office/drawing/2010/main"/>
            </a:ext>
          </a:extLst>
        </p:spPr>
      </p:pic>
      <p:sp>
        <p:nvSpPr>
          <p:cNvPr id="5" name="Rounded Rectangular Callout 4"/>
          <p:cNvSpPr/>
          <p:nvPr/>
        </p:nvSpPr>
        <p:spPr>
          <a:xfrm>
            <a:off x="3733800" y="1447800"/>
            <a:ext cx="2590800" cy="533400"/>
          </a:xfrm>
          <a:prstGeom prst="wedgeRoundRectCallout">
            <a:avLst>
              <a:gd name="adj1" fmla="val -34547"/>
              <a:gd name="adj2" fmla="val 2020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Description on Bill</a:t>
            </a:r>
            <a:endParaRPr lang="en-US" dirty="0">
              <a:solidFill>
                <a:prstClr val="black"/>
              </a:solidFill>
            </a:endParaRPr>
          </a:p>
        </p:txBody>
      </p:sp>
    </p:spTree>
    <p:extLst>
      <p:ext uri="{BB962C8B-B14F-4D97-AF65-F5344CB8AC3E}">
        <p14:creationId xmlns:p14="http://schemas.microsoft.com/office/powerpoint/2010/main" val="2149112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Detail and Priority Codes</a:t>
            </a:r>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25540" y="1481138"/>
            <a:ext cx="6292919"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803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Detail and Priority Codes</a:t>
            </a:r>
          </a:p>
        </p:txBody>
      </p:sp>
      <p:pic>
        <p:nvPicPr>
          <p:cNvPr id="4"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877058"/>
            <a:ext cx="8229600" cy="17341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2181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Detail </a:t>
            </a:r>
            <a:r>
              <a:rPr lang="en-US" dirty="0"/>
              <a:t>Code – 4 character code</a:t>
            </a:r>
          </a:p>
          <a:p>
            <a:r>
              <a:rPr lang="en-US" dirty="0"/>
              <a:t>Type – C for charge; P for payment</a:t>
            </a:r>
          </a:p>
          <a:p>
            <a:r>
              <a:rPr lang="en-US" dirty="0"/>
              <a:t>Category – 3 character Category groups for specific processing</a:t>
            </a:r>
          </a:p>
          <a:p>
            <a:r>
              <a:rPr lang="en-US" dirty="0"/>
              <a:t>Grant Type – only used for grant accounting</a:t>
            </a:r>
          </a:p>
          <a:p>
            <a:r>
              <a:rPr lang="en-US" dirty="0"/>
              <a:t>Priority – 3 character number that assigns the application order to transactions</a:t>
            </a:r>
          </a:p>
          <a:p>
            <a:endParaRPr lang="en-US" dirty="0"/>
          </a:p>
        </p:txBody>
      </p:sp>
      <p:sp>
        <p:nvSpPr>
          <p:cNvPr id="3" name="Title 2"/>
          <p:cNvSpPr>
            <a:spLocks noGrp="1"/>
          </p:cNvSpPr>
          <p:nvPr>
            <p:ph type="title"/>
          </p:nvPr>
        </p:nvSpPr>
        <p:spPr/>
        <p:txBody>
          <a:bodyPr/>
          <a:lstStyle/>
          <a:p>
            <a:pPr algn="ctr"/>
            <a:r>
              <a:rPr lang="en-US" dirty="0"/>
              <a:t>Detail and Priority Codes</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5460274" y="4495800"/>
            <a:ext cx="3483430" cy="2118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9913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4487091" y="4060371"/>
            <a:ext cx="4106442" cy="2545080"/>
          </a:xfrm>
          <a:prstGeom prst="rect">
            <a:avLst/>
          </a:prstGeom>
          <a:ln>
            <a:noFill/>
          </a:ln>
          <a:extLst>
            <a:ext uri="{53640926-AAD7-44D8-BBD7-CCE9431645EC}">
              <a14:shadowObscured xmlns:a14="http://schemas.microsoft.com/office/drawing/2010/main"/>
            </a:ext>
          </a:extLst>
        </p:spPr>
      </p:pic>
      <p:sp>
        <p:nvSpPr>
          <p:cNvPr id="2" name="Content Placeholder 1"/>
          <p:cNvSpPr>
            <a:spLocks noGrp="1"/>
          </p:cNvSpPr>
          <p:nvPr>
            <p:ph idx="1"/>
          </p:nvPr>
        </p:nvSpPr>
        <p:spPr>
          <a:xfrm>
            <a:off x="457200" y="1481328"/>
            <a:ext cx="8458200" cy="4525963"/>
          </a:xfrm>
        </p:spPr>
        <p:txBody>
          <a:bodyPr/>
          <a:lstStyle/>
          <a:p>
            <a:r>
              <a:rPr lang="en-US" sz="2400" b="1" dirty="0"/>
              <a:t>Refund Code </a:t>
            </a:r>
            <a:r>
              <a:rPr lang="en-US" dirty="0"/>
              <a:t>– </a:t>
            </a:r>
            <a:r>
              <a:rPr lang="en-US" sz="2400" dirty="0"/>
              <a:t>assign only to Refund detail code (Y, P, M)</a:t>
            </a:r>
          </a:p>
          <a:p>
            <a:r>
              <a:rPr lang="en-US" sz="2400" b="1" dirty="0"/>
              <a:t>Direct Deposit </a:t>
            </a:r>
            <a:r>
              <a:rPr lang="en-US" dirty="0"/>
              <a:t>– </a:t>
            </a:r>
            <a:r>
              <a:rPr lang="en-US" sz="2400" dirty="0"/>
              <a:t>assign only to Refund detail codes</a:t>
            </a:r>
          </a:p>
          <a:p>
            <a:r>
              <a:rPr lang="en-US" sz="2400" b="1" dirty="0"/>
              <a:t>Refundable</a:t>
            </a:r>
            <a:r>
              <a:rPr lang="en-US" dirty="0"/>
              <a:t> –</a:t>
            </a:r>
            <a:r>
              <a:rPr lang="en-US" sz="2400" dirty="0"/>
              <a:t>should student receive the credit balance</a:t>
            </a:r>
          </a:p>
          <a:p>
            <a:r>
              <a:rPr lang="en-US" sz="2400" b="1" dirty="0"/>
              <a:t>Receipt</a:t>
            </a:r>
            <a:r>
              <a:rPr lang="en-US" dirty="0"/>
              <a:t> – </a:t>
            </a:r>
            <a:r>
              <a:rPr lang="en-US" sz="2400" dirty="0"/>
              <a:t>should a receipt number be generated</a:t>
            </a:r>
          </a:p>
          <a:p>
            <a:r>
              <a:rPr lang="en-US" sz="2400" b="1" dirty="0"/>
              <a:t>Active</a:t>
            </a:r>
            <a:r>
              <a:rPr lang="en-US" dirty="0"/>
              <a:t> – </a:t>
            </a:r>
            <a:r>
              <a:rPr lang="en-US" sz="2400" dirty="0"/>
              <a:t>indicates and active code</a:t>
            </a:r>
          </a:p>
          <a:p>
            <a:endParaRPr lang="en-US" dirty="0"/>
          </a:p>
        </p:txBody>
      </p:sp>
      <p:sp>
        <p:nvSpPr>
          <p:cNvPr id="3" name="Title 2"/>
          <p:cNvSpPr>
            <a:spLocks noGrp="1"/>
          </p:cNvSpPr>
          <p:nvPr>
            <p:ph type="title"/>
          </p:nvPr>
        </p:nvSpPr>
        <p:spPr/>
        <p:txBody>
          <a:bodyPr/>
          <a:lstStyle/>
          <a:p>
            <a:pPr algn="ctr"/>
            <a:r>
              <a:rPr lang="en-US" dirty="0"/>
              <a:t>Detail and Priority Codes</a:t>
            </a:r>
          </a:p>
        </p:txBody>
      </p:sp>
    </p:spTree>
    <p:extLst>
      <p:ext uri="{BB962C8B-B14F-4D97-AF65-F5344CB8AC3E}">
        <p14:creationId xmlns:p14="http://schemas.microsoft.com/office/powerpoint/2010/main" val="293887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3915746" y="3648271"/>
            <a:ext cx="2027854" cy="3032448"/>
          </a:xfrm>
          <a:prstGeom prst="rect">
            <a:avLst/>
          </a:prstGeom>
          <a:ln>
            <a:noFill/>
          </a:ln>
          <a:extLst>
            <a:ext uri="{53640926-AAD7-44D8-BBD7-CCE9431645EC}">
              <a14:shadowObscured xmlns:a14="http://schemas.microsoft.com/office/drawing/2010/main"/>
            </a:ext>
          </a:extLst>
        </p:spPr>
      </p:pic>
      <p:sp>
        <p:nvSpPr>
          <p:cNvPr id="2" name="Content Placeholder 1"/>
          <p:cNvSpPr>
            <a:spLocks noGrp="1"/>
          </p:cNvSpPr>
          <p:nvPr>
            <p:ph idx="1"/>
          </p:nvPr>
        </p:nvSpPr>
        <p:spPr/>
        <p:txBody>
          <a:bodyPr/>
          <a:lstStyle/>
          <a:p>
            <a:r>
              <a:rPr lang="en-US" dirty="0"/>
              <a:t>Term based &amp; Aid Year Based – determined by the build of accounting</a:t>
            </a:r>
          </a:p>
          <a:p>
            <a:r>
              <a:rPr lang="en-US" dirty="0"/>
              <a:t>Like Term, Like Aid Year, Like Period – restricts use during application of payment</a:t>
            </a:r>
          </a:p>
          <a:p>
            <a:r>
              <a:rPr lang="en-US" dirty="0"/>
              <a:t>GL Enterable – can the GL account be entered when on the T%AMISC form</a:t>
            </a:r>
          </a:p>
          <a:p>
            <a:endParaRPr lang="en-US" dirty="0"/>
          </a:p>
        </p:txBody>
      </p:sp>
      <p:sp>
        <p:nvSpPr>
          <p:cNvPr id="3" name="Title 2"/>
          <p:cNvSpPr>
            <a:spLocks noGrp="1"/>
          </p:cNvSpPr>
          <p:nvPr>
            <p:ph type="title"/>
          </p:nvPr>
        </p:nvSpPr>
        <p:spPr/>
        <p:txBody>
          <a:bodyPr/>
          <a:lstStyle/>
          <a:p>
            <a:pPr algn="ctr"/>
            <a:r>
              <a:rPr lang="en-US" dirty="0"/>
              <a:t>Detail and Priority Codes</a:t>
            </a:r>
          </a:p>
        </p:txBody>
      </p:sp>
      <p:sp>
        <p:nvSpPr>
          <p:cNvPr id="5" name="Left Brace 4"/>
          <p:cNvSpPr/>
          <p:nvPr/>
        </p:nvSpPr>
        <p:spPr>
          <a:xfrm>
            <a:off x="3461657" y="4208106"/>
            <a:ext cx="454089" cy="4758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Left Brace 5"/>
          <p:cNvSpPr/>
          <p:nvPr/>
        </p:nvSpPr>
        <p:spPr>
          <a:xfrm>
            <a:off x="3461657" y="4945224"/>
            <a:ext cx="454089" cy="8490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671785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6167846" y="4572000"/>
            <a:ext cx="1727427" cy="2083901"/>
          </a:xfrm>
          <a:prstGeom prst="rect">
            <a:avLst/>
          </a:prstGeom>
          <a:ln>
            <a:noFill/>
          </a:ln>
          <a:extLst>
            <a:ext uri="{53640926-AAD7-44D8-BBD7-CCE9431645EC}">
              <a14:shadowObscured xmlns:a14="http://schemas.microsoft.com/office/drawing/2010/main"/>
            </a:ext>
          </a:extLst>
        </p:spPr>
      </p:pic>
      <p:sp>
        <p:nvSpPr>
          <p:cNvPr id="2" name="Content Placeholder 1"/>
          <p:cNvSpPr>
            <a:spLocks noGrp="1"/>
          </p:cNvSpPr>
          <p:nvPr>
            <p:ph idx="1"/>
          </p:nvPr>
        </p:nvSpPr>
        <p:spPr/>
        <p:txBody>
          <a:bodyPr/>
          <a:lstStyle/>
          <a:p>
            <a:r>
              <a:rPr lang="en-US" dirty="0"/>
              <a:t>Pay Type – </a:t>
            </a:r>
            <a:r>
              <a:rPr lang="en-US" sz="2400" dirty="0"/>
              <a:t>another way to group detail codes</a:t>
            </a:r>
          </a:p>
          <a:p>
            <a:r>
              <a:rPr lang="en-US" dirty="0"/>
              <a:t>Tax Type – </a:t>
            </a:r>
            <a:r>
              <a:rPr lang="en-US" sz="2400" dirty="0"/>
              <a:t>Canadian T2202A processing</a:t>
            </a:r>
          </a:p>
          <a:p>
            <a:r>
              <a:rPr lang="en-US" dirty="0"/>
              <a:t>Title IV – </a:t>
            </a:r>
            <a:r>
              <a:rPr lang="en-US" sz="2400" dirty="0"/>
              <a:t>Federal Title IV payments</a:t>
            </a:r>
          </a:p>
          <a:p>
            <a:r>
              <a:rPr lang="en-US" dirty="0"/>
              <a:t>Institutional Charges – </a:t>
            </a:r>
            <a:r>
              <a:rPr lang="en-US" sz="2400" dirty="0"/>
              <a:t>Inst. Charges as defined by the U.S. </a:t>
            </a:r>
            <a:r>
              <a:rPr lang="en-US" sz="2400" dirty="0" err="1"/>
              <a:t>Dept</a:t>
            </a:r>
            <a:r>
              <a:rPr lang="en-US" sz="2400" dirty="0"/>
              <a:t> of Ed</a:t>
            </a:r>
          </a:p>
          <a:p>
            <a:r>
              <a:rPr lang="en-US" dirty="0"/>
              <a:t>Exclude Invoice Print – </a:t>
            </a:r>
            <a:r>
              <a:rPr lang="en-US" sz="2400" dirty="0"/>
              <a:t>exclude the transaction from printing on invoice</a:t>
            </a:r>
          </a:p>
          <a:p>
            <a:r>
              <a:rPr lang="en-US" dirty="0"/>
              <a:t>Payment History – </a:t>
            </a:r>
            <a:r>
              <a:rPr lang="en-US" sz="2400" dirty="0"/>
              <a:t>display on payment history (SSB/INB)</a:t>
            </a:r>
          </a:p>
          <a:p>
            <a:endParaRPr lang="en-US" dirty="0"/>
          </a:p>
        </p:txBody>
      </p:sp>
      <p:sp>
        <p:nvSpPr>
          <p:cNvPr id="3" name="Title 2"/>
          <p:cNvSpPr>
            <a:spLocks noGrp="1"/>
          </p:cNvSpPr>
          <p:nvPr>
            <p:ph type="title"/>
          </p:nvPr>
        </p:nvSpPr>
        <p:spPr/>
        <p:txBody>
          <a:bodyPr/>
          <a:lstStyle/>
          <a:p>
            <a:pPr algn="ctr"/>
            <a:r>
              <a:rPr lang="en-US" dirty="0"/>
              <a:t>Detail and Priority Codes</a:t>
            </a:r>
          </a:p>
        </p:txBody>
      </p:sp>
    </p:spTree>
    <p:extLst>
      <p:ext uri="{BB962C8B-B14F-4D97-AF65-F5344CB8AC3E}">
        <p14:creationId xmlns:p14="http://schemas.microsoft.com/office/powerpoint/2010/main" val="2844666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Defaults – can be assigned to assist in data entry</a:t>
            </a:r>
          </a:p>
          <a:p>
            <a:endParaRPr lang="en-US" dirty="0"/>
          </a:p>
        </p:txBody>
      </p:sp>
      <p:sp>
        <p:nvSpPr>
          <p:cNvPr id="3" name="Title 2"/>
          <p:cNvSpPr>
            <a:spLocks noGrp="1"/>
          </p:cNvSpPr>
          <p:nvPr>
            <p:ph type="title"/>
          </p:nvPr>
        </p:nvSpPr>
        <p:spPr/>
        <p:txBody>
          <a:bodyPr/>
          <a:lstStyle/>
          <a:p>
            <a:pPr algn="ctr"/>
            <a:r>
              <a:rPr lang="en-US" dirty="0"/>
              <a:t>Detail and Priority Codes</a:t>
            </a:r>
          </a:p>
        </p:txBody>
      </p:sp>
      <p:pic>
        <p:nvPicPr>
          <p:cNvPr id="5" name="Picture 4"/>
          <p:cNvPicPr/>
          <p:nvPr/>
        </p:nvPicPr>
        <p:blipFill rotWithShape="1">
          <a:blip r:embed="rId2" cstate="print">
            <a:extLst>
              <a:ext uri="{28A0092B-C50C-407E-A947-70E740481C1C}">
                <a14:useLocalDpi xmlns:a14="http://schemas.microsoft.com/office/drawing/2010/main"/>
              </a:ext>
            </a:extLst>
          </a:blip>
          <a:srcRect/>
          <a:stretch/>
        </p:blipFill>
        <p:spPr bwMode="auto">
          <a:xfrm>
            <a:off x="3352800" y="2209800"/>
            <a:ext cx="3278156" cy="2883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471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Priority Codes</a:t>
            </a:r>
          </a:p>
          <a:p>
            <a:pPr lvl="1"/>
            <a:r>
              <a:rPr lang="en-US" dirty="0"/>
              <a:t>Order by which charges are paid</a:t>
            </a:r>
          </a:p>
          <a:p>
            <a:pPr lvl="1"/>
            <a:r>
              <a:rPr lang="en-US" dirty="0"/>
              <a:t>Order by which payments are used</a:t>
            </a:r>
          </a:p>
          <a:p>
            <a:pPr lvl="1"/>
            <a:r>
              <a:rPr lang="en-US" dirty="0"/>
              <a:t>Application of charges paid by the appropriate payments</a:t>
            </a:r>
          </a:p>
          <a:p>
            <a:endParaRPr lang="en-US" dirty="0"/>
          </a:p>
        </p:txBody>
      </p:sp>
      <p:sp>
        <p:nvSpPr>
          <p:cNvPr id="3" name="Title 2"/>
          <p:cNvSpPr>
            <a:spLocks noGrp="1"/>
          </p:cNvSpPr>
          <p:nvPr>
            <p:ph type="title"/>
          </p:nvPr>
        </p:nvSpPr>
        <p:spPr/>
        <p:txBody>
          <a:bodyPr/>
          <a:lstStyle/>
          <a:p>
            <a:pPr algn="ctr"/>
            <a:r>
              <a:rPr lang="en-US" dirty="0"/>
              <a:t>Detail and Priority Codes</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3243942" y="3596692"/>
            <a:ext cx="2531706" cy="2864498"/>
          </a:xfrm>
          <a:prstGeom prst="rect">
            <a:avLst/>
          </a:prstGeom>
          <a:ln>
            <a:noFill/>
          </a:ln>
          <a:extLst>
            <a:ext uri="{53640926-AAD7-44D8-BBD7-CCE9431645EC}">
              <a14:shadowObscured xmlns:a14="http://schemas.microsoft.com/office/drawing/2010/main"/>
            </a:ext>
          </a:extLst>
        </p:spPr>
      </p:pic>
      <p:sp>
        <p:nvSpPr>
          <p:cNvPr id="5" name="Oval 4"/>
          <p:cNvSpPr/>
          <p:nvPr/>
        </p:nvSpPr>
        <p:spPr>
          <a:xfrm>
            <a:off x="3309256" y="5374433"/>
            <a:ext cx="1020148" cy="4198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1382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7086" y="4663798"/>
            <a:ext cx="1401964" cy="2163901"/>
          </a:xfrm>
          <a:prstGeom prst="rect">
            <a:avLst/>
          </a:prstGeom>
          <a:scene3d>
            <a:camera prst="orthographicFront"/>
            <a:lightRig rig="threePt" dir="t"/>
          </a:scene3d>
          <a:sp3d extrusionH="76200">
            <a:extrusionClr>
              <a:schemeClr val="bg2">
                <a:lumMod val="50000"/>
              </a:schemeClr>
            </a:extrusionClr>
          </a:sp3d>
        </p:spPr>
      </p:pic>
    </p:spTree>
    <p:extLst>
      <p:ext uri="{BB962C8B-B14F-4D97-AF65-F5344CB8AC3E}">
        <p14:creationId xmlns:p14="http://schemas.microsoft.com/office/powerpoint/2010/main" val="31063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Priority Codes</a:t>
            </a:r>
          </a:p>
          <a:p>
            <a:pPr lvl="1"/>
            <a:r>
              <a:rPr lang="en-US" dirty="0"/>
              <a:t>3 numbers</a:t>
            </a:r>
          </a:p>
          <a:p>
            <a:pPr lvl="1"/>
            <a:r>
              <a:rPr lang="en-US" dirty="0"/>
              <a:t>Zero’s are wildcards</a:t>
            </a:r>
          </a:p>
          <a:p>
            <a:pPr lvl="1"/>
            <a:r>
              <a:rPr lang="en-US" dirty="0"/>
              <a:t>Numbers match by columns</a:t>
            </a:r>
          </a:p>
          <a:p>
            <a:pPr lvl="1"/>
            <a:r>
              <a:rPr lang="en-US" dirty="0"/>
              <a:t>Payment detail codes with the highest priority number will be used first</a:t>
            </a:r>
          </a:p>
          <a:p>
            <a:pPr lvl="1"/>
            <a:r>
              <a:rPr lang="en-US" dirty="0"/>
              <a:t>Charge detail codes with highest priority numbers will be paid first</a:t>
            </a:r>
          </a:p>
          <a:p>
            <a:pPr lvl="1"/>
            <a:r>
              <a:rPr lang="en-US" dirty="0"/>
              <a:t>More than one detail code which has the same priority</a:t>
            </a:r>
          </a:p>
          <a:p>
            <a:pPr lvl="2"/>
            <a:r>
              <a:rPr lang="en-US" dirty="0"/>
              <a:t>Oldest effective date</a:t>
            </a:r>
          </a:p>
          <a:p>
            <a:pPr lvl="2"/>
            <a:r>
              <a:rPr lang="en-US" dirty="0"/>
              <a:t>Oldest transaction date</a:t>
            </a:r>
          </a:p>
        </p:txBody>
      </p:sp>
      <p:sp>
        <p:nvSpPr>
          <p:cNvPr id="3" name="Title 2"/>
          <p:cNvSpPr>
            <a:spLocks noGrp="1"/>
          </p:cNvSpPr>
          <p:nvPr>
            <p:ph type="title"/>
          </p:nvPr>
        </p:nvSpPr>
        <p:spPr/>
        <p:txBody>
          <a:bodyPr/>
          <a:lstStyle/>
          <a:p>
            <a:pPr algn="ctr"/>
            <a:r>
              <a:rPr lang="en-US" dirty="0"/>
              <a:t>Detail and Priority Codes</a:t>
            </a:r>
          </a:p>
        </p:txBody>
      </p:sp>
    </p:spTree>
    <p:extLst>
      <p:ext uri="{BB962C8B-B14F-4D97-AF65-F5344CB8AC3E}">
        <p14:creationId xmlns:p14="http://schemas.microsoft.com/office/powerpoint/2010/main" val="1032236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Example of column matching</a:t>
            </a:r>
          </a:p>
          <a:p>
            <a:pPr lvl="1"/>
            <a:r>
              <a:rPr lang="en-US" dirty="0"/>
              <a:t>Payment 900 pays 900 – 999</a:t>
            </a:r>
          </a:p>
          <a:p>
            <a:pPr lvl="1"/>
            <a:r>
              <a:rPr lang="en-US" dirty="0"/>
              <a:t>Payment 800 pays 800 – 899</a:t>
            </a:r>
          </a:p>
          <a:p>
            <a:pPr lvl="1"/>
            <a:r>
              <a:rPr lang="en-US" dirty="0"/>
              <a:t>Payment 880 pays 880 – 889</a:t>
            </a:r>
          </a:p>
          <a:p>
            <a:pPr lvl="1"/>
            <a:r>
              <a:rPr lang="en-US" dirty="0"/>
              <a:t>Payment 901 pays 901, 911, 921, 931, 941, 951, 961, 971, etc.</a:t>
            </a:r>
          </a:p>
          <a:p>
            <a:pPr lvl="1"/>
            <a:endParaRPr lang="en-US" dirty="0"/>
          </a:p>
          <a:p>
            <a:r>
              <a:rPr lang="en-US" dirty="0"/>
              <a:t>Use a wildcard of 0 on charges if the 03 parameter in TGRAPPL = N</a:t>
            </a:r>
          </a:p>
          <a:p>
            <a:pPr lvl="1"/>
            <a:r>
              <a:rPr lang="en-US" dirty="0"/>
              <a:t>Apply Negative Charge to any priority</a:t>
            </a:r>
          </a:p>
          <a:p>
            <a:endParaRPr lang="en-US" dirty="0"/>
          </a:p>
        </p:txBody>
      </p:sp>
      <p:sp>
        <p:nvSpPr>
          <p:cNvPr id="3" name="Title 2"/>
          <p:cNvSpPr>
            <a:spLocks noGrp="1"/>
          </p:cNvSpPr>
          <p:nvPr>
            <p:ph type="title"/>
          </p:nvPr>
        </p:nvSpPr>
        <p:spPr/>
        <p:txBody>
          <a:bodyPr/>
          <a:lstStyle/>
          <a:p>
            <a:pPr algn="ctr"/>
            <a:r>
              <a:rPr lang="en-US" dirty="0"/>
              <a:t>Detail and Priority Codes</a:t>
            </a:r>
          </a:p>
        </p:txBody>
      </p:sp>
    </p:spTree>
    <p:extLst>
      <p:ext uri="{BB962C8B-B14F-4D97-AF65-F5344CB8AC3E}">
        <p14:creationId xmlns:p14="http://schemas.microsoft.com/office/powerpoint/2010/main" val="559743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Remember 000 will pay all charges</a:t>
            </a:r>
          </a:p>
          <a:p>
            <a:pPr lvl="1"/>
            <a:r>
              <a:rPr lang="en-US" dirty="0"/>
              <a:t>If you have a charge to be paid specifically by a payment any payments with 000 will be able to pay that charge as well.</a:t>
            </a:r>
          </a:p>
          <a:p>
            <a:r>
              <a:rPr lang="en-US" dirty="0"/>
              <a:t>Detail codes are charges or payments</a:t>
            </a:r>
          </a:p>
          <a:p>
            <a:r>
              <a:rPr lang="en-US" dirty="0"/>
              <a:t>Payments apply to charges</a:t>
            </a:r>
          </a:p>
          <a:p>
            <a:r>
              <a:rPr lang="en-US" dirty="0"/>
              <a:t>Payments are used in order of priority</a:t>
            </a:r>
          </a:p>
          <a:p>
            <a:pPr lvl="1"/>
            <a:r>
              <a:rPr lang="en-US" dirty="0"/>
              <a:t>Application of Payment parameters will supersede</a:t>
            </a:r>
          </a:p>
          <a:p>
            <a:r>
              <a:rPr lang="en-US" dirty="0"/>
              <a:t>Priority codes are compared by column</a:t>
            </a:r>
          </a:p>
          <a:p>
            <a:endParaRPr lang="en-US" dirty="0"/>
          </a:p>
        </p:txBody>
      </p:sp>
      <p:sp>
        <p:nvSpPr>
          <p:cNvPr id="3" name="Title 2"/>
          <p:cNvSpPr>
            <a:spLocks noGrp="1"/>
          </p:cNvSpPr>
          <p:nvPr>
            <p:ph type="title"/>
          </p:nvPr>
        </p:nvSpPr>
        <p:spPr/>
        <p:txBody>
          <a:bodyPr/>
          <a:lstStyle/>
          <a:p>
            <a:pPr algn="ctr"/>
            <a:r>
              <a:rPr lang="en-US" dirty="0"/>
              <a:t>Detail and Priority Codes</a:t>
            </a:r>
          </a:p>
        </p:txBody>
      </p:sp>
    </p:spTree>
    <p:extLst>
      <p:ext uri="{BB962C8B-B14F-4D97-AF65-F5344CB8AC3E}">
        <p14:creationId xmlns:p14="http://schemas.microsoft.com/office/powerpoint/2010/main" val="581223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Example:</a:t>
            </a:r>
          </a:p>
          <a:p>
            <a:endParaRPr lang="en-US" dirty="0"/>
          </a:p>
        </p:txBody>
      </p:sp>
      <p:sp>
        <p:nvSpPr>
          <p:cNvPr id="3" name="Title 2"/>
          <p:cNvSpPr>
            <a:spLocks noGrp="1"/>
          </p:cNvSpPr>
          <p:nvPr>
            <p:ph type="title"/>
          </p:nvPr>
        </p:nvSpPr>
        <p:spPr/>
        <p:txBody>
          <a:bodyPr/>
          <a:lstStyle/>
          <a:p>
            <a:pPr algn="ctr"/>
            <a:r>
              <a:rPr lang="en-US" dirty="0"/>
              <a:t>Detail and Priority Codes</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1676400" y="2438400"/>
            <a:ext cx="6153150" cy="2200275"/>
          </a:xfrm>
          <a:prstGeom prst="rect">
            <a:avLst/>
          </a:prstGeom>
          <a:ln>
            <a:noFill/>
          </a:ln>
          <a:extLst>
            <a:ext uri="{53640926-AAD7-44D8-BBD7-CCE9431645EC}">
              <a14:shadowObscured xmlns:a14="http://schemas.microsoft.com/office/drawing/2010/main"/>
            </a:ext>
          </a:extLst>
        </p:spPr>
      </p:pic>
      <p:sp>
        <p:nvSpPr>
          <p:cNvPr id="5" name="Left Arrow 4"/>
          <p:cNvSpPr/>
          <p:nvPr/>
        </p:nvSpPr>
        <p:spPr>
          <a:xfrm>
            <a:off x="5562600" y="3156544"/>
            <a:ext cx="3135086" cy="5131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Up Arrow 5"/>
          <p:cNvSpPr/>
          <p:nvPr/>
        </p:nvSpPr>
        <p:spPr>
          <a:xfrm>
            <a:off x="4052780" y="4038600"/>
            <a:ext cx="513184" cy="1464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83645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Detail and Priority Codes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228600" y="1388532"/>
            <a:ext cx="8229600" cy="2381036"/>
          </a:xfrm>
          <a:prstGeom prst="rect">
            <a:avLst/>
          </a:prstGeom>
          <a:ln>
            <a:noFill/>
          </a:ln>
          <a:extLst>
            <a:ext uri="{53640926-AAD7-44D8-BBD7-CCE9431645EC}">
              <a14:shadowObscured xmlns:a14="http://schemas.microsoft.com/office/drawing/2010/main"/>
            </a:ext>
          </a:extLst>
        </p:spPr>
      </p:pic>
      <p:pic>
        <p:nvPicPr>
          <p:cNvPr id="5" name="Content Placeholder 3"/>
          <p:cNvPicPr>
            <a:picLocks/>
          </p:cNvPicPr>
          <p:nvPr/>
        </p:nvPicPr>
        <p:blipFill rotWithShape="1">
          <a:blip r:embed="rId3" cstate="print">
            <a:extLst>
              <a:ext uri="{28A0092B-C50C-407E-A947-70E740481C1C}">
                <a14:useLocalDpi xmlns:a14="http://schemas.microsoft.com/office/drawing/2010/main"/>
              </a:ext>
            </a:extLst>
          </a:blip>
          <a:srcRect/>
          <a:stretch/>
        </p:blipFill>
        <p:spPr bwMode="auto">
          <a:xfrm>
            <a:off x="228600" y="3962400"/>
            <a:ext cx="8498342" cy="2220686"/>
          </a:xfrm>
          <a:prstGeom prst="rect">
            <a:avLst/>
          </a:prstGeom>
          <a:ln>
            <a:noFill/>
          </a:ln>
          <a:extLst>
            <a:ext uri="{53640926-AAD7-44D8-BBD7-CCE9431645EC}">
              <a14:shadowObscured xmlns:a14="http://schemas.microsoft.com/office/drawing/2010/main"/>
            </a:ext>
          </a:extLst>
        </p:spPr>
      </p:pic>
      <p:sp>
        <p:nvSpPr>
          <p:cNvPr id="6" name="Oval 5"/>
          <p:cNvSpPr/>
          <p:nvPr/>
        </p:nvSpPr>
        <p:spPr>
          <a:xfrm>
            <a:off x="432318" y="3124200"/>
            <a:ext cx="1399592" cy="1866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88301" y="5791200"/>
            <a:ext cx="1287625" cy="2314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98182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Detail and Priority Codes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228600" y="1828800"/>
            <a:ext cx="8229600" cy="166782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152400" y="3657600"/>
            <a:ext cx="8915400" cy="2159938"/>
          </a:xfrm>
          <a:prstGeom prst="rect">
            <a:avLst/>
          </a:prstGeom>
          <a:ln>
            <a:noFill/>
          </a:ln>
          <a:extLst>
            <a:ext uri="{53640926-AAD7-44D8-BBD7-CCE9431645EC}">
              <a14:shadowObscured xmlns:a14="http://schemas.microsoft.com/office/drawing/2010/main"/>
            </a:ext>
          </a:extLst>
        </p:spPr>
      </p:pic>
      <p:sp>
        <p:nvSpPr>
          <p:cNvPr id="6" name="Oval 5"/>
          <p:cNvSpPr/>
          <p:nvPr/>
        </p:nvSpPr>
        <p:spPr>
          <a:xfrm>
            <a:off x="304800" y="3124200"/>
            <a:ext cx="1427584" cy="2799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304800" y="5184399"/>
            <a:ext cx="1539551" cy="2146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18804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Detail and Priority Codes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304800" y="1752600"/>
            <a:ext cx="8229600" cy="1786209"/>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439782" y="3733800"/>
            <a:ext cx="8170817" cy="1752600"/>
          </a:xfrm>
          <a:prstGeom prst="rect">
            <a:avLst/>
          </a:prstGeom>
          <a:ln>
            <a:noFill/>
          </a:ln>
          <a:extLst>
            <a:ext uri="{53640926-AAD7-44D8-BBD7-CCE9431645EC}">
              <a14:shadowObscured xmlns:a14="http://schemas.microsoft.com/office/drawing/2010/main"/>
            </a:ext>
          </a:extLst>
        </p:spPr>
      </p:pic>
      <p:sp>
        <p:nvSpPr>
          <p:cNvPr id="6" name="Oval 5"/>
          <p:cNvSpPr/>
          <p:nvPr/>
        </p:nvSpPr>
        <p:spPr>
          <a:xfrm>
            <a:off x="450668" y="2971800"/>
            <a:ext cx="1408922" cy="233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39782" y="4953000"/>
            <a:ext cx="1408922" cy="2332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02398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Rules can be based on several factors.</a:t>
            </a:r>
          </a:p>
          <a:p>
            <a:pPr marL="0" indent="0">
              <a:buNone/>
            </a:pPr>
            <a:endParaRPr lang="en-US" dirty="0"/>
          </a:p>
          <a:p>
            <a:pPr lvl="1"/>
            <a:r>
              <a:rPr lang="en-US" dirty="0"/>
              <a:t>Student Characteristics</a:t>
            </a:r>
          </a:p>
          <a:p>
            <a:pPr lvl="1"/>
            <a:r>
              <a:rPr lang="en-US" dirty="0"/>
              <a:t>Course Characteristics</a:t>
            </a:r>
          </a:p>
          <a:p>
            <a:pPr lvl="1"/>
            <a:r>
              <a:rPr lang="en-US" dirty="0"/>
              <a:t>Fees attached directly to the courses</a:t>
            </a:r>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2299925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t>Fee Assessment Rule Forms</a:t>
            </a:r>
            <a:endParaRPr lang="en-US" dirty="0"/>
          </a:p>
          <a:p>
            <a:pPr marL="0" indent="0">
              <a:buNone/>
            </a:pPr>
            <a:endParaRPr lang="en-US" dirty="0"/>
          </a:p>
          <a:p>
            <a:r>
              <a:rPr lang="en-US" dirty="0"/>
              <a:t>SCADETL - Catalog/Section - Catalog Detail</a:t>
            </a:r>
          </a:p>
          <a:p>
            <a:r>
              <a:rPr lang="en-US" dirty="0"/>
              <a:t>SSADETL - Catalog/Section -Schedule Detail</a:t>
            </a:r>
          </a:p>
          <a:p>
            <a:r>
              <a:rPr lang="en-US" dirty="0"/>
              <a:t>SSADFEE - Catalog/Section - Section Fee Assessment Control</a:t>
            </a:r>
          </a:p>
          <a:p>
            <a:r>
              <a:rPr lang="en-US" dirty="0"/>
              <a:t>SSPMFEE - Catalog/Section - </a:t>
            </a:r>
          </a:p>
          <a:p>
            <a:r>
              <a:rPr lang="en-US" dirty="0"/>
              <a:t>SFARGFE - Registration Fee Assessment Rules</a:t>
            </a:r>
          </a:p>
          <a:p>
            <a:r>
              <a:rPr lang="en-US" dirty="0"/>
              <a:t>SFAFMAX - Registration - Registration Fees Min/Max Charge control</a:t>
            </a:r>
          </a:p>
          <a:p>
            <a:r>
              <a:rPr lang="en-US" dirty="0"/>
              <a:t>SFAAFEE - Registration Additional - Registration Additional Fees Control</a:t>
            </a:r>
          </a:p>
          <a:p>
            <a:r>
              <a:rPr lang="en-US" dirty="0"/>
              <a:t>SFAEFEE - Registration Additional - Registration Additional Fees</a:t>
            </a:r>
          </a:p>
          <a:p>
            <a:r>
              <a:rPr lang="en-US" dirty="0"/>
              <a:t>SFRFASC - Batch Fee Assessment</a:t>
            </a:r>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3780200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SCADETL</a:t>
            </a:r>
            <a:endParaRPr lang="en-US" dirty="0"/>
          </a:p>
          <a:p>
            <a:pPr lvl="1"/>
            <a:r>
              <a:rPr lang="en-US" dirty="0"/>
              <a:t>Default to sections</a:t>
            </a:r>
          </a:p>
          <a:p>
            <a:pPr lvl="1"/>
            <a:r>
              <a:rPr lang="en-US" dirty="0"/>
              <a:t>Must be built in catalog before sections are built</a:t>
            </a:r>
          </a:p>
          <a:p>
            <a:pPr lvl="1"/>
            <a:r>
              <a:rPr lang="en-US" dirty="0"/>
              <a:t>Fees can be in addition or instead of  SFARGFE rules</a:t>
            </a:r>
          </a:p>
          <a:p>
            <a:endParaRPr lang="en-US" dirty="0"/>
          </a:p>
          <a:p>
            <a:r>
              <a:rPr lang="en-US" b="1" dirty="0"/>
              <a:t>SSADETL</a:t>
            </a:r>
            <a:endParaRPr lang="en-US" dirty="0"/>
          </a:p>
          <a:p>
            <a:pPr lvl="1"/>
            <a:r>
              <a:rPr lang="en-US" dirty="0"/>
              <a:t>Rules default from catalog</a:t>
            </a:r>
          </a:p>
          <a:p>
            <a:pPr lvl="1"/>
            <a:r>
              <a:rPr lang="en-US" dirty="0"/>
              <a:t>Rules can be added/changed to specific sections manually</a:t>
            </a:r>
          </a:p>
          <a:p>
            <a:pPr lvl="1"/>
            <a:r>
              <a:rPr lang="en-US" dirty="0"/>
              <a:t>Section fees can be updates based on course characteristic rules</a:t>
            </a:r>
          </a:p>
          <a:p>
            <a:pPr lvl="1"/>
            <a:r>
              <a:rPr lang="en-US" dirty="0"/>
              <a:t>SSADFEE and SSPMFEE</a:t>
            </a:r>
          </a:p>
          <a:p>
            <a:pPr lvl="1"/>
            <a:r>
              <a:rPr lang="en-US" dirty="0"/>
              <a:t>Fees can be in addition or instead of </a:t>
            </a:r>
            <a:r>
              <a:rPr lang="en-US" dirty="0" smtClean="0"/>
              <a:t>fees </a:t>
            </a:r>
            <a:r>
              <a:rPr lang="en-US" dirty="0"/>
              <a:t>from SFARGFE</a:t>
            </a:r>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914960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Actions which affect AR</a:t>
            </a:r>
          </a:p>
          <a:p>
            <a:r>
              <a:rPr lang="en-US" dirty="0"/>
              <a:t>Communication</a:t>
            </a:r>
          </a:p>
          <a:p>
            <a:r>
              <a:rPr lang="en-US" dirty="0"/>
              <a:t>Financial Agreement</a:t>
            </a:r>
          </a:p>
          <a:p>
            <a:r>
              <a:rPr lang="en-US" dirty="0"/>
              <a:t>Detail and Priority Codes</a:t>
            </a:r>
          </a:p>
          <a:p>
            <a:r>
              <a:rPr lang="en-US" dirty="0"/>
              <a:t>Fee Assessment Rules</a:t>
            </a:r>
          </a:p>
          <a:p>
            <a:r>
              <a:rPr lang="en-US" dirty="0"/>
              <a:t>Application and </a:t>
            </a:r>
            <a:r>
              <a:rPr lang="en-US" dirty="0" err="1"/>
              <a:t>Unapplication</a:t>
            </a:r>
            <a:r>
              <a:rPr lang="en-US" dirty="0"/>
              <a:t> of </a:t>
            </a:r>
            <a:r>
              <a:rPr lang="en-US" dirty="0" smtClean="0"/>
              <a:t>Payments</a:t>
            </a:r>
            <a:endParaRPr lang="en-US" dirty="0"/>
          </a:p>
          <a:p>
            <a:r>
              <a:rPr lang="en-US" dirty="0"/>
              <a:t>1098T</a:t>
            </a:r>
          </a:p>
          <a:p>
            <a:r>
              <a:rPr lang="en-US" dirty="0"/>
              <a:t>XE Product</a:t>
            </a:r>
          </a:p>
          <a:p>
            <a:endParaRPr lang="en-US" dirty="0"/>
          </a:p>
        </p:txBody>
      </p:sp>
      <p:sp>
        <p:nvSpPr>
          <p:cNvPr id="3" name="Title 2"/>
          <p:cNvSpPr>
            <a:spLocks noGrp="1"/>
          </p:cNvSpPr>
          <p:nvPr>
            <p:ph type="title"/>
          </p:nvPr>
        </p:nvSpPr>
        <p:spPr/>
        <p:txBody>
          <a:bodyPr/>
          <a:lstStyle/>
          <a:p>
            <a:r>
              <a:rPr lang="en-US" dirty="0"/>
              <a:t>Student Accounts Receivable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7086" y="4663798"/>
            <a:ext cx="1401964" cy="2163901"/>
          </a:xfrm>
          <a:prstGeom prst="rect">
            <a:avLst/>
          </a:prstGeom>
          <a:scene3d>
            <a:camera prst="orthographicFront"/>
            <a:lightRig rig="threePt" dir="t"/>
          </a:scene3d>
          <a:sp3d extrusionH="76200">
            <a:extrusionClr>
              <a:schemeClr val="bg2">
                <a:lumMod val="50000"/>
              </a:schemeClr>
            </a:extrusionClr>
          </a:sp3d>
        </p:spPr>
      </p:pic>
    </p:spTree>
    <p:extLst>
      <p:ext uri="{BB962C8B-B14F-4D97-AF65-F5344CB8AC3E}">
        <p14:creationId xmlns:p14="http://schemas.microsoft.com/office/powerpoint/2010/main" val="1529904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47370" y="1524000"/>
            <a:ext cx="6249259" cy="4525962"/>
          </a:xfrm>
          <a:prstGeom prst="rect">
            <a:avLst/>
          </a:prstGeom>
          <a:ln>
            <a:noFill/>
          </a:ln>
          <a:extLst>
            <a:ext uri="{53640926-AAD7-44D8-BBD7-CCE9431645EC}">
              <a14:shadowObscured xmlns:a14="http://schemas.microsoft.com/office/drawing/2010/main"/>
            </a:ext>
          </a:extLst>
        </p:spPr>
      </p:pic>
      <p:sp>
        <p:nvSpPr>
          <p:cNvPr id="7" name="Oval 6"/>
          <p:cNvSpPr/>
          <p:nvPr/>
        </p:nvSpPr>
        <p:spPr>
          <a:xfrm>
            <a:off x="5486400" y="2209800"/>
            <a:ext cx="9906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189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SSADETL</a:t>
            </a:r>
          </a:p>
          <a:p>
            <a:endParaRPr lang="en-US" dirty="0"/>
          </a:p>
        </p:txBody>
      </p:sp>
      <p:sp>
        <p:nvSpPr>
          <p:cNvPr id="3" name="Title 2"/>
          <p:cNvSpPr>
            <a:spLocks noGrp="1"/>
          </p:cNvSpPr>
          <p:nvPr>
            <p:ph type="title"/>
          </p:nvPr>
        </p:nvSpPr>
        <p:spPr/>
        <p:txBody>
          <a:bodyPr/>
          <a:lstStyle/>
          <a:p>
            <a:pPr algn="ctr"/>
            <a:r>
              <a:rPr lang="en-US" dirty="0"/>
              <a:t>Fee Assessment Rules</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438399" y="1663890"/>
            <a:ext cx="4267202" cy="353022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3810000" y="4660710"/>
            <a:ext cx="3590925" cy="106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88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SSADETL</a:t>
            </a:r>
            <a:endParaRPr lang="en-US" dirty="0"/>
          </a:p>
          <a:p>
            <a:pPr lvl="1"/>
            <a:r>
              <a:rPr lang="en-US" dirty="0"/>
              <a:t>Add Fee Rules to SSADETL for rules in addition to SFARGFE</a:t>
            </a:r>
          </a:p>
          <a:p>
            <a:pPr lvl="1"/>
            <a:r>
              <a:rPr lang="en-US" dirty="0"/>
              <a:t>Add Fee Rules to SSADETL for rules instead of SFARGFE</a:t>
            </a:r>
          </a:p>
          <a:p>
            <a:pPr lvl="1"/>
            <a:r>
              <a:rPr lang="en-US" dirty="0"/>
              <a:t>Add fee rules to SSADETL</a:t>
            </a:r>
          </a:p>
          <a:p>
            <a:pPr lvl="1"/>
            <a:r>
              <a:rPr lang="en-US" dirty="0"/>
              <a:t>Check Tuition and Fee Waiver Box in SSASECT</a:t>
            </a:r>
          </a:p>
          <a:p>
            <a:pPr lvl="1"/>
            <a:r>
              <a:rPr lang="en-US" dirty="0"/>
              <a:t>Check OVR on SFARGFE for every rule to be ignored for the section</a:t>
            </a:r>
          </a:p>
          <a:p>
            <a:pPr lvl="1"/>
            <a:r>
              <a:rPr lang="en-US" dirty="0"/>
              <a:t>(see screen prints)</a:t>
            </a:r>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3523156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Section Fee Assessment Control</a:t>
            </a:r>
            <a:endParaRPr lang="en-US" dirty="0"/>
          </a:p>
          <a:p>
            <a:pPr lvl="1"/>
            <a:r>
              <a:rPr lang="en-US" b="1" dirty="0"/>
              <a:t>SSADFEE</a:t>
            </a:r>
            <a:endParaRPr lang="en-US" dirty="0"/>
          </a:p>
          <a:p>
            <a:pPr lvl="2"/>
            <a:r>
              <a:rPr lang="en-US" dirty="0"/>
              <a:t>(see screen print)</a:t>
            </a:r>
          </a:p>
          <a:p>
            <a:r>
              <a:rPr lang="en-US" b="1" dirty="0"/>
              <a:t>Section Fees</a:t>
            </a:r>
            <a:endParaRPr lang="en-US" dirty="0"/>
          </a:p>
          <a:p>
            <a:pPr lvl="1"/>
            <a:r>
              <a:rPr lang="en-US" dirty="0"/>
              <a:t>Build section fee based on course characteristics</a:t>
            </a:r>
          </a:p>
          <a:p>
            <a:pPr lvl="1"/>
            <a:r>
              <a:rPr lang="en-US" dirty="0"/>
              <a:t>Run the fee population script (SSPMFEE) to load the rules to the SSRFEES table</a:t>
            </a:r>
          </a:p>
          <a:p>
            <a:pPr lvl="1"/>
            <a:r>
              <a:rPr lang="en-US" dirty="0"/>
              <a:t>SSRFEES is the table viewed in SSADETL</a:t>
            </a:r>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804309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SSADFEE</a:t>
            </a:r>
          </a:p>
          <a:p>
            <a:endParaRPr lang="en-US" dirty="0"/>
          </a:p>
        </p:txBody>
      </p:sp>
      <p:sp>
        <p:nvSpPr>
          <p:cNvPr id="3" name="Title 2"/>
          <p:cNvSpPr>
            <a:spLocks noGrp="1"/>
          </p:cNvSpPr>
          <p:nvPr>
            <p:ph type="title"/>
          </p:nvPr>
        </p:nvSpPr>
        <p:spPr/>
        <p:txBody>
          <a:bodyPr/>
          <a:lstStyle/>
          <a:p>
            <a:pPr algn="ctr"/>
            <a:r>
              <a:rPr lang="en-US" dirty="0"/>
              <a:t>Fee Assessment Rules</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695574" y="2038350"/>
            <a:ext cx="4086225" cy="294976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3505200" y="5105400"/>
            <a:ext cx="4038600" cy="137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7360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SSPMFEE</a:t>
            </a:r>
            <a:endParaRPr lang="en-US" dirty="0"/>
          </a:p>
          <a:p>
            <a:pPr lvl="1"/>
            <a:r>
              <a:rPr lang="en-US" dirty="0"/>
              <a:t>Record insertions will only occur if no section level fees have already been defined.  If fee entries already exist in the SSFRFEES table, no insertion of new or update of existing records will be made.</a:t>
            </a:r>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2947794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86194" y="1481138"/>
            <a:ext cx="6171611"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1996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SFARGFE</a:t>
            </a:r>
          </a:p>
          <a:p>
            <a:pPr lvl="1"/>
            <a:r>
              <a:rPr lang="en-US" dirty="0" smtClean="0"/>
              <a:t>Registration Charges and Fees Form</a:t>
            </a:r>
          </a:p>
          <a:p>
            <a:pPr lvl="2"/>
            <a:r>
              <a:rPr lang="en-US" dirty="0" smtClean="0"/>
              <a:t>Each Rule has tabs of additional configuration fields </a:t>
            </a:r>
          </a:p>
          <a:p>
            <a:pPr lvl="2"/>
            <a:r>
              <a:rPr lang="en-US" dirty="0" smtClean="0"/>
              <a:t>All data from configuration fields resides in the table</a:t>
            </a:r>
          </a:p>
          <a:p>
            <a:pPr lvl="3"/>
            <a:r>
              <a:rPr lang="en-US" dirty="0" smtClean="0"/>
              <a:t>SFRRGFE</a:t>
            </a:r>
          </a:p>
          <a:p>
            <a:pPr lvl="2"/>
            <a:r>
              <a:rPr lang="en-US" dirty="0" smtClean="0"/>
              <a:t>Remember:</a:t>
            </a:r>
          </a:p>
          <a:p>
            <a:pPr lvl="3"/>
            <a:r>
              <a:rPr lang="en-US" dirty="0" smtClean="0"/>
              <a:t>Student is assessed for every rule they qualify</a:t>
            </a:r>
          </a:p>
          <a:p>
            <a:pPr lvl="3"/>
            <a:r>
              <a:rPr lang="en-US" dirty="0" smtClean="0"/>
              <a:t>A negative rule doesn’t cancel another negative rule</a:t>
            </a:r>
          </a:p>
          <a:p>
            <a:pPr lvl="4"/>
            <a:r>
              <a:rPr lang="en-US" dirty="0" smtClean="0"/>
              <a:t>Allow more reversals than charges</a:t>
            </a:r>
          </a:p>
          <a:p>
            <a:pPr lvl="2"/>
            <a:endParaRPr lang="en-US" dirty="0" smtClean="0"/>
          </a:p>
          <a:p>
            <a:pPr lvl="2"/>
            <a:endParaRPr lang="en-US" dirty="0" smtClean="0"/>
          </a:p>
          <a:p>
            <a:pPr lvl="2"/>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3730368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SFARGFE</a:t>
            </a:r>
          </a:p>
          <a:p>
            <a:pPr lvl="1"/>
            <a:r>
              <a:rPr lang="en-US" dirty="0" smtClean="0"/>
              <a:t>Registration Charges and Fees form</a:t>
            </a:r>
          </a:p>
          <a:p>
            <a:pPr lvl="2"/>
            <a:r>
              <a:rPr lang="en-US" dirty="0" smtClean="0"/>
              <a:t>Established by Rule Type</a:t>
            </a:r>
          </a:p>
          <a:p>
            <a:pPr lvl="3"/>
            <a:r>
              <a:rPr lang="en-US" dirty="0" smtClean="0"/>
              <a:t>ATTR – Attribute</a:t>
            </a:r>
          </a:p>
          <a:p>
            <a:pPr lvl="3"/>
            <a:r>
              <a:rPr lang="en-US" dirty="0" smtClean="0"/>
              <a:t>Campus</a:t>
            </a:r>
          </a:p>
          <a:p>
            <a:pPr lvl="3"/>
            <a:r>
              <a:rPr lang="en-US" dirty="0" smtClean="0"/>
              <a:t>Level</a:t>
            </a:r>
          </a:p>
          <a:p>
            <a:pPr lvl="3"/>
            <a:r>
              <a:rPr lang="en-US" dirty="0" smtClean="0"/>
              <a:t>Student</a:t>
            </a:r>
          </a:p>
          <a:p>
            <a:pPr lvl="3"/>
            <a:r>
              <a:rPr lang="en-US" dirty="0" err="1" smtClean="0"/>
              <a:t>Studypath</a:t>
            </a:r>
            <a:r>
              <a:rPr lang="en-US" dirty="0" smtClean="0"/>
              <a:t> – Field of Study Type field and Field of Study Code</a:t>
            </a:r>
          </a:p>
          <a:p>
            <a:pPr lvl="3"/>
            <a:r>
              <a:rPr lang="en-US" dirty="0" err="1" smtClean="0"/>
              <a:t>Studypath_Attr</a:t>
            </a:r>
            <a:endParaRPr lang="en-US" dirty="0" smtClean="0"/>
          </a:p>
          <a:p>
            <a:pPr lvl="3"/>
            <a:endParaRPr lang="en-US" dirty="0" smtClean="0"/>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98507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656842"/>
            <a:ext cx="8229600" cy="21745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365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Admissions</a:t>
            </a:r>
          </a:p>
          <a:p>
            <a:pPr lvl="1"/>
            <a:r>
              <a:rPr lang="en-US" dirty="0"/>
              <a:t>In State &amp; Out of State coding</a:t>
            </a:r>
          </a:p>
          <a:p>
            <a:pPr lvl="1"/>
            <a:r>
              <a:rPr lang="en-US" dirty="0"/>
              <a:t>Campus Codes</a:t>
            </a:r>
          </a:p>
          <a:p>
            <a:r>
              <a:rPr lang="en-US" dirty="0"/>
              <a:t>Education</a:t>
            </a:r>
          </a:p>
          <a:p>
            <a:pPr lvl="1"/>
            <a:r>
              <a:rPr lang="en-US" dirty="0"/>
              <a:t>Program setup</a:t>
            </a:r>
          </a:p>
          <a:p>
            <a:pPr lvl="1"/>
            <a:r>
              <a:rPr lang="en-US" dirty="0"/>
              <a:t>Course setup</a:t>
            </a:r>
          </a:p>
          <a:p>
            <a:pPr lvl="1"/>
            <a:r>
              <a:rPr lang="en-US" dirty="0"/>
              <a:t>Program/Course Charges to individual accounts</a:t>
            </a:r>
          </a:p>
          <a:p>
            <a:pPr lvl="1"/>
            <a:r>
              <a:rPr lang="en-US" dirty="0"/>
              <a:t>Withdrawals and No Shows</a:t>
            </a:r>
          </a:p>
          <a:p>
            <a:r>
              <a:rPr lang="en-US" dirty="0"/>
              <a:t>Financial Aid</a:t>
            </a:r>
          </a:p>
          <a:p>
            <a:pPr lvl="1"/>
            <a:r>
              <a:rPr lang="en-US" dirty="0"/>
              <a:t>Pell</a:t>
            </a:r>
          </a:p>
          <a:p>
            <a:pPr lvl="1"/>
            <a:r>
              <a:rPr lang="en-US" dirty="0"/>
              <a:t>Loans</a:t>
            </a:r>
          </a:p>
          <a:p>
            <a:pPr lvl="1"/>
            <a:r>
              <a:rPr lang="en-US" dirty="0"/>
              <a:t>Scholarships</a:t>
            </a:r>
          </a:p>
          <a:p>
            <a:endParaRPr lang="en-US" dirty="0"/>
          </a:p>
        </p:txBody>
      </p:sp>
      <p:sp>
        <p:nvSpPr>
          <p:cNvPr id="3" name="Title 2"/>
          <p:cNvSpPr>
            <a:spLocks noGrp="1"/>
          </p:cNvSpPr>
          <p:nvPr>
            <p:ph type="title"/>
          </p:nvPr>
        </p:nvSpPr>
        <p:spPr/>
        <p:txBody>
          <a:bodyPr/>
          <a:lstStyle/>
          <a:p>
            <a:pPr algn="ctr"/>
            <a:r>
              <a:rPr lang="en-US" dirty="0"/>
              <a:t>Actions which affect AR</a:t>
            </a:r>
          </a:p>
        </p:txBody>
      </p:sp>
    </p:spTree>
    <p:extLst>
      <p:ext uri="{BB962C8B-B14F-4D97-AF65-F5344CB8AC3E}">
        <p14:creationId xmlns:p14="http://schemas.microsoft.com/office/powerpoint/2010/main" val="2175702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1981200"/>
            <a:ext cx="8229600" cy="1764924"/>
          </a:xfrm>
          <a:prstGeom prst="rect">
            <a:avLst/>
          </a:prstGeom>
          <a:ln>
            <a:noFill/>
          </a:ln>
          <a:extLst>
            <a:ext uri="{53640926-AAD7-44D8-BBD7-CCE9431645EC}">
              <a14:shadowObscured xmlns:a14="http://schemas.microsoft.com/office/drawing/2010/main"/>
            </a:ext>
          </a:extLst>
        </p:spPr>
      </p:pic>
      <p:sp>
        <p:nvSpPr>
          <p:cNvPr id="7" name="Rectangular Callout 6"/>
          <p:cNvSpPr/>
          <p:nvPr/>
        </p:nvSpPr>
        <p:spPr>
          <a:xfrm>
            <a:off x="990600" y="3983510"/>
            <a:ext cx="1981200" cy="652351"/>
          </a:xfrm>
          <a:prstGeom prst="wedgeRectCallout">
            <a:avLst>
              <a:gd name="adj1" fmla="val 9388"/>
              <a:gd name="adj2" fmla="val -15121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Copy rules from one term to another term</a:t>
            </a:r>
            <a:endParaRPr lang="en-US" sz="1200" dirty="0">
              <a:solidFill>
                <a:prstClr val="black"/>
              </a:solidFill>
            </a:endParaRPr>
          </a:p>
        </p:txBody>
      </p:sp>
      <p:sp>
        <p:nvSpPr>
          <p:cNvPr id="8" name="Rectangular Callout 7"/>
          <p:cNvSpPr/>
          <p:nvPr/>
        </p:nvSpPr>
        <p:spPr>
          <a:xfrm>
            <a:off x="3429000" y="4114800"/>
            <a:ext cx="1981200" cy="652351"/>
          </a:xfrm>
          <a:prstGeom prst="wedgeRectCallout">
            <a:avLst>
              <a:gd name="adj1" fmla="val -28083"/>
              <a:gd name="adj2" fmla="val -167871"/>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Defaults or Updates the rules in the data block</a:t>
            </a:r>
            <a:endParaRPr lang="en-US" sz="1200" dirty="0">
              <a:solidFill>
                <a:prstClr val="black"/>
              </a:solidFill>
            </a:endParaRPr>
          </a:p>
        </p:txBody>
      </p:sp>
      <p:sp>
        <p:nvSpPr>
          <p:cNvPr id="9" name="Rectangular Callout 8"/>
          <p:cNvSpPr/>
          <p:nvPr/>
        </p:nvSpPr>
        <p:spPr>
          <a:xfrm>
            <a:off x="6019800" y="3942768"/>
            <a:ext cx="2057400" cy="990601"/>
          </a:xfrm>
          <a:prstGeom prst="wedgeRectCallout">
            <a:avLst>
              <a:gd name="adj1" fmla="val 35824"/>
              <a:gd name="adj2" fmla="val -10656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Processes the set copy setting to all rules (must be in the data block when clicking icon)</a:t>
            </a:r>
            <a:endParaRPr lang="en-US" sz="1200" dirty="0">
              <a:solidFill>
                <a:prstClr val="black"/>
              </a:solidFill>
            </a:endParaRPr>
          </a:p>
        </p:txBody>
      </p:sp>
    </p:spTree>
    <p:extLst>
      <p:ext uri="{BB962C8B-B14F-4D97-AF65-F5344CB8AC3E}">
        <p14:creationId xmlns:p14="http://schemas.microsoft.com/office/powerpoint/2010/main" val="500625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541818"/>
            <a:ext cx="8229600" cy="2404601"/>
          </a:xfrm>
          <a:prstGeom prst="rect">
            <a:avLst/>
          </a:prstGeom>
          <a:ln>
            <a:noFill/>
          </a:ln>
          <a:extLst>
            <a:ext uri="{53640926-AAD7-44D8-BBD7-CCE9431645EC}">
              <a14:shadowObscured xmlns:a14="http://schemas.microsoft.com/office/drawing/2010/main"/>
            </a:ext>
          </a:extLst>
        </p:spPr>
      </p:pic>
      <p:sp>
        <p:nvSpPr>
          <p:cNvPr id="5" name="Rectangular Callout 4"/>
          <p:cNvSpPr/>
          <p:nvPr/>
        </p:nvSpPr>
        <p:spPr>
          <a:xfrm>
            <a:off x="685800" y="5409195"/>
            <a:ext cx="1066800" cy="534405"/>
          </a:xfrm>
          <a:prstGeom prst="wedgeRectCallout">
            <a:avLst>
              <a:gd name="adj1" fmla="val -41792"/>
              <a:gd name="adj2" fmla="val -126236"/>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prstClr val="black"/>
                </a:solidFill>
              </a:rPr>
              <a:t>Prebill</a:t>
            </a:r>
            <a:r>
              <a:rPr lang="en-US" sz="1200" dirty="0" smtClean="0">
                <a:solidFill>
                  <a:prstClr val="black"/>
                </a:solidFill>
              </a:rPr>
              <a:t> or Regular</a:t>
            </a:r>
            <a:endParaRPr lang="en-US" sz="1200" dirty="0">
              <a:solidFill>
                <a:prstClr val="black"/>
              </a:solidFill>
            </a:endParaRPr>
          </a:p>
        </p:txBody>
      </p:sp>
      <p:sp>
        <p:nvSpPr>
          <p:cNvPr id="6" name="Rectangular Callout 5"/>
          <p:cNvSpPr/>
          <p:nvPr/>
        </p:nvSpPr>
        <p:spPr>
          <a:xfrm>
            <a:off x="1905000" y="5105401"/>
            <a:ext cx="914400" cy="838200"/>
          </a:xfrm>
          <a:prstGeom prst="wedgeRectCallout">
            <a:avLst>
              <a:gd name="adj1" fmla="val -114451"/>
              <a:gd name="adj2" fmla="val -6868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Check if the rule will be copied</a:t>
            </a:r>
            <a:endParaRPr lang="en-US" sz="1200" dirty="0">
              <a:solidFill>
                <a:prstClr val="black"/>
              </a:solidFill>
            </a:endParaRPr>
          </a:p>
        </p:txBody>
      </p:sp>
      <p:sp>
        <p:nvSpPr>
          <p:cNvPr id="7" name="Rectangular Callout 6"/>
          <p:cNvSpPr/>
          <p:nvPr/>
        </p:nvSpPr>
        <p:spPr>
          <a:xfrm>
            <a:off x="4495800" y="5232399"/>
            <a:ext cx="1828800" cy="1016002"/>
          </a:xfrm>
          <a:prstGeom prst="wedgeRectCallout">
            <a:avLst>
              <a:gd name="adj1" fmla="val -15111"/>
              <a:gd name="adj2" fmla="val -75853"/>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Should the rule be ignored if the tuition or fee should be waived in SSASECT</a:t>
            </a:r>
            <a:endParaRPr lang="en-US" sz="1200" dirty="0">
              <a:solidFill>
                <a:prstClr val="black"/>
              </a:solidFill>
            </a:endParaRPr>
          </a:p>
        </p:txBody>
      </p:sp>
      <p:sp>
        <p:nvSpPr>
          <p:cNvPr id="8" name="Rounded Rectangle 7"/>
          <p:cNvSpPr/>
          <p:nvPr/>
        </p:nvSpPr>
        <p:spPr>
          <a:xfrm>
            <a:off x="5334000" y="4267200"/>
            <a:ext cx="1219200" cy="38100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Arrow Connector 9"/>
          <p:cNvCxnSpPr/>
          <p:nvPr/>
        </p:nvCxnSpPr>
        <p:spPr>
          <a:xfrm>
            <a:off x="5334000" y="3733800"/>
            <a:ext cx="381000" cy="533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97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SFARGFE</a:t>
            </a:r>
          </a:p>
          <a:p>
            <a:pPr lvl="1"/>
            <a:r>
              <a:rPr lang="en-US" dirty="0" smtClean="0"/>
              <a:t>Registration Charges and Fee Form</a:t>
            </a:r>
          </a:p>
          <a:p>
            <a:pPr lvl="2"/>
            <a:r>
              <a:rPr lang="en-US" dirty="0" smtClean="0"/>
              <a:t>Three configuration tabs for each rule.</a:t>
            </a:r>
          </a:p>
          <a:p>
            <a:pPr lvl="3"/>
            <a:r>
              <a:rPr lang="en-US" dirty="0" smtClean="0"/>
              <a:t>Student Curriculum</a:t>
            </a:r>
          </a:p>
          <a:p>
            <a:pPr lvl="4"/>
            <a:r>
              <a:rPr lang="en-US" dirty="0" smtClean="0"/>
              <a:t>Level, Campus, College, Degree, Program, Admission Term,</a:t>
            </a:r>
          </a:p>
          <a:p>
            <a:pPr lvl="4"/>
            <a:r>
              <a:rPr lang="en-US" dirty="0" smtClean="0"/>
              <a:t>Curricula, Field of Study, Field of Study Code, Department,</a:t>
            </a:r>
          </a:p>
          <a:p>
            <a:pPr lvl="4"/>
            <a:r>
              <a:rPr lang="en-US" dirty="0" smtClean="0"/>
              <a:t>Curricula Student Type, and Curricula Rate</a:t>
            </a:r>
          </a:p>
          <a:p>
            <a:pPr lvl="3"/>
            <a:r>
              <a:rPr lang="en-US" dirty="0" smtClean="0"/>
              <a:t>Registration Criteria</a:t>
            </a:r>
          </a:p>
          <a:p>
            <a:pPr lvl="4"/>
            <a:r>
              <a:rPr lang="en-US" dirty="0" smtClean="0"/>
              <a:t>Liable Billing Hours From and To</a:t>
            </a:r>
          </a:p>
          <a:p>
            <a:pPr lvl="4"/>
            <a:r>
              <a:rPr lang="en-US" dirty="0" smtClean="0"/>
              <a:t>Flat Charge Hours Range From and To</a:t>
            </a:r>
          </a:p>
          <a:p>
            <a:pPr lvl="4"/>
            <a:r>
              <a:rPr lang="en-US" dirty="0" smtClean="0"/>
              <a:t>Course Overload Start Hours</a:t>
            </a:r>
          </a:p>
          <a:p>
            <a:pPr lvl="4"/>
            <a:r>
              <a:rPr lang="en-US" dirty="0" smtClean="0"/>
              <a:t>Total Student Liable Hours From and To</a:t>
            </a:r>
          </a:p>
          <a:p>
            <a:pPr lvl="4"/>
            <a:r>
              <a:rPr lang="en-US" dirty="0" smtClean="0"/>
              <a:t>Flat Charge Amount</a:t>
            </a:r>
          </a:p>
          <a:p>
            <a:pPr lvl="4"/>
            <a:r>
              <a:rPr lang="en-US" dirty="0" smtClean="0"/>
              <a:t>Registration Dates From and To</a:t>
            </a:r>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3868713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Registration Criteria</a:t>
            </a:r>
          </a:p>
          <a:p>
            <a:pPr lvl="1"/>
            <a:r>
              <a:rPr lang="en-US" dirty="0" smtClean="0"/>
              <a:t>Total Student Liable Hours</a:t>
            </a:r>
          </a:p>
          <a:p>
            <a:pPr lvl="2"/>
            <a:r>
              <a:rPr lang="en-US" dirty="0" smtClean="0"/>
              <a:t>Used in assessment by course level, campus, and attribute</a:t>
            </a:r>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4248409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SFARGFE</a:t>
            </a:r>
          </a:p>
          <a:p>
            <a:pPr lvl="1"/>
            <a:r>
              <a:rPr lang="en-US" dirty="0"/>
              <a:t>Registration Charges and Fee </a:t>
            </a:r>
            <a:r>
              <a:rPr lang="en-US" dirty="0" smtClean="0"/>
              <a:t>Form</a:t>
            </a:r>
          </a:p>
          <a:p>
            <a:pPr lvl="2"/>
            <a:r>
              <a:rPr lang="en-US" dirty="0" smtClean="0"/>
              <a:t>Three configuration tabs for each rule.</a:t>
            </a:r>
          </a:p>
          <a:p>
            <a:pPr lvl="3"/>
            <a:r>
              <a:rPr lang="en-US" dirty="0" smtClean="0"/>
              <a:t>Student/Course Rules</a:t>
            </a:r>
          </a:p>
          <a:p>
            <a:pPr lvl="4"/>
            <a:r>
              <a:rPr lang="en-US" dirty="0" smtClean="0"/>
              <a:t>Student Attribute</a:t>
            </a:r>
          </a:p>
          <a:p>
            <a:pPr lvl="4"/>
            <a:r>
              <a:rPr lang="en-US" dirty="0" smtClean="0"/>
              <a:t>Student Type</a:t>
            </a:r>
          </a:p>
          <a:p>
            <a:pPr lvl="4"/>
            <a:r>
              <a:rPr lang="en-US" dirty="0" smtClean="0"/>
              <a:t>Student Rate</a:t>
            </a:r>
          </a:p>
          <a:p>
            <a:pPr lvl="4"/>
            <a:r>
              <a:rPr lang="en-US" dirty="0" smtClean="0"/>
              <a:t>Residence</a:t>
            </a:r>
          </a:p>
          <a:p>
            <a:pPr lvl="4"/>
            <a:r>
              <a:rPr lang="en-US" dirty="0" smtClean="0"/>
              <a:t>Visa</a:t>
            </a:r>
          </a:p>
          <a:p>
            <a:pPr lvl="4"/>
            <a:r>
              <a:rPr lang="en-US" dirty="0" smtClean="0"/>
              <a:t>Class</a:t>
            </a:r>
          </a:p>
          <a:p>
            <a:pPr lvl="4"/>
            <a:r>
              <a:rPr lang="en-US" dirty="0" smtClean="0"/>
              <a:t>Cohort</a:t>
            </a:r>
          </a:p>
          <a:p>
            <a:pPr lvl="4"/>
            <a:r>
              <a:rPr lang="en-US" dirty="0" smtClean="0"/>
              <a:t>Assess by Course – each course will be assessed individually</a:t>
            </a:r>
          </a:p>
          <a:p>
            <a:pPr lvl="4"/>
            <a:r>
              <a:rPr lang="en-US" dirty="0" smtClean="0"/>
              <a:t>Grade Mode</a:t>
            </a:r>
          </a:p>
          <a:p>
            <a:pPr lvl="4"/>
            <a:r>
              <a:rPr lang="en-US" dirty="0" smtClean="0"/>
              <a:t>Instructional method</a:t>
            </a:r>
          </a:p>
          <a:p>
            <a:pPr lvl="4"/>
            <a:r>
              <a:rPr lang="en-US" dirty="0" smtClean="0"/>
              <a:t>Schedule Type</a:t>
            </a:r>
            <a:endParaRPr lang="en-US" dirty="0"/>
          </a:p>
          <a:p>
            <a:endParaRPr lang="en-US" dirty="0"/>
          </a:p>
        </p:txBody>
      </p:sp>
      <p:sp>
        <p:nvSpPr>
          <p:cNvPr id="3" name="Title 2"/>
          <p:cNvSpPr>
            <a:spLocks noGrp="1"/>
          </p:cNvSpPr>
          <p:nvPr>
            <p:ph type="title"/>
          </p:nvPr>
        </p:nvSpPr>
        <p:spPr/>
        <p:txBody>
          <a:bodyPr/>
          <a:lstStyle/>
          <a:p>
            <a:pPr algn="ctr"/>
            <a:r>
              <a:rPr lang="en-US" dirty="0"/>
              <a:t>Fee Assessment Rules</a:t>
            </a:r>
          </a:p>
        </p:txBody>
      </p:sp>
    </p:spTree>
    <p:extLst>
      <p:ext uri="{BB962C8B-B14F-4D97-AF65-F5344CB8AC3E}">
        <p14:creationId xmlns:p14="http://schemas.microsoft.com/office/powerpoint/2010/main" val="1143154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365231" y="1219200"/>
            <a:ext cx="6413538" cy="4525962"/>
          </a:xfrm>
          <a:prstGeom prst="rect">
            <a:avLst/>
          </a:prstGeom>
          <a:ln>
            <a:noFill/>
          </a:ln>
          <a:extLst>
            <a:ext uri="{53640926-AAD7-44D8-BBD7-CCE9431645EC}">
              <a14:shadowObscured xmlns:a14="http://schemas.microsoft.com/office/drawing/2010/main"/>
            </a:ext>
          </a:extLst>
        </p:spPr>
      </p:pic>
      <p:sp>
        <p:nvSpPr>
          <p:cNvPr id="5" name="Rectangular Callout 4"/>
          <p:cNvSpPr/>
          <p:nvPr/>
        </p:nvSpPr>
        <p:spPr>
          <a:xfrm>
            <a:off x="2977626" y="5766287"/>
            <a:ext cx="1600200" cy="457200"/>
          </a:xfrm>
          <a:prstGeom prst="wedgeRectCallout">
            <a:avLst>
              <a:gd name="adj1" fmla="val -49316"/>
              <a:gd name="adj2" fmla="val -17712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black"/>
                </a:solidFill>
              </a:rPr>
              <a:t>SORLCUR_STYP_CODE</a:t>
            </a:r>
            <a:endParaRPr lang="en-US" sz="1000" dirty="0">
              <a:solidFill>
                <a:prstClr val="black"/>
              </a:solidFill>
            </a:endParaRPr>
          </a:p>
        </p:txBody>
      </p:sp>
      <p:sp>
        <p:nvSpPr>
          <p:cNvPr id="6" name="Rectangular Callout 5"/>
          <p:cNvSpPr/>
          <p:nvPr/>
        </p:nvSpPr>
        <p:spPr>
          <a:xfrm>
            <a:off x="4953000" y="5774570"/>
            <a:ext cx="1600200" cy="457200"/>
          </a:xfrm>
          <a:prstGeom prst="wedgeRectCallout">
            <a:avLst>
              <a:gd name="adj1" fmla="val -30080"/>
              <a:gd name="adj2" fmla="val -17910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black"/>
                </a:solidFill>
              </a:rPr>
              <a:t>SORLCUR_RATE_CODE</a:t>
            </a:r>
            <a:endParaRPr lang="en-US" sz="1000" dirty="0">
              <a:solidFill>
                <a:prstClr val="black"/>
              </a:solidFill>
            </a:endParaRPr>
          </a:p>
        </p:txBody>
      </p:sp>
    </p:spTree>
    <p:extLst>
      <p:ext uri="{BB962C8B-B14F-4D97-AF65-F5344CB8AC3E}">
        <p14:creationId xmlns:p14="http://schemas.microsoft.com/office/powerpoint/2010/main" val="5405537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514600"/>
            <a:ext cx="8229600" cy="2496420"/>
          </a:xfrm>
          <a:prstGeom prst="rect">
            <a:avLst/>
          </a:prstGeom>
          <a:ln>
            <a:noFill/>
          </a:ln>
          <a:extLst>
            <a:ext uri="{53640926-AAD7-44D8-BBD7-CCE9431645EC}">
              <a14:shadowObscured xmlns:a14="http://schemas.microsoft.com/office/drawing/2010/main"/>
            </a:ext>
          </a:extLst>
        </p:spPr>
      </p:pic>
      <p:sp>
        <p:nvSpPr>
          <p:cNvPr id="5" name="Rectangular Callout 4"/>
          <p:cNvSpPr/>
          <p:nvPr/>
        </p:nvSpPr>
        <p:spPr>
          <a:xfrm>
            <a:off x="2286000" y="5105400"/>
            <a:ext cx="1600200" cy="457200"/>
          </a:xfrm>
          <a:prstGeom prst="wedgeRectCallout">
            <a:avLst>
              <a:gd name="adj1" fmla="val -23857"/>
              <a:gd name="adj2" fmla="val -30386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black"/>
                </a:solidFill>
              </a:rPr>
              <a:t>Last credit hour charged at flat rate</a:t>
            </a:r>
            <a:endParaRPr lang="en-US" sz="1000" dirty="0">
              <a:solidFill>
                <a:prstClr val="black"/>
              </a:solidFill>
            </a:endParaRPr>
          </a:p>
        </p:txBody>
      </p:sp>
      <p:sp>
        <p:nvSpPr>
          <p:cNvPr id="7" name="Rectangular Callout 6"/>
          <p:cNvSpPr/>
          <p:nvPr/>
        </p:nvSpPr>
        <p:spPr>
          <a:xfrm>
            <a:off x="6096000" y="5257800"/>
            <a:ext cx="2209800" cy="609600"/>
          </a:xfrm>
          <a:prstGeom prst="wedgeRectCallout">
            <a:avLst>
              <a:gd name="adj1" fmla="val -19350"/>
              <a:gd name="adj2" fmla="val -25485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black"/>
                </a:solidFill>
              </a:rPr>
              <a:t>Enrollment Record status date</a:t>
            </a:r>
          </a:p>
          <a:p>
            <a:pPr algn="ctr"/>
            <a:r>
              <a:rPr lang="en-US" sz="1000" dirty="0" smtClean="0">
                <a:solidFill>
                  <a:prstClr val="black"/>
                </a:solidFill>
              </a:rPr>
              <a:t>SFBETRM</a:t>
            </a:r>
            <a:endParaRPr lang="en-US" sz="1000" dirty="0">
              <a:solidFill>
                <a:prstClr val="black"/>
              </a:solidFill>
            </a:endParaRPr>
          </a:p>
        </p:txBody>
      </p:sp>
    </p:spTree>
    <p:extLst>
      <p:ext uri="{BB962C8B-B14F-4D97-AF65-F5344CB8AC3E}">
        <p14:creationId xmlns:p14="http://schemas.microsoft.com/office/powerpoint/2010/main" val="2492460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1219200"/>
            <a:ext cx="8229600" cy="242171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876800" y="3505672"/>
            <a:ext cx="4114800" cy="3352328"/>
          </a:xfrm>
          <a:prstGeom prst="rect">
            <a:avLst/>
          </a:prstGeom>
        </p:spPr>
        <p:txBody>
          <a:bodyPr wrap="square">
            <a:spAutoFit/>
          </a:bodyPr>
          <a:lstStyle/>
          <a:p>
            <a:pPr>
              <a:lnSpc>
                <a:spcPct val="107000"/>
              </a:lnSpc>
              <a:spcAft>
                <a:spcPts val="8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 Attribute – SGRSATT</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 Type – SGBSTDN_STYP_CODE</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Student Rate – SGBSTDN_RATE_CODE</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Residence – SGBSTDN_RESD_CODE</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VISA – GORVISA_VTYP_CODE</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Class – SGSTDN</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POT – SFRSCTR</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Cohort – SGRCHRT</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Grade Mode – SFRSTCR</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Instructional Method – SFRSTCR</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Schedule Type - SFRSCTR</a:t>
            </a:r>
          </a:p>
        </p:txBody>
      </p:sp>
      <p:sp>
        <p:nvSpPr>
          <p:cNvPr id="5" name="Rectangular Callout 4"/>
          <p:cNvSpPr/>
          <p:nvPr/>
        </p:nvSpPr>
        <p:spPr>
          <a:xfrm>
            <a:off x="2514600" y="4356881"/>
            <a:ext cx="1600200" cy="457200"/>
          </a:xfrm>
          <a:prstGeom prst="wedgeRectCallout">
            <a:avLst>
              <a:gd name="adj1" fmla="val 10655"/>
              <a:gd name="adj2" fmla="val -428613"/>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prstClr val="black"/>
                </a:solidFill>
              </a:rPr>
              <a:t>Each course is to be assessed the rule individually</a:t>
            </a:r>
            <a:endParaRPr lang="en-US" sz="1000" dirty="0">
              <a:solidFill>
                <a:prstClr val="black"/>
              </a:solidFill>
            </a:endParaRPr>
          </a:p>
        </p:txBody>
      </p:sp>
    </p:spTree>
    <p:extLst>
      <p:ext uri="{BB962C8B-B14F-4D97-AF65-F5344CB8AC3E}">
        <p14:creationId xmlns:p14="http://schemas.microsoft.com/office/powerpoint/2010/main" val="3237820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399056" y="1481138"/>
            <a:ext cx="6345887"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254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605772"/>
            <a:ext cx="8229600" cy="22766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022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Always </a:t>
            </a:r>
            <a:r>
              <a:rPr lang="en-US" dirty="0" smtClean="0"/>
              <a:t>Communicate!</a:t>
            </a:r>
          </a:p>
          <a:p>
            <a:pPr lvl="1"/>
            <a:r>
              <a:rPr lang="en-US" dirty="0" smtClean="0"/>
              <a:t>Classes are dropped which will affect financial aid or account balance.</a:t>
            </a:r>
          </a:p>
          <a:p>
            <a:pPr lvl="1"/>
            <a:r>
              <a:rPr lang="en-US" dirty="0" smtClean="0"/>
              <a:t>No Shows</a:t>
            </a:r>
          </a:p>
          <a:p>
            <a:pPr lvl="1"/>
            <a:r>
              <a:rPr lang="en-US" dirty="0" smtClean="0"/>
              <a:t>Courses are added which will affect billing.</a:t>
            </a:r>
          </a:p>
          <a:p>
            <a:pPr lvl="1"/>
            <a:r>
              <a:rPr lang="en-US" dirty="0" smtClean="0"/>
              <a:t>Schedule changes (campus changes).</a:t>
            </a:r>
          </a:p>
          <a:p>
            <a:r>
              <a:rPr lang="en-US" dirty="0" smtClean="0"/>
              <a:t>Email </a:t>
            </a:r>
          </a:p>
          <a:p>
            <a:pPr lvl="1"/>
            <a:r>
              <a:rPr lang="en-US" dirty="0" smtClean="0"/>
              <a:t>Good resource to communicate.</a:t>
            </a:r>
            <a:endParaRPr lang="en-US" dirty="0"/>
          </a:p>
          <a:p>
            <a:r>
              <a:rPr lang="en-US" dirty="0"/>
              <a:t>Microsoft </a:t>
            </a:r>
            <a:r>
              <a:rPr lang="en-US" dirty="0" err="1"/>
              <a:t>Sharepoint</a:t>
            </a:r>
            <a:endParaRPr lang="en-US" dirty="0"/>
          </a:p>
          <a:p>
            <a:endParaRPr lang="en-US" dirty="0"/>
          </a:p>
        </p:txBody>
      </p:sp>
      <p:sp>
        <p:nvSpPr>
          <p:cNvPr id="3" name="Title 2"/>
          <p:cNvSpPr>
            <a:spLocks noGrp="1"/>
          </p:cNvSpPr>
          <p:nvPr>
            <p:ph type="title"/>
          </p:nvPr>
        </p:nvSpPr>
        <p:spPr/>
        <p:txBody>
          <a:bodyPr/>
          <a:lstStyle/>
          <a:p>
            <a:pPr algn="ctr"/>
            <a:r>
              <a:rPr lang="en-US" dirty="0"/>
              <a:t>Communication</a:t>
            </a:r>
          </a:p>
        </p:txBody>
      </p:sp>
    </p:spTree>
    <p:extLst>
      <p:ext uri="{BB962C8B-B14F-4D97-AF65-F5344CB8AC3E}">
        <p14:creationId xmlns:p14="http://schemas.microsoft.com/office/powerpoint/2010/main" val="3748333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476366"/>
            <a:ext cx="8229600" cy="25355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600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54684" y="1481138"/>
            <a:ext cx="6034632"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089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28682" y="1481138"/>
            <a:ext cx="6086636"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887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05260" y="1481138"/>
            <a:ext cx="6133479"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9933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31400" y="1481138"/>
            <a:ext cx="6081199"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7082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44312" y="1481138"/>
            <a:ext cx="6055376"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47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 Rules</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72835" y="1481138"/>
            <a:ext cx="5998330"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724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 of Term</a:t>
            </a:r>
          </a:p>
          <a:p>
            <a:pPr lvl="1"/>
            <a:r>
              <a:rPr lang="en-US" dirty="0" smtClean="0"/>
              <a:t>POT = C</a:t>
            </a:r>
          </a:p>
          <a:p>
            <a:pPr lvl="2"/>
            <a:r>
              <a:rPr lang="en-US" dirty="0" smtClean="0"/>
              <a:t>Student with multiple parts of term are considered to be in POT C</a:t>
            </a:r>
          </a:p>
          <a:p>
            <a:pPr lvl="1"/>
            <a:r>
              <a:rPr lang="en-US" dirty="0" smtClean="0"/>
              <a:t>Course rules, assess by Course and POT, will always use the POT of the course</a:t>
            </a:r>
            <a:endParaRPr lang="en-US" dirty="0"/>
          </a:p>
        </p:txBody>
      </p:sp>
      <p:sp>
        <p:nvSpPr>
          <p:cNvPr id="3" name="Title 2"/>
          <p:cNvSpPr>
            <a:spLocks noGrp="1"/>
          </p:cNvSpPr>
          <p:nvPr>
            <p:ph type="title"/>
          </p:nvPr>
        </p:nvSpPr>
        <p:spPr/>
        <p:txBody>
          <a:bodyPr/>
          <a:lstStyle/>
          <a:p>
            <a:pPr algn="ctr"/>
            <a:r>
              <a:rPr lang="en-US" dirty="0"/>
              <a:t>Fee </a:t>
            </a:r>
            <a:r>
              <a:rPr lang="en-US" dirty="0" smtClean="0"/>
              <a:t>Assessment</a:t>
            </a:r>
            <a:endParaRPr lang="en-US" dirty="0"/>
          </a:p>
        </p:txBody>
      </p:sp>
    </p:spTree>
    <p:extLst>
      <p:ext uri="{BB962C8B-B14F-4D97-AF65-F5344CB8AC3E}">
        <p14:creationId xmlns:p14="http://schemas.microsoft.com/office/powerpoint/2010/main" val="1042166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SFAFMAX</a:t>
            </a:r>
          </a:p>
          <a:p>
            <a:pPr lvl="1"/>
            <a:r>
              <a:rPr lang="en-US" dirty="0" smtClean="0"/>
              <a:t>Minimum and Maximum set for each Detail Code</a:t>
            </a:r>
          </a:p>
          <a:p>
            <a:pPr lvl="1"/>
            <a:r>
              <a:rPr lang="en-US" dirty="0" smtClean="0"/>
              <a:t>Applies to SFARGFE and SSADETL rules</a:t>
            </a:r>
          </a:p>
          <a:p>
            <a:pPr lvl="1"/>
            <a:r>
              <a:rPr lang="en-US" dirty="0" smtClean="0"/>
              <a:t>Track by CRN must not be turned on</a:t>
            </a:r>
          </a:p>
          <a:p>
            <a:pPr lvl="1"/>
            <a:endParaRPr lang="en-US" dirty="0"/>
          </a:p>
        </p:txBody>
      </p:sp>
      <p:sp>
        <p:nvSpPr>
          <p:cNvPr id="3" name="Title 2"/>
          <p:cNvSpPr>
            <a:spLocks noGrp="1"/>
          </p:cNvSpPr>
          <p:nvPr>
            <p:ph type="title"/>
          </p:nvPr>
        </p:nvSpPr>
        <p:spPr/>
        <p:txBody>
          <a:bodyPr/>
          <a:lstStyle/>
          <a:p>
            <a:pPr algn="ctr"/>
            <a:r>
              <a:rPr lang="en-US" dirty="0"/>
              <a:t>Fee Assessment</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438400" y="3200400"/>
            <a:ext cx="3209926" cy="22649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0780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423967"/>
            <a:ext cx="8229600" cy="2640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435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Microsoft </a:t>
            </a:r>
            <a:r>
              <a:rPr lang="en-US" dirty="0" err="1" smtClean="0"/>
              <a:t>Sharepoint</a:t>
            </a:r>
            <a:endParaRPr lang="en-US" dirty="0" smtClean="0"/>
          </a:p>
          <a:p>
            <a:pPr lvl="1"/>
            <a:r>
              <a:rPr lang="en-US" dirty="0" smtClean="0"/>
              <a:t>There is a free version of the program.</a:t>
            </a:r>
          </a:p>
          <a:p>
            <a:pPr lvl="1"/>
            <a:r>
              <a:rPr lang="en-US" dirty="0" smtClean="0"/>
              <a:t>Helps organize information, people, and tasks.</a:t>
            </a:r>
          </a:p>
          <a:p>
            <a:pPr lvl="2"/>
            <a:r>
              <a:rPr lang="en-US" dirty="0" smtClean="0"/>
              <a:t>Workflow and approval process.</a:t>
            </a:r>
          </a:p>
          <a:p>
            <a:pPr lvl="3"/>
            <a:r>
              <a:rPr lang="en-US" dirty="0" smtClean="0"/>
              <a:t>Withdrawals and no show processing</a:t>
            </a:r>
          </a:p>
          <a:p>
            <a:pPr lvl="3"/>
            <a:r>
              <a:rPr lang="en-US" dirty="0" smtClean="0"/>
              <a:t>Major changes</a:t>
            </a:r>
          </a:p>
          <a:p>
            <a:pPr lvl="3"/>
            <a:r>
              <a:rPr lang="en-US" dirty="0" smtClean="0"/>
              <a:t>Course additions</a:t>
            </a:r>
          </a:p>
          <a:p>
            <a:pPr lvl="1"/>
            <a:r>
              <a:rPr lang="en-US" dirty="0" smtClean="0"/>
              <a:t>Can be used for document retention</a:t>
            </a:r>
          </a:p>
          <a:p>
            <a:pPr lvl="1"/>
            <a:endParaRPr lang="en-US" dirty="0"/>
          </a:p>
        </p:txBody>
      </p:sp>
      <p:sp>
        <p:nvSpPr>
          <p:cNvPr id="3" name="Title 2"/>
          <p:cNvSpPr>
            <a:spLocks noGrp="1"/>
          </p:cNvSpPr>
          <p:nvPr>
            <p:ph type="title"/>
          </p:nvPr>
        </p:nvSpPr>
        <p:spPr/>
        <p:txBody>
          <a:bodyPr/>
          <a:lstStyle/>
          <a:p>
            <a:pPr algn="ctr"/>
            <a:r>
              <a:rPr lang="en-US" dirty="0" smtClean="0"/>
              <a:t>Communication</a:t>
            </a:r>
            <a:endParaRPr lang="en-US" dirty="0"/>
          </a:p>
        </p:txBody>
      </p:sp>
    </p:spTree>
    <p:extLst>
      <p:ext uri="{BB962C8B-B14F-4D97-AF65-F5344CB8AC3E}">
        <p14:creationId xmlns:p14="http://schemas.microsoft.com/office/powerpoint/2010/main" val="2632485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327725"/>
            <a:ext cx="8229600" cy="2832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660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SFAEFEE</a:t>
            </a:r>
          </a:p>
          <a:p>
            <a:pPr lvl="1"/>
            <a:r>
              <a:rPr lang="en-US" dirty="0" smtClean="0"/>
              <a:t>Registration Fee assessed to individual student</a:t>
            </a:r>
          </a:p>
          <a:p>
            <a:pPr lvl="1"/>
            <a:endParaRPr lang="en-US" dirty="0"/>
          </a:p>
        </p:txBody>
      </p:sp>
      <p:sp>
        <p:nvSpPr>
          <p:cNvPr id="3" name="Title 2"/>
          <p:cNvSpPr>
            <a:spLocks noGrp="1"/>
          </p:cNvSpPr>
          <p:nvPr>
            <p:ph type="title"/>
          </p:nvPr>
        </p:nvSpPr>
        <p:spPr/>
        <p:txBody>
          <a:bodyPr/>
          <a:lstStyle/>
          <a:p>
            <a:pPr algn="ctr"/>
            <a:r>
              <a:rPr lang="en-US" dirty="0"/>
              <a:t>Fee Assessment</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057400" y="2438400"/>
            <a:ext cx="4572000" cy="376948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810000" y="3124200"/>
            <a:ext cx="3048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217406" y="3101340"/>
            <a:ext cx="119279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3988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SFRFASC</a:t>
            </a:r>
          </a:p>
          <a:p>
            <a:pPr lvl="1"/>
            <a:r>
              <a:rPr lang="en-US" dirty="0" smtClean="0"/>
              <a:t>Batch Fee Assessment</a:t>
            </a:r>
          </a:p>
          <a:p>
            <a:pPr lvl="2"/>
            <a:r>
              <a:rPr lang="en-US" dirty="0" smtClean="0"/>
              <a:t>Regular and </a:t>
            </a:r>
            <a:r>
              <a:rPr lang="en-US" dirty="0" err="1" smtClean="0"/>
              <a:t>Prebill</a:t>
            </a:r>
            <a:r>
              <a:rPr lang="en-US" dirty="0" smtClean="0"/>
              <a:t> assessments</a:t>
            </a:r>
          </a:p>
          <a:p>
            <a:pPr lvl="2"/>
            <a:r>
              <a:rPr lang="en-US" dirty="0" smtClean="0"/>
              <a:t>Assess individual students, a population, or everyone registered for a term.</a:t>
            </a:r>
          </a:p>
          <a:p>
            <a:pPr lvl="2"/>
            <a:r>
              <a:rPr lang="en-US" dirty="0" smtClean="0"/>
              <a:t>Run online or batch.</a:t>
            </a:r>
          </a:p>
          <a:p>
            <a:pPr lvl="2"/>
            <a:endParaRPr lang="en-US" dirty="0"/>
          </a:p>
        </p:txBody>
      </p:sp>
      <p:sp>
        <p:nvSpPr>
          <p:cNvPr id="3" name="Title 2"/>
          <p:cNvSpPr>
            <a:spLocks noGrp="1"/>
          </p:cNvSpPr>
          <p:nvPr>
            <p:ph type="title"/>
          </p:nvPr>
        </p:nvSpPr>
        <p:spPr/>
        <p:txBody>
          <a:bodyPr/>
          <a:lstStyle/>
          <a:p>
            <a:pPr algn="ctr"/>
            <a:r>
              <a:rPr lang="en-US" dirty="0"/>
              <a:t>Fee Assessment</a:t>
            </a:r>
          </a:p>
        </p:txBody>
      </p:sp>
    </p:spTree>
    <p:extLst>
      <p:ext uri="{BB962C8B-B14F-4D97-AF65-F5344CB8AC3E}">
        <p14:creationId xmlns:p14="http://schemas.microsoft.com/office/powerpoint/2010/main" val="674334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a:t>
            </a:r>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1638620"/>
            <a:ext cx="8229600" cy="42109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1578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304800" y="1905000"/>
            <a:ext cx="8229600" cy="148655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304800" y="3505201"/>
            <a:ext cx="8229600" cy="2057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9542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assessment date uses the greater of the SOATERM effective date or the date entered in parameter .</a:t>
            </a:r>
          </a:p>
          <a:p>
            <a:r>
              <a:rPr lang="en-US" dirty="0" smtClean="0"/>
              <a:t>Assessing one student or a population parameter 8 must be blank.</a:t>
            </a:r>
          </a:p>
          <a:p>
            <a:r>
              <a:rPr lang="en-US" dirty="0" smtClean="0"/>
              <a:t>Assessing Pre-Bill use P in parameter 11</a:t>
            </a:r>
          </a:p>
          <a:p>
            <a:r>
              <a:rPr lang="en-US" dirty="0" smtClean="0"/>
              <a:t>Testing use parameter 19 in A – audit mode.</a:t>
            </a:r>
            <a:endParaRPr lang="en-US" dirty="0"/>
          </a:p>
        </p:txBody>
      </p:sp>
      <p:sp>
        <p:nvSpPr>
          <p:cNvPr id="3" name="Title 2"/>
          <p:cNvSpPr>
            <a:spLocks noGrp="1"/>
          </p:cNvSpPr>
          <p:nvPr>
            <p:ph type="title"/>
          </p:nvPr>
        </p:nvSpPr>
        <p:spPr/>
        <p:txBody>
          <a:bodyPr/>
          <a:lstStyle/>
          <a:p>
            <a:pPr algn="ctr"/>
            <a:r>
              <a:rPr lang="en-US" dirty="0"/>
              <a:t>Fee Assessment</a:t>
            </a:r>
          </a:p>
        </p:txBody>
      </p:sp>
    </p:spTree>
    <p:extLst>
      <p:ext uri="{BB962C8B-B14F-4D97-AF65-F5344CB8AC3E}">
        <p14:creationId xmlns:p14="http://schemas.microsoft.com/office/powerpoint/2010/main" val="1787941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SFAFAUD</a:t>
            </a:r>
          </a:p>
          <a:p>
            <a:pPr lvl="1"/>
            <a:r>
              <a:rPr lang="en-US" dirty="0" smtClean="0"/>
              <a:t>Registration Fee Assessment History</a:t>
            </a:r>
            <a:endParaRPr lang="en-US" dirty="0"/>
          </a:p>
        </p:txBody>
      </p:sp>
      <p:sp>
        <p:nvSpPr>
          <p:cNvPr id="3" name="Title 2"/>
          <p:cNvSpPr>
            <a:spLocks noGrp="1"/>
          </p:cNvSpPr>
          <p:nvPr>
            <p:ph type="title"/>
          </p:nvPr>
        </p:nvSpPr>
        <p:spPr/>
        <p:txBody>
          <a:bodyPr/>
          <a:lstStyle/>
          <a:p>
            <a:pPr algn="ctr"/>
            <a:r>
              <a:rPr lang="en-US" dirty="0"/>
              <a:t>Fee Assessment</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1981200" y="2362200"/>
            <a:ext cx="5486400" cy="38100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286000" y="3124200"/>
            <a:ext cx="3048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819400" y="3124200"/>
            <a:ext cx="1186758"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02078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SFAREGF</a:t>
            </a:r>
          </a:p>
          <a:p>
            <a:pPr lvl="1"/>
            <a:r>
              <a:rPr lang="en-US" dirty="0" smtClean="0"/>
              <a:t>Student Course/Fee Assessment Query (SFAREGS)</a:t>
            </a:r>
          </a:p>
          <a:p>
            <a:pPr lvl="1"/>
            <a:endParaRPr lang="en-US" dirty="0"/>
          </a:p>
        </p:txBody>
      </p:sp>
      <p:sp>
        <p:nvSpPr>
          <p:cNvPr id="3" name="Title 2"/>
          <p:cNvSpPr>
            <a:spLocks noGrp="1"/>
          </p:cNvSpPr>
          <p:nvPr>
            <p:ph type="title"/>
          </p:nvPr>
        </p:nvSpPr>
        <p:spPr/>
        <p:txBody>
          <a:bodyPr/>
          <a:lstStyle/>
          <a:p>
            <a:pPr algn="ctr"/>
            <a:r>
              <a:rPr lang="en-US" dirty="0"/>
              <a:t>Fee Assessment</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762250" y="2628900"/>
            <a:ext cx="4705350" cy="39243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334000" y="3276600"/>
            <a:ext cx="228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Rectangle 5"/>
          <p:cNvSpPr/>
          <p:nvPr/>
        </p:nvSpPr>
        <p:spPr>
          <a:xfrm>
            <a:off x="5760720" y="3291840"/>
            <a:ext cx="64008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551900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SFRFEES</a:t>
            </a:r>
          </a:p>
          <a:p>
            <a:pPr lvl="1"/>
            <a:r>
              <a:rPr lang="en-US" dirty="0" smtClean="0"/>
              <a:t>Fee Assessment Report</a:t>
            </a:r>
          </a:p>
          <a:p>
            <a:pPr lvl="1"/>
            <a:endParaRPr lang="en-US" dirty="0"/>
          </a:p>
        </p:txBody>
      </p:sp>
      <p:sp>
        <p:nvSpPr>
          <p:cNvPr id="3" name="Title 2"/>
          <p:cNvSpPr>
            <a:spLocks noGrp="1"/>
          </p:cNvSpPr>
          <p:nvPr>
            <p:ph type="title"/>
          </p:nvPr>
        </p:nvSpPr>
        <p:spPr/>
        <p:txBody>
          <a:bodyPr/>
          <a:lstStyle/>
          <a:p>
            <a:pPr algn="ctr"/>
            <a:r>
              <a:rPr lang="en-US" dirty="0"/>
              <a:t>Fee Assessment</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2057400" y="2667000"/>
            <a:ext cx="4257676" cy="34956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1064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Fee Assessment</a:t>
            </a:r>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915793" y="1481138"/>
            <a:ext cx="5312414" cy="4525962"/>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438400" y="1981200"/>
            <a:ext cx="990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4507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Pros</a:t>
            </a:r>
          </a:p>
          <a:p>
            <a:pPr lvl="1"/>
            <a:r>
              <a:rPr lang="en-US" dirty="0"/>
              <a:t>Physical reminder that tuition and fees are related to attending college and the student will be held responsible for those charges.</a:t>
            </a:r>
          </a:p>
          <a:p>
            <a:pPr lvl="1"/>
            <a:r>
              <a:rPr lang="en-US" dirty="0"/>
              <a:t>Aids in the collection process.</a:t>
            </a:r>
          </a:p>
          <a:p>
            <a:r>
              <a:rPr lang="en-US" dirty="0"/>
              <a:t>Cons</a:t>
            </a:r>
          </a:p>
          <a:p>
            <a:pPr lvl="1"/>
            <a:r>
              <a:rPr lang="en-US" dirty="0"/>
              <a:t>? Why Not ?</a:t>
            </a:r>
          </a:p>
          <a:p>
            <a:r>
              <a:rPr lang="en-US" dirty="0"/>
              <a:t>Temple University -  Session at </a:t>
            </a:r>
            <a:r>
              <a:rPr lang="en-US" dirty="0" err="1"/>
              <a:t>Ellucian</a:t>
            </a:r>
            <a:r>
              <a:rPr lang="en-US" dirty="0"/>
              <a:t> 2014 Live</a:t>
            </a:r>
          </a:p>
          <a:p>
            <a:pPr lvl="1"/>
            <a:r>
              <a:rPr lang="en-US" dirty="0"/>
              <a:t>University of Vermont and Texas A &amp; M</a:t>
            </a:r>
          </a:p>
          <a:p>
            <a:pPr lvl="1"/>
            <a:r>
              <a:rPr lang="en-US" dirty="0"/>
              <a:t>Tied their Agreement to Registration</a:t>
            </a:r>
          </a:p>
          <a:p>
            <a:endParaRPr lang="en-US" dirty="0"/>
          </a:p>
        </p:txBody>
      </p:sp>
      <p:sp>
        <p:nvSpPr>
          <p:cNvPr id="3" name="Title 2"/>
          <p:cNvSpPr>
            <a:spLocks noGrp="1"/>
          </p:cNvSpPr>
          <p:nvPr>
            <p:ph type="title"/>
          </p:nvPr>
        </p:nvSpPr>
        <p:spPr/>
        <p:txBody>
          <a:bodyPr/>
          <a:lstStyle/>
          <a:p>
            <a:pPr algn="ctr"/>
            <a:r>
              <a:rPr lang="en-US" dirty="0"/>
              <a:t>Financial Agreement</a:t>
            </a:r>
          </a:p>
        </p:txBody>
      </p:sp>
    </p:spTree>
    <p:extLst>
      <p:ext uri="{BB962C8B-B14F-4D97-AF65-F5344CB8AC3E}">
        <p14:creationId xmlns:p14="http://schemas.microsoft.com/office/powerpoint/2010/main" val="41863926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Fee Assessment</a:t>
            </a:r>
            <a:endParaRPr lang="en-US" dirty="0"/>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523896" y="1481138"/>
            <a:ext cx="6096207" cy="4525962"/>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209800" y="2410097"/>
            <a:ext cx="11430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402100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Process payments are applied charges</a:t>
            </a:r>
          </a:p>
          <a:p>
            <a:pPr lvl="1"/>
            <a:r>
              <a:rPr lang="en-US" dirty="0" smtClean="0"/>
              <a:t>Payments applied to charges give accurate balance outstanding or account paid in full.</a:t>
            </a:r>
          </a:p>
          <a:p>
            <a:pPr lvl="2"/>
            <a:r>
              <a:rPr lang="en-US" dirty="0" smtClean="0"/>
              <a:t>TGRAPPL – Application of Payment Process</a:t>
            </a:r>
          </a:p>
          <a:p>
            <a:pPr lvl="3"/>
            <a:r>
              <a:rPr lang="en-US" dirty="0"/>
              <a:t>Apply for individual student, population selection, or </a:t>
            </a:r>
            <a:r>
              <a:rPr lang="en-US" dirty="0" smtClean="0"/>
              <a:t>all.</a:t>
            </a:r>
          </a:p>
          <a:p>
            <a:pPr lvl="3"/>
            <a:r>
              <a:rPr lang="en-US" dirty="0" smtClean="0"/>
              <a:t>Batch job</a:t>
            </a:r>
          </a:p>
          <a:p>
            <a:pPr lvl="4"/>
            <a:r>
              <a:rPr lang="en-US" dirty="0" smtClean="0"/>
              <a:t>Reduces proper receivables in General Ledger</a:t>
            </a:r>
          </a:p>
          <a:p>
            <a:pPr lvl="4"/>
            <a:r>
              <a:rPr lang="en-US" dirty="0" smtClean="0"/>
              <a:t>Effects aging</a:t>
            </a:r>
          </a:p>
          <a:p>
            <a:pPr lvl="4"/>
            <a:r>
              <a:rPr lang="en-US" dirty="0" smtClean="0"/>
              <a:t>Gives accurate past due balance in bills.</a:t>
            </a:r>
          </a:p>
          <a:p>
            <a:pPr lvl="4"/>
            <a:r>
              <a:rPr lang="en-US" dirty="0" smtClean="0"/>
              <a:t>Determines what is paid or past due.</a:t>
            </a:r>
          </a:p>
          <a:p>
            <a:pPr lvl="4"/>
            <a:r>
              <a:rPr lang="en-US" dirty="0" smtClean="0"/>
              <a:t>Process can be scheduled or run while working on an individual account.</a:t>
            </a:r>
          </a:p>
          <a:p>
            <a:pPr lvl="1"/>
            <a:endParaRPr lang="en-US" dirty="0" smtClean="0"/>
          </a:p>
          <a:p>
            <a:pPr lvl="2"/>
            <a:endParaRPr lang="en-US" dirty="0"/>
          </a:p>
        </p:txBody>
      </p:sp>
      <p:sp>
        <p:nvSpPr>
          <p:cNvPr id="3" name="Title 2"/>
          <p:cNvSpPr>
            <a:spLocks noGrp="1"/>
          </p:cNvSpPr>
          <p:nvPr>
            <p:ph type="title"/>
          </p:nvPr>
        </p:nvSpPr>
        <p:spPr/>
        <p:txBody>
          <a:bodyPr/>
          <a:lstStyle/>
          <a:p>
            <a:pPr algn="ctr"/>
            <a:r>
              <a:rPr lang="en-US" dirty="0"/>
              <a:t>Application of Payment</a:t>
            </a:r>
          </a:p>
        </p:txBody>
      </p:sp>
    </p:spTree>
    <p:extLst>
      <p:ext uri="{BB962C8B-B14F-4D97-AF65-F5344CB8AC3E}">
        <p14:creationId xmlns:p14="http://schemas.microsoft.com/office/powerpoint/2010/main" val="3721765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Application of Payment</a:t>
            </a:r>
          </a:p>
        </p:txBody>
      </p:sp>
      <p:pic>
        <p:nvPicPr>
          <p:cNvPr id="7" name="Content Placeholder 6"/>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1759781"/>
            <a:ext cx="8229600" cy="39686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4463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Application of Payment</a:t>
            </a:r>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310168"/>
            <a:ext cx="8229600" cy="28679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9036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Application of Payment</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457200" y="2500634"/>
            <a:ext cx="8229600" cy="2486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309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Transactions from TSAAREV saved in TBRACCD table</a:t>
            </a:r>
          </a:p>
          <a:p>
            <a:r>
              <a:rPr lang="en-US" dirty="0" smtClean="0"/>
              <a:t>Finance</a:t>
            </a:r>
          </a:p>
          <a:p>
            <a:pPr lvl="1"/>
            <a:r>
              <a:rPr lang="en-US" dirty="0" smtClean="0"/>
              <a:t>Rule class 1, 2, 3 are reserved for application of payment transactions</a:t>
            </a:r>
            <a:endParaRPr lang="en-US" dirty="0"/>
          </a:p>
        </p:txBody>
      </p:sp>
      <p:sp>
        <p:nvSpPr>
          <p:cNvPr id="3" name="Title 2"/>
          <p:cNvSpPr>
            <a:spLocks noGrp="1"/>
          </p:cNvSpPr>
          <p:nvPr>
            <p:ph type="title"/>
          </p:nvPr>
        </p:nvSpPr>
        <p:spPr/>
        <p:txBody>
          <a:bodyPr/>
          <a:lstStyle/>
          <a:p>
            <a:pPr algn="ctr"/>
            <a:r>
              <a:rPr lang="en-US" dirty="0"/>
              <a:t>Application of Payment</a:t>
            </a:r>
          </a:p>
        </p:txBody>
      </p:sp>
    </p:spTree>
    <p:extLst>
      <p:ext uri="{BB962C8B-B14F-4D97-AF65-F5344CB8AC3E}">
        <p14:creationId xmlns:p14="http://schemas.microsoft.com/office/powerpoint/2010/main" val="465316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TSAUNAP</a:t>
            </a:r>
          </a:p>
          <a:p>
            <a:pPr lvl="1"/>
            <a:r>
              <a:rPr lang="en-US" dirty="0" smtClean="0"/>
              <a:t>Cleans accounts</a:t>
            </a:r>
          </a:p>
          <a:p>
            <a:pPr lvl="1"/>
            <a:r>
              <a:rPr lang="en-US" dirty="0" smtClean="0"/>
              <a:t>Change the way application of payment is applied</a:t>
            </a:r>
          </a:p>
          <a:p>
            <a:pPr lvl="1"/>
            <a:r>
              <a:rPr lang="en-US" dirty="0" smtClean="0"/>
              <a:t>Clears Transactions Paid or Invoice Paid</a:t>
            </a:r>
          </a:p>
          <a:p>
            <a:pPr lvl="1"/>
            <a:r>
              <a:rPr lang="en-US" dirty="0" smtClean="0"/>
              <a:t>Run as needed.</a:t>
            </a:r>
          </a:p>
          <a:p>
            <a:pPr lvl="1"/>
            <a:endParaRPr lang="en-US" dirty="0"/>
          </a:p>
        </p:txBody>
      </p:sp>
      <p:sp>
        <p:nvSpPr>
          <p:cNvPr id="3" name="Title 2"/>
          <p:cNvSpPr>
            <a:spLocks noGrp="1"/>
          </p:cNvSpPr>
          <p:nvPr>
            <p:ph type="title"/>
          </p:nvPr>
        </p:nvSpPr>
        <p:spPr/>
        <p:txBody>
          <a:bodyPr/>
          <a:lstStyle/>
          <a:p>
            <a:pPr algn="ctr"/>
            <a:r>
              <a:rPr lang="en-US" dirty="0" err="1" smtClean="0"/>
              <a:t>Unapplication</a:t>
            </a:r>
            <a:r>
              <a:rPr lang="en-US" dirty="0" smtClean="0"/>
              <a:t> of Payments</a:t>
            </a:r>
            <a:endParaRPr lang="en-US" dirty="0"/>
          </a:p>
        </p:txBody>
      </p:sp>
    </p:spTree>
    <p:extLst>
      <p:ext uri="{BB962C8B-B14F-4D97-AF65-F5344CB8AC3E}">
        <p14:creationId xmlns:p14="http://schemas.microsoft.com/office/powerpoint/2010/main" val="1309917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t>Unapplication</a:t>
            </a:r>
            <a:r>
              <a:rPr lang="en-US" dirty="0" smtClean="0"/>
              <a:t>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19700" y="1481138"/>
            <a:ext cx="6304599"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5437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t>Unapplication</a:t>
            </a:r>
            <a:r>
              <a:rPr lang="en-US" dirty="0" smtClean="0"/>
              <a:t>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76954" y="1481138"/>
            <a:ext cx="6190091"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5770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t>Unapplication</a:t>
            </a:r>
            <a:r>
              <a:rPr lang="en-US" dirty="0" smtClean="0"/>
              <a:t>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76062" y="1481138"/>
            <a:ext cx="6191876" cy="452596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828800" y="2286000"/>
            <a:ext cx="1295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99143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Financial Agreement</a:t>
            </a:r>
          </a:p>
        </p:txBody>
      </p:sp>
      <p:pic>
        <p:nvPicPr>
          <p:cNvPr id="4" name="Content Placeholder 3"/>
          <p:cNvPicPr>
            <a:picLocks noGrp="1" noChangeAspect="1"/>
          </p:cNvPicPr>
          <p:nvPr>
            <p:ph idx="1"/>
          </p:nvPr>
        </p:nvPicPr>
        <p:blipFill>
          <a:blip r:embed="rId2"/>
          <a:stretch>
            <a:fillRect/>
          </a:stretch>
        </p:blipFill>
        <p:spPr>
          <a:xfrm>
            <a:off x="1954328" y="1587547"/>
            <a:ext cx="5235344" cy="4313144"/>
          </a:xfrm>
          <a:prstGeom prst="rect">
            <a:avLst/>
          </a:prstGeom>
        </p:spPr>
      </p:pic>
    </p:spTree>
    <p:extLst>
      <p:ext uri="{BB962C8B-B14F-4D97-AF65-F5344CB8AC3E}">
        <p14:creationId xmlns:p14="http://schemas.microsoft.com/office/powerpoint/2010/main" val="3050137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t>Unapplication</a:t>
            </a:r>
            <a:r>
              <a:rPr lang="en-US" dirty="0" smtClean="0"/>
              <a:t>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373464" y="1481138"/>
            <a:ext cx="6397072" cy="452596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828800" y="2209800"/>
            <a:ext cx="1295400" cy="114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427433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a:t>
            </a:r>
            <a:r>
              <a:rPr lang="en-US" dirty="0" smtClean="0"/>
              <a:t>pplication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94673" y="1481138"/>
            <a:ext cx="6154654"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9969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a:t>
            </a:r>
            <a:r>
              <a:rPr lang="en-US" dirty="0" smtClean="0"/>
              <a:t>pplication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84005" y="1481138"/>
            <a:ext cx="6175990" cy="452596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828800" y="2286000"/>
            <a:ext cx="1371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9492309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Application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19700" y="1481138"/>
            <a:ext cx="6304599" cy="452596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828800" y="2286000"/>
            <a:ext cx="1371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091705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Application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42836" y="1481138"/>
            <a:ext cx="6258328" cy="4525962"/>
          </a:xfrm>
          <a:prstGeom prst="rect">
            <a:avLst/>
          </a:prstGeom>
          <a:ln>
            <a:noFill/>
          </a:ln>
          <a:extLst>
            <a:ext uri="{53640926-AAD7-44D8-BBD7-CCE9431645EC}">
              <a14:shadowObscured xmlns:a14="http://schemas.microsoft.com/office/drawing/2010/main"/>
            </a:ext>
          </a:extLst>
        </p:spPr>
      </p:pic>
      <p:cxnSp>
        <p:nvCxnSpPr>
          <p:cNvPr id="5" name="Straight Arrow Connector 4"/>
          <p:cNvCxnSpPr/>
          <p:nvPr/>
        </p:nvCxnSpPr>
        <p:spPr>
          <a:xfrm flipH="1">
            <a:off x="5791200" y="2667000"/>
            <a:ext cx="457200" cy="4572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52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Application of Payment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27628" y="1481138"/>
            <a:ext cx="6288744" cy="4525962"/>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1828800" y="2247900"/>
            <a:ext cx="1066800" cy="1143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0146583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1098 T</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1458529" y="1481138"/>
            <a:ext cx="6226941"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48267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MBUG</a:t>
            </a:r>
          </a:p>
          <a:p>
            <a:pPr lvl="1"/>
            <a:r>
              <a:rPr lang="en-US" dirty="0" smtClean="0"/>
              <a:t>Pearl River Community College</a:t>
            </a:r>
          </a:p>
          <a:p>
            <a:pPr lvl="1"/>
            <a:r>
              <a:rPr lang="en-US" dirty="0" smtClean="0"/>
              <a:t>Temple University</a:t>
            </a:r>
          </a:p>
          <a:p>
            <a:pPr lvl="2"/>
            <a:r>
              <a:rPr lang="en-US" dirty="0" smtClean="0"/>
              <a:t>Conrad </a:t>
            </a:r>
            <a:r>
              <a:rPr lang="en-US" dirty="0" err="1" smtClean="0"/>
              <a:t>Muth</a:t>
            </a:r>
            <a:r>
              <a:rPr lang="en-US" dirty="0" smtClean="0"/>
              <a:t> &amp; Anthony Lower</a:t>
            </a:r>
          </a:p>
          <a:p>
            <a:pPr lvl="1"/>
            <a:r>
              <a:rPr lang="en-US" dirty="0" smtClean="0"/>
              <a:t>Texas Tech University</a:t>
            </a:r>
          </a:p>
          <a:p>
            <a:pPr lvl="2"/>
            <a:r>
              <a:rPr lang="en-US" dirty="0" smtClean="0"/>
              <a:t>Christina </a:t>
            </a:r>
            <a:r>
              <a:rPr lang="en-US" dirty="0" err="1" smtClean="0"/>
              <a:t>Blakney</a:t>
            </a:r>
            <a:r>
              <a:rPr lang="en-US" dirty="0" smtClean="0"/>
              <a:t> </a:t>
            </a:r>
            <a:endParaRPr lang="en-US" dirty="0"/>
          </a:p>
          <a:p>
            <a:pPr lvl="1"/>
            <a:r>
              <a:rPr lang="en-US" dirty="0" err="1" smtClean="0"/>
              <a:t>Ellucian</a:t>
            </a:r>
            <a:endParaRPr lang="en-US" dirty="0"/>
          </a:p>
          <a:p>
            <a:pPr lvl="2"/>
            <a:r>
              <a:rPr lang="en-US" dirty="0" smtClean="0"/>
              <a:t>Rose Most</a:t>
            </a:r>
            <a:endParaRPr lang="en-US" dirty="0"/>
          </a:p>
        </p:txBody>
      </p:sp>
      <p:sp>
        <p:nvSpPr>
          <p:cNvPr id="3" name="Title 2"/>
          <p:cNvSpPr>
            <a:spLocks noGrp="1"/>
          </p:cNvSpPr>
          <p:nvPr>
            <p:ph type="title"/>
          </p:nvPr>
        </p:nvSpPr>
        <p:spPr/>
        <p:txBody>
          <a:bodyPr/>
          <a:lstStyle/>
          <a:p>
            <a:pPr algn="ctr"/>
            <a:r>
              <a:rPr lang="en-US" dirty="0" smtClean="0"/>
              <a:t>Credits</a:t>
            </a:r>
            <a:endParaRPr lang="en-US" dirty="0"/>
          </a:p>
        </p:txBody>
      </p:sp>
    </p:spTree>
    <p:extLst>
      <p:ext uri="{BB962C8B-B14F-4D97-AF65-F5344CB8AC3E}">
        <p14:creationId xmlns:p14="http://schemas.microsoft.com/office/powerpoint/2010/main" val="4186626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algn="ctr"/>
            <a:endParaRPr lang="en-US" dirty="0" smtClean="0"/>
          </a:p>
          <a:p>
            <a:pPr marL="109728" indent="0" algn="ctr">
              <a:buNone/>
            </a:pPr>
            <a:r>
              <a:rPr lang="en-US" smtClean="0"/>
              <a:t>Laura </a:t>
            </a:r>
            <a:r>
              <a:rPr lang="en-US" dirty="0" smtClean="0"/>
              <a:t>Chisolm</a:t>
            </a:r>
          </a:p>
          <a:p>
            <a:pPr marL="109728" indent="0" algn="ctr">
              <a:buNone/>
            </a:pPr>
            <a:r>
              <a:rPr lang="en-US" dirty="0" smtClean="0"/>
              <a:t>lchisolm@PRCC.edu</a:t>
            </a:r>
            <a:endParaRPr lang="en-US" dirty="0"/>
          </a:p>
        </p:txBody>
      </p:sp>
      <p:sp>
        <p:nvSpPr>
          <p:cNvPr id="3" name="Title 2"/>
          <p:cNvSpPr>
            <a:spLocks noGrp="1"/>
          </p:cNvSpPr>
          <p:nvPr>
            <p:ph type="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222832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Financial Agreement</a:t>
            </a:r>
          </a:p>
        </p:txBody>
      </p:sp>
      <p:pic>
        <p:nvPicPr>
          <p:cNvPr id="4" name="Content Placeholder 3"/>
          <p:cNvPicPr>
            <a:picLocks noGrp="1" noChangeAspect="1"/>
          </p:cNvPicPr>
          <p:nvPr>
            <p:ph idx="1"/>
          </p:nvPr>
        </p:nvPicPr>
        <p:blipFill>
          <a:blip r:embed="rId2"/>
          <a:stretch>
            <a:fillRect/>
          </a:stretch>
        </p:blipFill>
        <p:spPr>
          <a:xfrm>
            <a:off x="457200" y="1762680"/>
            <a:ext cx="8229600" cy="3962878"/>
          </a:xfrm>
          <a:prstGeom prst="rect">
            <a:avLst/>
          </a:prstGeom>
        </p:spPr>
      </p:pic>
    </p:spTree>
    <p:extLst>
      <p:ext uri="{BB962C8B-B14F-4D97-AF65-F5344CB8AC3E}">
        <p14:creationId xmlns:p14="http://schemas.microsoft.com/office/powerpoint/2010/main" val="1997551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1114</TotalTime>
  <Words>1795</Words>
  <Application>Microsoft Office PowerPoint</Application>
  <PresentationFormat>On-screen Show (4:3)</PresentationFormat>
  <Paragraphs>360</Paragraphs>
  <Slides>88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Calibri</vt:lpstr>
      <vt:lpstr>Lucida Sans Unicode</vt:lpstr>
      <vt:lpstr>Times New Roman</vt:lpstr>
      <vt:lpstr>Verdana</vt:lpstr>
      <vt:lpstr>Wingdings</vt:lpstr>
      <vt:lpstr>Wingdings 2</vt:lpstr>
      <vt:lpstr>Wingdings 3</vt:lpstr>
      <vt:lpstr>Concourse</vt:lpstr>
      <vt:lpstr>MBUG 2014 </vt:lpstr>
      <vt:lpstr>Session Rules of Etiquette</vt:lpstr>
      <vt:lpstr>Student Accounts Receivable</vt:lpstr>
      <vt:lpstr>Actions which affect AR</vt:lpstr>
      <vt:lpstr>Communication</vt:lpstr>
      <vt:lpstr>Communication</vt:lpstr>
      <vt:lpstr>Financial Agreement</vt:lpstr>
      <vt:lpstr>Financial Agreement</vt:lpstr>
      <vt:lpstr>Financial Agreement</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Detail and Priority Codes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 Rules</vt:lpstr>
      <vt:lpstr>Fee Assessment</vt:lpstr>
      <vt:lpstr>Fee Assessment</vt:lpstr>
      <vt:lpstr>Fee Assessment</vt:lpstr>
      <vt:lpstr>Fee Assessment</vt:lpstr>
      <vt:lpstr>Fee Assessment</vt:lpstr>
      <vt:lpstr>Fee Assessment</vt:lpstr>
      <vt:lpstr>Fee Assessment</vt:lpstr>
      <vt:lpstr>Fee Assessment</vt:lpstr>
      <vt:lpstr>Fee Assessment</vt:lpstr>
      <vt:lpstr>Fee Assessment</vt:lpstr>
      <vt:lpstr>Fee Assessment</vt:lpstr>
      <vt:lpstr>Fee Assessment</vt:lpstr>
      <vt:lpstr>Fee Assessment</vt:lpstr>
      <vt:lpstr>Fee Assessment</vt:lpstr>
      <vt:lpstr>Application of Payment</vt:lpstr>
      <vt:lpstr>Application of Payment</vt:lpstr>
      <vt:lpstr>Application of Payment</vt:lpstr>
      <vt:lpstr>Application of Payment</vt:lpstr>
      <vt:lpstr>Application of Payment</vt:lpstr>
      <vt:lpstr>Unapplication of Payments</vt:lpstr>
      <vt:lpstr>Unapplication of Payment</vt:lpstr>
      <vt:lpstr>Unapplication of Payment</vt:lpstr>
      <vt:lpstr>Unapplication of Payment</vt:lpstr>
      <vt:lpstr>Unapplication of Payment</vt:lpstr>
      <vt:lpstr>Application of Payment</vt:lpstr>
      <vt:lpstr>Application of Payment</vt:lpstr>
      <vt:lpstr>Application of Payment</vt:lpstr>
      <vt:lpstr>Application of Payment</vt:lpstr>
      <vt:lpstr>Application of Payment</vt:lpstr>
      <vt:lpstr>1098 T</vt:lpstr>
      <vt:lpstr>Credits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Coleman, Allen L.</cp:lastModifiedBy>
  <cp:revision>78</cp:revision>
  <cp:lastPrinted>2014-09-14T02:58:42Z</cp:lastPrinted>
  <dcterms:created xsi:type="dcterms:W3CDTF">2013-01-30T03:13:35Z</dcterms:created>
  <dcterms:modified xsi:type="dcterms:W3CDTF">2014-09-19T15:36:23Z</dcterms:modified>
</cp:coreProperties>
</file>