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6" r:id="rId5"/>
    <p:sldId id="279" r:id="rId6"/>
    <p:sldId id="259" r:id="rId7"/>
    <p:sldId id="261" r:id="rId8"/>
    <p:sldId id="272" r:id="rId9"/>
    <p:sldId id="260" r:id="rId10"/>
    <p:sldId id="275" r:id="rId11"/>
    <p:sldId id="263" r:id="rId12"/>
    <p:sldId id="262" r:id="rId13"/>
    <p:sldId id="264" r:id="rId14"/>
    <p:sldId id="278" r:id="rId15"/>
    <p:sldId id="265" r:id="rId16"/>
    <p:sldId id="266" r:id="rId17"/>
    <p:sldId id="267" r:id="rId18"/>
    <p:sldId id="274" r:id="rId19"/>
    <p:sldId id="268" r:id="rId20"/>
    <p:sldId id="269" r:id="rId21"/>
    <p:sldId id="280" r:id="rId22"/>
    <p:sldId id="281" r:id="rId23"/>
    <p:sldId id="270" r:id="rId24"/>
    <p:sldId id="282" r:id="rId25"/>
    <p:sldId id="271" r:id="rId26"/>
    <p:sldId id="27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324493FE-2C05-4A87-89B2-62A0742C2FF7}">
          <p14:sldIdLst>
            <p14:sldId id="256"/>
            <p14:sldId id="257"/>
            <p14:sldId id="258"/>
            <p14:sldId id="276"/>
          </p14:sldIdLst>
        </p14:section>
        <p14:section name="SQL" id="{70E35D20-CD50-4802-8202-DABD78087336}">
          <p14:sldIdLst>
            <p14:sldId id="279"/>
            <p14:sldId id="259"/>
            <p14:sldId id="261"/>
            <p14:sldId id="272"/>
            <p14:sldId id="260"/>
            <p14:sldId id="275"/>
            <p14:sldId id="263"/>
            <p14:sldId id="262"/>
            <p14:sldId id="264"/>
          </p14:sldIdLst>
        </p14:section>
        <p14:section name="PL/SQL" id="{296BD282-479B-49A0-83CF-AD0409C8479A}">
          <p14:sldIdLst>
            <p14:sldId id="278"/>
            <p14:sldId id="265"/>
            <p14:sldId id="266"/>
            <p14:sldId id="267"/>
            <p14:sldId id="274"/>
            <p14:sldId id="268"/>
            <p14:sldId id="269"/>
            <p14:sldId id="280"/>
            <p14:sldId id="281"/>
            <p14:sldId id="270"/>
            <p14:sldId id="282"/>
            <p14:sldId id="271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2013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600200"/>
          </a:xfrm>
        </p:spPr>
        <p:txBody>
          <a:bodyPr>
            <a:noAutofit/>
          </a:bodyPr>
          <a:lstStyle/>
          <a:p>
            <a:pPr algn="l"/>
            <a:r>
              <a:rPr lang="en-US" dirty="0" smtClean="0"/>
              <a:t>Session Title: Using </a:t>
            </a:r>
            <a:r>
              <a:rPr lang="en-US" dirty="0"/>
              <a:t>SQL and PL/SQL for Queries and Reporting </a:t>
            </a:r>
            <a:endParaRPr lang="en-US" dirty="0" smtClean="0"/>
          </a:p>
          <a:p>
            <a:pPr algn="l"/>
            <a:r>
              <a:rPr lang="en-US" dirty="0" smtClean="0"/>
              <a:t>Presented By: Stephen Frederic</a:t>
            </a:r>
          </a:p>
          <a:p>
            <a:pPr algn="l"/>
            <a:r>
              <a:rPr lang="en-US" dirty="0" smtClean="0"/>
              <a:t>Institution: IHL</a:t>
            </a:r>
          </a:p>
          <a:p>
            <a:pPr algn="l"/>
            <a:r>
              <a:rPr lang="en-US" dirty="0" smtClean="0"/>
              <a:t>September 16, 2013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Spool </a:t>
            </a:r>
            <a:r>
              <a:rPr lang="en-US" dirty="0"/>
              <a:t>– saves query results in a </a:t>
            </a:r>
            <a:r>
              <a:rPr lang="en-US" dirty="0" smtClean="0"/>
              <a:t>file</a:t>
            </a:r>
            <a:endParaRPr lang="en-US" dirty="0"/>
          </a:p>
          <a:p>
            <a:pPr lvl="1"/>
            <a:r>
              <a:rPr lang="en-US" dirty="0"/>
              <a:t>spool </a:t>
            </a:r>
            <a:r>
              <a:rPr lang="en-US" i="1" dirty="0" smtClean="0"/>
              <a:t>filename</a:t>
            </a:r>
            <a:endParaRPr lang="en-US" i="1" dirty="0"/>
          </a:p>
          <a:p>
            <a:r>
              <a:rPr lang="en-US" dirty="0" smtClean="0"/>
              <a:t>Everything following ‘spool’ is written to file</a:t>
            </a:r>
          </a:p>
          <a:p>
            <a:r>
              <a:rPr lang="en-US" dirty="0" smtClean="0"/>
              <a:t>When finished ‘spool off’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to Files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63886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Tables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4736963" cy="3124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286000"/>
            <a:ext cx="5030066" cy="44862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88029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SELECT spriden_first_name, spriden_last_name</a:t>
            </a:r>
          </a:p>
          <a:p>
            <a:pPr marL="109728" indent="0">
              <a:buNone/>
            </a:pPr>
            <a:r>
              <a:rPr lang="en-US" dirty="0" smtClean="0"/>
              <a:t>FROM spriden</a:t>
            </a:r>
          </a:p>
          <a:p>
            <a:pPr marL="109728" indent="0">
              <a:buNone/>
            </a:pPr>
            <a:r>
              <a:rPr lang="en-US" dirty="0" smtClean="0"/>
              <a:t>WHERE spriden_id = ‘902580337’</a:t>
            </a:r>
          </a:p>
          <a:p>
            <a:pPr marL="109728" indent="0">
              <a:buNone/>
            </a:pPr>
            <a:r>
              <a:rPr lang="en-US" dirty="0" smtClean="0"/>
              <a:t>AND spriden_change_ind is null;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SQL Query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3395251"/>
            <a:ext cx="5905500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76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Address Information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447799"/>
            <a:ext cx="5410200" cy="5347603"/>
          </a:xfr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412085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PL/SQL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242258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Procedural Language/Structured Query Language</a:t>
            </a:r>
          </a:p>
          <a:p>
            <a:r>
              <a:rPr lang="en-US" dirty="0" smtClean="0"/>
              <a:t>Oracle’s procedural extention to SQL</a:t>
            </a:r>
          </a:p>
          <a:p>
            <a:r>
              <a:rPr lang="en-US" dirty="0" smtClean="0"/>
              <a:t>Can use conditional statements such as if/then/else as well as loops</a:t>
            </a:r>
          </a:p>
          <a:p>
            <a:r>
              <a:rPr lang="en-US" dirty="0" smtClean="0"/>
              <a:t>Handles errors and exceptions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PL/SQL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11891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Declaration</a:t>
            </a:r>
          </a:p>
          <a:p>
            <a:r>
              <a:rPr lang="en-US" dirty="0" smtClean="0"/>
              <a:t>Execution</a:t>
            </a:r>
          </a:p>
          <a:p>
            <a:r>
              <a:rPr lang="en-US" dirty="0" smtClean="0"/>
              <a:t>Exception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PL/SQL Blocks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248016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Begins with ‘DECLARE’</a:t>
            </a:r>
          </a:p>
          <a:p>
            <a:r>
              <a:rPr lang="en-US" dirty="0" smtClean="0"/>
              <a:t>Is optional</a:t>
            </a:r>
          </a:p>
          <a:p>
            <a:r>
              <a:rPr lang="en-US" dirty="0" smtClean="0"/>
              <a:t>Where SQL cursors are written for use in execution section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Declaration Section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49493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Defines variables</a:t>
            </a:r>
          </a:p>
          <a:p>
            <a:r>
              <a:rPr lang="en-US" dirty="0"/>
              <a:t>Variables can also be initialized </a:t>
            </a:r>
          </a:p>
          <a:p>
            <a:r>
              <a:rPr lang="en-US" dirty="0"/>
              <a:t>Example: </a:t>
            </a:r>
          </a:p>
          <a:p>
            <a:pPr lvl="1"/>
            <a:r>
              <a:rPr lang="en-US" dirty="0"/>
              <a:t>age  number(2);</a:t>
            </a:r>
          </a:p>
          <a:p>
            <a:pPr lvl="1"/>
            <a:r>
              <a:rPr lang="en-US" dirty="0"/>
              <a:t>message  varchar2(12) := ‘Hello World’;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Declare Section Continued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92135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Starts with ‘BEGIN’ and ends with ‘END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Is mandatory</a:t>
            </a:r>
          </a:p>
          <a:p>
            <a:r>
              <a:rPr lang="en-US" dirty="0" smtClean="0"/>
              <a:t>Where if/then statements, loops, and cursors are used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Section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4374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r>
              <a:rPr lang="en-US" dirty="0" smtClean="0"/>
              <a:t>Please turn off your cell phone</a:t>
            </a:r>
          </a:p>
          <a:p>
            <a:r>
              <a:rPr lang="en-US" dirty="0" smtClean="0"/>
              <a:t>If you must leave the session early, please do so discreetly</a:t>
            </a:r>
          </a:p>
          <a:p>
            <a:r>
              <a:rPr lang="en-US" dirty="0" smtClean="0"/>
              <a:t>Please avoid side conversation during the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Begins with ‘EXCEPTION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Optional</a:t>
            </a:r>
          </a:p>
          <a:p>
            <a:r>
              <a:rPr lang="en-US" dirty="0" smtClean="0"/>
              <a:t>Handles errors so blocks terminate without problems</a:t>
            </a:r>
          </a:p>
          <a:p>
            <a:r>
              <a:rPr lang="en-US" dirty="0" smtClean="0"/>
              <a:t>Useful when updating or deleting information in tables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Section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55363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Found in Declaration section</a:t>
            </a:r>
          </a:p>
          <a:p>
            <a:r>
              <a:rPr lang="en-US" dirty="0" smtClean="0"/>
              <a:t>Where SQL statements are written</a:t>
            </a:r>
          </a:p>
          <a:p>
            <a:r>
              <a:rPr lang="en-US" dirty="0" smtClean="0"/>
              <a:t>Variables can be passed to cursors for dynamic queries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Cursors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352800"/>
            <a:ext cx="2952750" cy="3124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44771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</a:p>
          <a:p>
            <a:r>
              <a:rPr lang="en-US" dirty="0"/>
              <a:t>OPEN, FETCH, </a:t>
            </a:r>
            <a:r>
              <a:rPr lang="en-US" dirty="0" smtClean="0"/>
              <a:t>CLOSE</a:t>
            </a:r>
          </a:p>
          <a:p>
            <a:pPr lvl="1"/>
            <a:r>
              <a:rPr lang="en-US" dirty="0" smtClean="0"/>
              <a:t>Pass variables in OPEN</a:t>
            </a:r>
          </a:p>
          <a:p>
            <a:pPr lvl="1"/>
            <a:r>
              <a:rPr lang="en-US" dirty="0" smtClean="0"/>
              <a:t>FETCH into variable names</a:t>
            </a:r>
          </a:p>
          <a:p>
            <a:pPr lvl="1"/>
            <a:r>
              <a:rPr lang="en-US" dirty="0" smtClean="0"/>
              <a:t>CLOSE when finished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Cursors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4114800"/>
            <a:ext cx="433387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15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Spool on/off can be written into PL/SQL file</a:t>
            </a:r>
          </a:p>
          <a:p>
            <a:r>
              <a:rPr lang="en-US" dirty="0" err="1" smtClean="0"/>
              <a:t>Dbms_output</a:t>
            </a:r>
            <a:endParaRPr lang="en-US" dirty="0" smtClean="0"/>
          </a:p>
          <a:p>
            <a:pPr lvl="1"/>
            <a:r>
              <a:rPr lang="en-US" dirty="0" smtClean="0"/>
              <a:t>.put(‘text’) – prints lines, appends to line</a:t>
            </a:r>
          </a:p>
          <a:p>
            <a:pPr lvl="1"/>
            <a:r>
              <a:rPr lang="en-US" dirty="0" smtClean="0"/>
              <a:t>.put_line(‘text’) – prints line and then returns to new line</a:t>
            </a:r>
          </a:p>
          <a:p>
            <a:pPr lvl="1"/>
            <a:endParaRPr lang="en-US" dirty="0"/>
          </a:p>
          <a:p>
            <a:pPr marL="393192" lvl="1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</a:t>
            </a:r>
            <a:r>
              <a:rPr lang="en-US" dirty="0"/>
              <a:t>O</a:t>
            </a:r>
            <a:r>
              <a:rPr lang="en-US" dirty="0" smtClean="0"/>
              <a:t>utput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277181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Save both SQL and PL/SQL files with .sql extension</a:t>
            </a:r>
          </a:p>
          <a:p>
            <a:r>
              <a:rPr lang="en-US" dirty="0" smtClean="0"/>
              <a:t>To run: @</a:t>
            </a:r>
            <a:r>
              <a:rPr lang="en-US" i="1" dirty="0" smtClean="0"/>
              <a:t>filename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and Running Files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56480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52400"/>
            <a:ext cx="4486060" cy="66294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274638"/>
            <a:ext cx="4495800" cy="1143000"/>
          </a:xfrm>
        </p:spPr>
        <p:txBody>
          <a:bodyPr/>
          <a:lstStyle/>
          <a:p>
            <a:r>
              <a:rPr lang="en-US" dirty="0" smtClean="0"/>
              <a:t>PL/SQL Example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" y="1371600"/>
            <a:ext cx="4514850" cy="1562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" y="3048000"/>
            <a:ext cx="4257675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33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http://www.techonthenet.com/oracle</a:t>
            </a:r>
            <a:r>
              <a:rPr lang="en-US" dirty="0" smtClean="0"/>
              <a:t>/</a:t>
            </a:r>
          </a:p>
          <a:p>
            <a:r>
              <a:rPr lang="en-US" dirty="0"/>
              <a:t>http://www.w3schools.com/sql</a:t>
            </a:r>
            <a:r>
              <a:rPr lang="en-US" dirty="0" smtClean="0"/>
              <a:t>/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Help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411477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 to </a:t>
            </a:r>
            <a:r>
              <a:rPr lang="en-US" dirty="0" smtClean="0"/>
              <a:t>SQL</a:t>
            </a:r>
          </a:p>
          <a:p>
            <a:r>
              <a:rPr lang="en-US" dirty="0" smtClean="0"/>
              <a:t>Parts of an SQL statement</a:t>
            </a:r>
            <a:endParaRPr lang="en-US" dirty="0"/>
          </a:p>
          <a:p>
            <a:r>
              <a:rPr lang="en-US" dirty="0"/>
              <a:t>Performing SQL </a:t>
            </a:r>
            <a:r>
              <a:rPr lang="en-US" dirty="0" smtClean="0"/>
              <a:t>queries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Overview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52990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 to PL/SQL</a:t>
            </a:r>
          </a:p>
          <a:p>
            <a:r>
              <a:rPr lang="en-US" dirty="0"/>
              <a:t>Parts of PL/SQL file</a:t>
            </a:r>
          </a:p>
          <a:p>
            <a:r>
              <a:rPr lang="en-US" dirty="0"/>
              <a:t>Using SQL in PL/SQL</a:t>
            </a:r>
          </a:p>
          <a:p>
            <a:r>
              <a:rPr lang="en-US" dirty="0"/>
              <a:t>Writing PL/SQL reports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Overview Continued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76554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16768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S</a:t>
            </a:r>
            <a:r>
              <a:rPr lang="en-US" dirty="0" smtClean="0"/>
              <a:t>tructured </a:t>
            </a:r>
            <a:r>
              <a:rPr lang="en-US" b="1" u="sng" dirty="0" smtClean="0"/>
              <a:t>Q</a:t>
            </a:r>
            <a:r>
              <a:rPr lang="en-US" dirty="0" smtClean="0"/>
              <a:t>uery </a:t>
            </a:r>
            <a:r>
              <a:rPr lang="en-US" b="1" u="sng" dirty="0" smtClean="0"/>
              <a:t>L</a:t>
            </a:r>
            <a:r>
              <a:rPr lang="en-US" dirty="0" smtClean="0"/>
              <a:t>anguage</a:t>
            </a:r>
          </a:p>
          <a:p>
            <a:r>
              <a:rPr lang="en-US" dirty="0" smtClean="0"/>
              <a:t>Used for managing data held in a relational database management system</a:t>
            </a:r>
          </a:p>
          <a:p>
            <a:r>
              <a:rPr lang="en-US" dirty="0" smtClean="0"/>
              <a:t>Initially developed by IBM in the early 1970s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SQL?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26956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– data fields retrieved from tables</a:t>
            </a:r>
          </a:p>
          <a:p>
            <a:r>
              <a:rPr lang="en-US" dirty="0" smtClean="0"/>
              <a:t>FROM – table name(s)</a:t>
            </a:r>
          </a:p>
          <a:p>
            <a:r>
              <a:rPr lang="en-US" dirty="0" smtClean="0"/>
              <a:t>WHERE – conditions using operators to filter what data is retrieved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31235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</a:t>
            </a:r>
          </a:p>
          <a:p>
            <a:r>
              <a:rPr lang="en-US" dirty="0" smtClean="0"/>
              <a:t>OR</a:t>
            </a:r>
          </a:p>
          <a:p>
            <a:r>
              <a:rPr lang="en-US" dirty="0" smtClean="0"/>
              <a:t>LIKE</a:t>
            </a:r>
          </a:p>
          <a:p>
            <a:r>
              <a:rPr lang="en-US" dirty="0" smtClean="0"/>
              <a:t>IN</a:t>
            </a:r>
          </a:p>
          <a:p>
            <a:r>
              <a:rPr lang="en-US" dirty="0" smtClean="0"/>
              <a:t>BETWEEN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66958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Equal to: =</a:t>
            </a:r>
          </a:p>
          <a:p>
            <a:r>
              <a:rPr lang="en-US" dirty="0" smtClean="0"/>
              <a:t>Not equal to: != or &lt;&gt;</a:t>
            </a:r>
          </a:p>
          <a:p>
            <a:r>
              <a:rPr lang="en-US" dirty="0" smtClean="0"/>
              <a:t>Greater than: &gt;</a:t>
            </a:r>
          </a:p>
          <a:p>
            <a:r>
              <a:rPr lang="en-US" dirty="0" smtClean="0"/>
              <a:t>Less than: &lt;</a:t>
            </a:r>
          </a:p>
          <a:p>
            <a:r>
              <a:rPr lang="en-US" dirty="0" smtClean="0"/>
              <a:t>Greater than or equal to: &gt;=</a:t>
            </a:r>
          </a:p>
          <a:p>
            <a:r>
              <a:rPr lang="en-US" dirty="0" smtClean="0"/>
              <a:t>Less than or equal to: &lt;=</a:t>
            </a:r>
          </a:p>
          <a:p>
            <a:r>
              <a:rPr lang="en-US" dirty="0" smtClean="0"/>
              <a:t>IS or IS NOT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2326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129743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1269</TotalTime>
  <Words>461</Words>
  <Application>Microsoft Office PowerPoint</Application>
  <PresentationFormat>On-screen Show (4:3)</PresentationFormat>
  <Paragraphs>104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Lucida Sans Unicode</vt:lpstr>
      <vt:lpstr>Verdana</vt:lpstr>
      <vt:lpstr>Wingdings 2</vt:lpstr>
      <vt:lpstr>Wingdings 3</vt:lpstr>
      <vt:lpstr>Concourse</vt:lpstr>
      <vt:lpstr>MBUG 2013 </vt:lpstr>
      <vt:lpstr>Session Rules of Etiquette</vt:lpstr>
      <vt:lpstr>Session Overview</vt:lpstr>
      <vt:lpstr>Session Overview Continued</vt:lpstr>
      <vt:lpstr>SQL</vt:lpstr>
      <vt:lpstr>What is SQL?</vt:lpstr>
      <vt:lpstr>Queries</vt:lpstr>
      <vt:lpstr>Conditions</vt:lpstr>
      <vt:lpstr>Operators</vt:lpstr>
      <vt:lpstr>Writing to Files</vt:lpstr>
      <vt:lpstr>Describing Tables</vt:lpstr>
      <vt:lpstr>Simple SQL Query</vt:lpstr>
      <vt:lpstr>Getting Address Information</vt:lpstr>
      <vt:lpstr>PL/SQL</vt:lpstr>
      <vt:lpstr>PL/SQL</vt:lpstr>
      <vt:lpstr>Parts of PL/SQL Blocks</vt:lpstr>
      <vt:lpstr>Declaration Section</vt:lpstr>
      <vt:lpstr>Declare Section Continued</vt:lpstr>
      <vt:lpstr>Execution Section</vt:lpstr>
      <vt:lpstr>Exception Section</vt:lpstr>
      <vt:lpstr>Cursors</vt:lpstr>
      <vt:lpstr>Calling Cursors</vt:lpstr>
      <vt:lpstr>Getting Output</vt:lpstr>
      <vt:lpstr>Saving and Running Files</vt:lpstr>
      <vt:lpstr>PL/SQL Example</vt:lpstr>
      <vt:lpstr>Additional Help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Coleman, Allen L.</cp:lastModifiedBy>
  <cp:revision>38</cp:revision>
  <dcterms:created xsi:type="dcterms:W3CDTF">2013-01-30T03:13:35Z</dcterms:created>
  <dcterms:modified xsi:type="dcterms:W3CDTF">2013-10-07T20:41:28Z</dcterms:modified>
</cp:coreProperties>
</file>