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  <p:sldMasterId id="2147483840" r:id="rId14"/>
  </p:sldMasterIdLst>
  <p:sldIdLst>
    <p:sldId id="291" r:id="rId15"/>
    <p:sldId id="294" r:id="rId16"/>
    <p:sldId id="301" r:id="rId17"/>
    <p:sldId id="310" r:id="rId18"/>
    <p:sldId id="311" r:id="rId19"/>
    <p:sldId id="329" r:id="rId20"/>
    <p:sldId id="312" r:id="rId21"/>
    <p:sldId id="313" r:id="rId22"/>
    <p:sldId id="314" r:id="rId23"/>
    <p:sldId id="315" r:id="rId24"/>
    <p:sldId id="316" r:id="rId25"/>
    <p:sldId id="321" r:id="rId26"/>
    <p:sldId id="318" r:id="rId27"/>
    <p:sldId id="319" r:id="rId28"/>
    <p:sldId id="320" r:id="rId29"/>
    <p:sldId id="309" r:id="rId30"/>
    <p:sldId id="261" r:id="rId31"/>
    <p:sldId id="279" r:id="rId32"/>
    <p:sldId id="263" r:id="rId33"/>
    <p:sldId id="281" r:id="rId34"/>
    <p:sldId id="284" r:id="rId35"/>
    <p:sldId id="285" r:id="rId36"/>
    <p:sldId id="330" r:id="rId37"/>
    <p:sldId id="268" r:id="rId38"/>
    <p:sldId id="286" r:id="rId39"/>
    <p:sldId id="323" r:id="rId40"/>
    <p:sldId id="324" r:id="rId41"/>
    <p:sldId id="325" r:id="rId42"/>
    <p:sldId id="326" r:id="rId43"/>
    <p:sldId id="32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023FED-03CD-40BB-ABDB-1E7073CDD047}">
          <p14:sldIdLst>
            <p14:sldId id="291"/>
            <p14:sldId id="294"/>
            <p14:sldId id="301"/>
            <p14:sldId id="310"/>
            <p14:sldId id="311"/>
            <p14:sldId id="329"/>
            <p14:sldId id="312"/>
            <p14:sldId id="313"/>
            <p14:sldId id="314"/>
            <p14:sldId id="315"/>
            <p14:sldId id="316"/>
            <p14:sldId id="321"/>
            <p14:sldId id="318"/>
            <p14:sldId id="319"/>
            <p14:sldId id="320"/>
            <p14:sldId id="309"/>
            <p14:sldId id="261"/>
            <p14:sldId id="279"/>
            <p14:sldId id="263"/>
            <p14:sldId id="281"/>
            <p14:sldId id="284"/>
            <p14:sldId id="285"/>
            <p14:sldId id="330"/>
            <p14:sldId id="268"/>
            <p14:sldId id="286"/>
            <p14:sldId id="323"/>
            <p14:sldId id="324"/>
          </p14:sldIdLst>
        </p14:section>
        <p14:section name="Untitled Section" id="{087A3804-5D22-4E28-9EE6-31FF3E6D4A85}">
          <p14:sldIdLst>
            <p14:sldId id="325"/>
            <p14:sldId id="326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03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376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596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059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841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11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20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972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392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8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17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703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278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012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878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103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282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933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3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805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790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884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49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974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215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43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338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095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2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84676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9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968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15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019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56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407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455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64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03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0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23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947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62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82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96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473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108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731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260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017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3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848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537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731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94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242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61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99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577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4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56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1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24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6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7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521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1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70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5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0711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10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77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52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81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3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522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9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936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97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4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4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>
                <a:solidFill>
                  <a:prstClr val="white"/>
                </a:solidFill>
              </a:rPr>
              <a:pPr/>
              <a:t>9/11/2013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31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79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00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0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63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06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15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8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47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57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76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719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00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1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23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6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65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22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020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14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98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95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65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41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89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418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326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91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898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4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3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754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8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234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227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349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06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03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8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26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4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37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2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07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494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744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220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536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5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175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1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3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>
                <a:solidFill>
                  <a:prstClr val="black"/>
                </a:solidFill>
              </a:rPr>
              <a:pPr/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0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9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FD-1857-4E3D-9CCF-98F6D2EF0F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02A-221E-4557-B072-402F5DB671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4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atin typeface="Cooper Black" pitchFamily="18" charset="0"/>
                <a:cs typeface="AngsanaUPC" pitchFamily="18" charset="-34"/>
              </a:rPr>
              <a:t>MBUG 2013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/>
              <a:t>Session Title:  	</a:t>
            </a:r>
            <a:r>
              <a:rPr lang="en-US" sz="2400" b="1" dirty="0" smtClean="0"/>
              <a:t>Online Requisitions</a:t>
            </a:r>
          </a:p>
          <a:p>
            <a:pPr algn="l"/>
            <a:r>
              <a:rPr lang="en-US" sz="2000" dirty="0" smtClean="0"/>
              <a:t>Presented By:	</a:t>
            </a:r>
            <a:r>
              <a:rPr lang="en-US" sz="2400" b="1" dirty="0" smtClean="0"/>
              <a:t>Kevin Baker</a:t>
            </a:r>
          </a:p>
          <a:p>
            <a:pPr algn="l"/>
            <a:r>
              <a:rPr lang="en-US" sz="2000" dirty="0" smtClean="0"/>
              <a:t>Institution:	</a:t>
            </a:r>
            <a:r>
              <a:rPr lang="en-US" sz="2400" b="1" dirty="0" smtClean="0"/>
              <a:t>Holmes Community College</a:t>
            </a:r>
          </a:p>
          <a:p>
            <a:pPr algn="l"/>
            <a:r>
              <a:rPr lang="en-US" sz="2000" dirty="0" smtClean="0"/>
              <a:t>September 16, 2013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0306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188720"/>
            <a:ext cx="77257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4666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cs typeface="Tahoma" pitchFamily="34" charset="0"/>
              </a:rPr>
              <a:t>Detail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667000"/>
            <a:ext cx="290438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Options – View Commodities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1524000" y="1600200"/>
            <a:ext cx="3505200" cy="1251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37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5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9182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SSB - Create Requisitions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92005"/>
            <a:ext cx="8388350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7175"/>
            <a:ext cx="843915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52500"/>
            <a:ext cx="82105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9182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Approve Requisitions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4017"/>
            <a:ext cx="8610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8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Approvals</a:t>
            </a:r>
          </a:p>
          <a:p>
            <a:r>
              <a:rPr lang="en-US" dirty="0"/>
              <a:t>Setup Approval Queues</a:t>
            </a:r>
          </a:p>
          <a:p>
            <a:r>
              <a:rPr lang="en-US" dirty="0"/>
              <a:t>Configure Routing</a:t>
            </a:r>
          </a:p>
          <a:p>
            <a:r>
              <a:rPr lang="en-US" dirty="0"/>
              <a:t>Setup Users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Setup Requisition Approvals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5033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09600"/>
            <a:ext cx="76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FOASYSC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200" u="sng" dirty="0" smtClean="0">
                <a:latin typeface="Arial" pitchFamily="34" charset="0"/>
                <a:ea typeface="Times New Roman" pitchFamily="18" charset="0"/>
                <a:cs typeface="Tahoma" pitchFamily="34" charset="0"/>
              </a:rPr>
              <a:t>Step 1.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Turn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 on Approvals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3950"/>
            <a:ext cx="8991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5636" y="3810000"/>
            <a:ext cx="4781872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only make changes to this maintenance form by setting </a:t>
            </a:r>
            <a:r>
              <a:rPr lang="en-US" dirty="0"/>
              <a:t>the effective date </a:t>
            </a:r>
            <a:r>
              <a:rPr lang="en-US" dirty="0" smtClean="0"/>
              <a:t>as the current date.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Insert Record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Duplicate Record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the Effective Date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86000" y="1600200"/>
            <a:ext cx="20574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57400" y="1600200"/>
            <a:ext cx="2286000" cy="373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752600" y="2590800"/>
            <a:ext cx="25908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91439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4530" y="2195762"/>
            <a:ext cx="33909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Approval Processing Info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57400" y="1143000"/>
            <a:ext cx="255713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33109" y="5021088"/>
            <a:ext cx="2609882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Choose Implicit Approvals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2895600" y="5105400"/>
            <a:ext cx="2237509" cy="10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98991" y="6324600"/>
            <a:ext cx="1716817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Save and Log off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304800" y="914400"/>
            <a:ext cx="894191" cy="559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081170" cy="55245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09600"/>
            <a:ext cx="1670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_Toc323550602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FTMAPPQ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9182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200" u="sng" dirty="0" smtClean="0">
                <a:latin typeface="Arial" pitchFamily="34" charset="0"/>
                <a:ea typeface="Times New Roman" pitchFamily="18" charset="0"/>
                <a:cs typeface="Tahoma" pitchFamily="34" charset="0"/>
              </a:rPr>
              <a:t>Step 2. </a:t>
            </a:r>
            <a:r>
              <a:rPr kumimoji="0" lang="en-US" sz="320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Setup Approval Queues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6968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40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647" y="4953000"/>
            <a:ext cx="8222705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Queue Limit of 0.00 will route the requisition to the next queue.  </a:t>
            </a:r>
          </a:p>
          <a:p>
            <a:r>
              <a:rPr lang="en-US" dirty="0" smtClean="0"/>
              <a:t>Otherwise, if the amount of </a:t>
            </a:r>
            <a:r>
              <a:rPr lang="en-US" dirty="0" err="1" smtClean="0"/>
              <a:t>Req</a:t>
            </a:r>
            <a:r>
              <a:rPr lang="en-US" dirty="0" smtClean="0"/>
              <a:t> is less than this limit, it will be routed to purchasing. 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4572000" y="1828800"/>
            <a:ext cx="34290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40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4800600"/>
            <a:ext cx="3218830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Queue Limit here is the amount </a:t>
            </a:r>
          </a:p>
          <a:p>
            <a:r>
              <a:rPr lang="en-US" dirty="0" smtClean="0"/>
              <a:t>that each level can approve.  </a:t>
            </a:r>
          </a:p>
          <a:p>
            <a:r>
              <a:rPr lang="en-US" dirty="0" smtClean="0"/>
              <a:t>999,999,999.99 = unlimited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86600" y="3733800"/>
            <a:ext cx="278219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4615934"/>
            <a:ext cx="3240567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a queue limit is set here &gt; </a:t>
            </a:r>
            <a:r>
              <a:rPr lang="en-US" dirty="0" smtClean="0"/>
              <a:t>0.00</a:t>
            </a:r>
          </a:p>
          <a:p>
            <a:r>
              <a:rPr lang="en-US" dirty="0"/>
              <a:t>Then this limit must be </a:t>
            </a:r>
            <a:r>
              <a:rPr lang="en-US" dirty="0" smtClean="0"/>
              <a:t>less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81400" y="2019300"/>
            <a:ext cx="4419600" cy="278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00400" y="3642205"/>
            <a:ext cx="3590615" cy="1463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1905000"/>
            <a:ext cx="3482492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Users are terminated, not removed</a:t>
            </a:r>
            <a:endParaRPr lang="en-US" dirty="0"/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 flipH="1">
            <a:off x="1984664" y="2274332"/>
            <a:ext cx="5090582" cy="1592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981200" y="2274332"/>
            <a:ext cx="5094046" cy="1928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6764"/>
            <a:ext cx="8534400" cy="47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63" y="1371600"/>
            <a:ext cx="90809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09600"/>
            <a:ext cx="18421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 bmk="_Toc323550602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FOMAQRC</a:t>
            </a:r>
            <a:r>
              <a:rPr kumimoji="0" lang="en-US" sz="2400" b="0" i="0" u="none" strike="noStrike" cap="none" normalizeH="0" dirty="0" smtClean="0" bmk="_Toc323550602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9182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200" u="sng" dirty="0" smtClean="0">
                <a:latin typeface="Arial" pitchFamily="34" charset="0"/>
                <a:ea typeface="Times New Roman" pitchFamily="18" charset="0"/>
                <a:cs typeface="Tahoma" pitchFamily="34" charset="0"/>
              </a:rPr>
              <a:t>Step 3.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ea typeface="Times New Roman" pitchFamily="18" charset="0"/>
                <a:cs typeface="Tahoma" pitchFamily="34" charset="0"/>
              </a:rPr>
              <a:t>Configure Routing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4345"/>
            <a:ext cx="868851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09600"/>
            <a:ext cx="18069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 bmk="_Toc323550602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FOMPROF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9182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Step 4.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Setup Users</a:t>
            </a:r>
            <a:endParaRPr lang="en-US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188720"/>
            <a:ext cx="8370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1520"/>
            <a:ext cx="819557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9182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 Queue</a:t>
            </a:r>
          </a:p>
          <a:p>
            <a:r>
              <a:rPr lang="en-US" dirty="0"/>
              <a:t>Catchall Queue</a:t>
            </a:r>
          </a:p>
          <a:p>
            <a:r>
              <a:rPr lang="en-US" dirty="0"/>
              <a:t>Backup approvers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Things to Consider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36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143000"/>
            <a:ext cx="5181600" cy="4525963"/>
          </a:xfrm>
        </p:spPr>
        <p:txBody>
          <a:bodyPr>
            <a:normAutofit/>
          </a:bodyPr>
          <a:lstStyle/>
          <a:p>
            <a:r>
              <a:rPr lang="en-US" sz="1400" b="1" dirty="0"/>
              <a:t>Setup Forms</a:t>
            </a:r>
          </a:p>
          <a:p>
            <a:pPr lvl="1"/>
            <a:r>
              <a:rPr lang="en-US" sz="1400" dirty="0"/>
              <a:t>Finance System Control Form (FOASYSC)</a:t>
            </a:r>
          </a:p>
          <a:p>
            <a:pPr lvl="1"/>
            <a:r>
              <a:rPr lang="en-US" sz="1400" dirty="0"/>
              <a:t>Approval Queue Maintenance Form (FTMAPPQ) </a:t>
            </a:r>
          </a:p>
          <a:p>
            <a:pPr lvl="1"/>
            <a:r>
              <a:rPr lang="en-US" sz="1400" dirty="0"/>
              <a:t>Approval Queue Validation Form (FTVAAPQ)</a:t>
            </a:r>
          </a:p>
          <a:p>
            <a:pPr lvl="1"/>
            <a:r>
              <a:rPr lang="en-US" sz="1400" dirty="0"/>
              <a:t>Approval Queue Routing Codes Form (FOMAQRC)</a:t>
            </a:r>
          </a:p>
          <a:p>
            <a:pPr lvl="1"/>
            <a:r>
              <a:rPr lang="en-US" sz="1400" dirty="0"/>
              <a:t>User Profile Maintenance (FOMPROF)</a:t>
            </a:r>
          </a:p>
          <a:p>
            <a:endParaRPr lang="en-US" sz="1400" dirty="0"/>
          </a:p>
          <a:p>
            <a:pPr lvl="1"/>
            <a:r>
              <a:rPr lang="en-US" sz="1400" dirty="0"/>
              <a:t>Approval Process (FORAPPL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b="1" dirty="0"/>
              <a:t>User Forms</a:t>
            </a:r>
          </a:p>
          <a:p>
            <a:pPr lvl="1"/>
            <a:r>
              <a:rPr lang="en-US" sz="1400" dirty="0"/>
              <a:t>Approvals Notification Form (FOIAINP)</a:t>
            </a:r>
          </a:p>
          <a:p>
            <a:pPr lvl="1"/>
            <a:r>
              <a:rPr lang="en-US" sz="1400" dirty="0"/>
              <a:t>Document by User (FOADOCU)</a:t>
            </a:r>
          </a:p>
          <a:p>
            <a:pPr lvl="1"/>
            <a:r>
              <a:rPr lang="en-US" sz="1400" dirty="0"/>
              <a:t>User Approval Form (FOAUAPP)</a:t>
            </a:r>
          </a:p>
          <a:p>
            <a:pPr lvl="1"/>
            <a:r>
              <a:rPr lang="en-US" sz="1400" dirty="0"/>
              <a:t>Document Approval Form (FOAAINP)</a:t>
            </a:r>
          </a:p>
          <a:p>
            <a:pPr lvl="1"/>
            <a:r>
              <a:rPr lang="en-US" sz="1400" dirty="0"/>
              <a:t>Document Approval History Form (FOIAPPH)</a:t>
            </a:r>
          </a:p>
          <a:p>
            <a:pPr lvl="1"/>
            <a:r>
              <a:rPr lang="en-US" sz="1400" dirty="0"/>
              <a:t>Approval History Form (FOIAPHT)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Useful Forms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726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INB</a:t>
            </a:r>
          </a:p>
          <a:p>
            <a:pPr lvl="1"/>
            <a:r>
              <a:rPr lang="en-US" dirty="0"/>
              <a:t>Create Requisitions	</a:t>
            </a:r>
          </a:p>
          <a:p>
            <a:pPr lvl="1"/>
            <a:r>
              <a:rPr lang="en-US" dirty="0"/>
              <a:t>Approve Requisitions</a:t>
            </a:r>
          </a:p>
          <a:p>
            <a:r>
              <a:rPr lang="en-US" dirty="0" smtClean="0"/>
              <a:t>SSB</a:t>
            </a:r>
            <a:endParaRPr lang="en-US" dirty="0"/>
          </a:p>
          <a:p>
            <a:pPr lvl="1"/>
            <a:r>
              <a:rPr lang="en-US" dirty="0"/>
              <a:t>Create Requisitions	</a:t>
            </a:r>
          </a:p>
          <a:p>
            <a:pPr lvl="1"/>
            <a:r>
              <a:rPr lang="en-US" dirty="0"/>
              <a:t>Approve </a:t>
            </a:r>
            <a:r>
              <a:rPr lang="en-US" dirty="0" smtClean="0"/>
              <a:t>Requisitions</a:t>
            </a:r>
          </a:p>
          <a:p>
            <a:pPr lvl="0">
              <a:buClr>
                <a:srgbClr val="2DA2BF"/>
              </a:buClr>
            </a:pPr>
            <a:r>
              <a:rPr lang="en-US" dirty="0" smtClean="0"/>
              <a:t>Setup Requisition Approvals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Requisitions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6613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Questions???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1788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INB - Create </a:t>
            </a: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Requisitions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FPAREQN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188720"/>
            <a:ext cx="774727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2743200"/>
            <a:ext cx="117737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 Block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90800" y="1676400"/>
            <a:ext cx="1371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88720"/>
            <a:ext cx="768694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6496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Requestor/Delivery Information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819400"/>
            <a:ext cx="212564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Enter “Deliver date:”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059" y="5334000"/>
            <a:ext cx="212218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Enter “Attention To:”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62200" y="25908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67400" y="4953000"/>
            <a:ext cx="62884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188720"/>
            <a:ext cx="775481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Vendor Information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188720"/>
            <a:ext cx="794222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Commodity/Accounting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188720"/>
            <a:ext cx="774550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Balancing/Completion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188720"/>
            <a:ext cx="775741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Approve </a:t>
            </a:r>
            <a:r>
              <a:rPr lang="en-US" sz="32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Requisitions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FOAUAPP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3931920"/>
            <a:ext cx="134921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Detail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91000" y="3505200"/>
            <a:ext cx="1752600" cy="426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318</Words>
  <Application>Microsoft Office PowerPoint</Application>
  <PresentationFormat>On-screen Show (4:3)</PresentationFormat>
  <Paragraphs>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Office Theme</vt:lpstr>
      <vt:lpstr>Concourse</vt:lpstr>
      <vt:lpstr>1_Concourse</vt:lpstr>
      <vt:lpstr>2_Concourse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12_Office Theme</vt:lpstr>
      <vt:lpstr>13_Office Theme</vt:lpstr>
      <vt:lpstr>MBUG 2013 </vt:lpstr>
      <vt:lpstr>Session Rules of Etiquette</vt:lpstr>
      <vt:lpstr>Online Requisitions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Setup Requisition Approvals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Consider </vt:lpstr>
      <vt:lpstr>Useful Forms </vt:lpstr>
      <vt:lpstr>Questions???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Requisistions</dc:title>
  <dc:creator>Kevin Baker</dc:creator>
  <cp:lastModifiedBy>Kevin Baker</cp:lastModifiedBy>
  <cp:revision>218</cp:revision>
  <dcterms:created xsi:type="dcterms:W3CDTF">2012-09-10T14:18:24Z</dcterms:created>
  <dcterms:modified xsi:type="dcterms:W3CDTF">2013-09-11T19:26:09Z</dcterms:modified>
</cp:coreProperties>
</file>