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307" r:id="rId2"/>
    <p:sldId id="257" r:id="rId3"/>
    <p:sldId id="258" r:id="rId4"/>
    <p:sldId id="259" r:id="rId5"/>
    <p:sldId id="271" r:id="rId6"/>
    <p:sldId id="272" r:id="rId7"/>
    <p:sldId id="273" r:id="rId8"/>
    <p:sldId id="274" r:id="rId9"/>
    <p:sldId id="275" r:id="rId10"/>
    <p:sldId id="276" r:id="rId11"/>
    <p:sldId id="277" r:id="rId12"/>
    <p:sldId id="291" r:id="rId13"/>
    <p:sldId id="292" r:id="rId14"/>
    <p:sldId id="303" r:id="rId15"/>
    <p:sldId id="304" r:id="rId16"/>
    <p:sldId id="305" r:id="rId17"/>
    <p:sldId id="306" r:id="rId18"/>
    <p:sldId id="293" r:id="rId19"/>
    <p:sldId id="294" r:id="rId20"/>
    <p:sldId id="295" r:id="rId21"/>
    <p:sldId id="296" r:id="rId22"/>
    <p:sldId id="297" r:id="rId23"/>
    <p:sldId id="298" r:id="rId24"/>
    <p:sldId id="299" r:id="rId25"/>
    <p:sldId id="300" r:id="rId26"/>
    <p:sldId id="301" r:id="rId27"/>
    <p:sldId id="302" r:id="rId28"/>
    <p:sldId id="290"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5138"/>
          </a:xfrm>
          <a:prstGeom prst="rect">
            <a:avLst/>
          </a:prstGeom>
        </p:spPr>
        <p:txBody>
          <a:bodyPr vert="horz" lIns="91440" tIns="45720" rIns="91440" bIns="45720" rtlCol="0"/>
          <a:lstStyle>
            <a:lvl1pPr algn="r">
              <a:defRPr sz="1200"/>
            </a:lvl1pPr>
          </a:lstStyle>
          <a:p>
            <a:fld id="{44ADD012-1E35-4E61-8656-FA1667CA3E95}" type="datetimeFigureOut">
              <a:rPr lang="en-US" smtClean="0"/>
              <a:pPr/>
              <a:t>10/9/2013</a:t>
            </a:fld>
            <a:endParaRPr lang="en-US"/>
          </a:p>
        </p:txBody>
      </p:sp>
      <p:sp>
        <p:nvSpPr>
          <p:cNvPr id="4" name="Footer Placeholder 3"/>
          <p:cNvSpPr>
            <a:spLocks noGrp="1"/>
          </p:cNvSpPr>
          <p:nvPr>
            <p:ph type="ftr" sz="quarter" idx="2"/>
          </p:nvPr>
        </p:nvSpPr>
        <p:spPr>
          <a:xfrm>
            <a:off x="1"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675"/>
            <a:ext cx="2971800" cy="465138"/>
          </a:xfrm>
          <a:prstGeom prst="rect">
            <a:avLst/>
          </a:prstGeom>
        </p:spPr>
        <p:txBody>
          <a:bodyPr vert="horz" lIns="91440" tIns="45720" rIns="91440" bIns="45720" rtlCol="0" anchor="b"/>
          <a:lstStyle>
            <a:lvl1pPr algn="r">
              <a:defRPr sz="1200"/>
            </a:lvl1pPr>
          </a:lstStyle>
          <a:p>
            <a:fld id="{3CFEAF80-7CC4-4D52-A575-81B15C6563C8}" type="slidenum">
              <a:rPr lang="en-US" smtClean="0"/>
              <a:pPr/>
              <a:t>‹#›</a:t>
            </a:fld>
            <a:endParaRPr lang="en-US"/>
          </a:p>
        </p:txBody>
      </p:sp>
    </p:spTree>
    <p:extLst>
      <p:ext uri="{BB962C8B-B14F-4D97-AF65-F5344CB8AC3E}">
        <p14:creationId xmlns:p14="http://schemas.microsoft.com/office/powerpoint/2010/main" val="137107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3177" tIns="46589" rIns="93177" bIns="46589" rtlCol="0"/>
          <a:lstStyle>
            <a:lvl1pPr algn="r">
              <a:defRPr sz="1200"/>
            </a:lvl1pPr>
          </a:lstStyle>
          <a:p>
            <a:fld id="{186297C2-F2EB-4E03-A433-F41F13B499E5}" type="datetimeFigureOut">
              <a:rPr lang="en-US" smtClean="0"/>
              <a:pPr/>
              <a:t>10/9/2013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77" tIns="46589" rIns="93177" bIns="46589" rtlCol="0" anchor="b"/>
          <a:lstStyle>
            <a:lvl1pPr algn="r">
              <a:defRPr sz="1200"/>
            </a:lvl1pPr>
          </a:lstStyle>
          <a:p>
            <a:fld id="{E012732F-7F74-41D6-B795-A1B3B1C08762}" type="slidenum">
              <a:rPr lang="en-US" smtClean="0"/>
              <a:pPr/>
              <a:t>‹#›</a:t>
            </a:fld>
            <a:endParaRPr lang="en-US"/>
          </a:p>
        </p:txBody>
      </p:sp>
    </p:spTree>
    <p:extLst>
      <p:ext uri="{BB962C8B-B14F-4D97-AF65-F5344CB8AC3E}">
        <p14:creationId xmlns:p14="http://schemas.microsoft.com/office/powerpoint/2010/main" val="131315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a:t>
            </a:fld>
            <a:endParaRPr lang="en-US"/>
          </a:p>
        </p:txBody>
      </p:sp>
    </p:spTree>
    <p:extLst>
      <p:ext uri="{BB962C8B-B14F-4D97-AF65-F5344CB8AC3E}">
        <p14:creationId xmlns:p14="http://schemas.microsoft.com/office/powerpoint/2010/main" val="391907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10</a:t>
            </a:fld>
            <a:endParaRPr lang="en-US"/>
          </a:p>
        </p:txBody>
      </p:sp>
    </p:spTree>
    <p:extLst>
      <p:ext uri="{BB962C8B-B14F-4D97-AF65-F5344CB8AC3E}">
        <p14:creationId xmlns:p14="http://schemas.microsoft.com/office/powerpoint/2010/main" val="340138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11</a:t>
            </a:fld>
            <a:endParaRPr lang="en-US"/>
          </a:p>
        </p:txBody>
      </p:sp>
    </p:spTree>
    <p:extLst>
      <p:ext uri="{BB962C8B-B14F-4D97-AF65-F5344CB8AC3E}">
        <p14:creationId xmlns:p14="http://schemas.microsoft.com/office/powerpoint/2010/main" val="327359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12</a:t>
            </a:fld>
            <a:endParaRPr lang="en-US"/>
          </a:p>
        </p:txBody>
      </p:sp>
    </p:spTree>
    <p:extLst>
      <p:ext uri="{BB962C8B-B14F-4D97-AF65-F5344CB8AC3E}">
        <p14:creationId xmlns:p14="http://schemas.microsoft.com/office/powerpoint/2010/main" val="2922854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13</a:t>
            </a:fld>
            <a:endParaRPr lang="en-US"/>
          </a:p>
        </p:txBody>
      </p:sp>
    </p:spTree>
    <p:extLst>
      <p:ext uri="{BB962C8B-B14F-4D97-AF65-F5344CB8AC3E}">
        <p14:creationId xmlns:p14="http://schemas.microsoft.com/office/powerpoint/2010/main" val="133772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E9D21-1C11-493F-A52A-8EE57DCF06D7}" type="slidenum">
              <a:rPr lang="en-US" smtClean="0"/>
              <a:pPr/>
              <a:t>14</a:t>
            </a:fld>
            <a:endParaRPr lang="en-US"/>
          </a:p>
        </p:txBody>
      </p:sp>
    </p:spTree>
    <p:extLst>
      <p:ext uri="{BB962C8B-B14F-4D97-AF65-F5344CB8AC3E}">
        <p14:creationId xmlns:p14="http://schemas.microsoft.com/office/powerpoint/2010/main" val="2441322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15</a:t>
            </a:fld>
            <a:endParaRPr lang="en-US"/>
          </a:p>
        </p:txBody>
      </p:sp>
    </p:spTree>
    <p:extLst>
      <p:ext uri="{BB962C8B-B14F-4D97-AF65-F5344CB8AC3E}">
        <p14:creationId xmlns:p14="http://schemas.microsoft.com/office/powerpoint/2010/main" val="24857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16</a:t>
            </a:fld>
            <a:endParaRPr lang="en-US"/>
          </a:p>
        </p:txBody>
      </p:sp>
    </p:spTree>
    <p:extLst>
      <p:ext uri="{BB962C8B-B14F-4D97-AF65-F5344CB8AC3E}">
        <p14:creationId xmlns:p14="http://schemas.microsoft.com/office/powerpoint/2010/main" val="286144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E9D21-1C11-493F-A52A-8EE57DCF06D7}" type="slidenum">
              <a:rPr lang="en-US" smtClean="0"/>
              <a:pPr/>
              <a:t>17</a:t>
            </a:fld>
            <a:endParaRPr lang="en-US"/>
          </a:p>
        </p:txBody>
      </p:sp>
    </p:spTree>
    <p:extLst>
      <p:ext uri="{BB962C8B-B14F-4D97-AF65-F5344CB8AC3E}">
        <p14:creationId xmlns:p14="http://schemas.microsoft.com/office/powerpoint/2010/main" val="419354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18</a:t>
            </a:fld>
            <a:endParaRPr lang="en-US"/>
          </a:p>
        </p:txBody>
      </p:sp>
    </p:spTree>
    <p:extLst>
      <p:ext uri="{BB962C8B-B14F-4D97-AF65-F5344CB8AC3E}">
        <p14:creationId xmlns:p14="http://schemas.microsoft.com/office/powerpoint/2010/main" val="586847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19</a:t>
            </a:fld>
            <a:endParaRPr lang="en-US"/>
          </a:p>
        </p:txBody>
      </p:sp>
    </p:spTree>
    <p:extLst>
      <p:ext uri="{BB962C8B-B14F-4D97-AF65-F5344CB8AC3E}">
        <p14:creationId xmlns:p14="http://schemas.microsoft.com/office/powerpoint/2010/main" val="73174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a:t>
            </a:fld>
            <a:endParaRPr lang="en-US"/>
          </a:p>
        </p:txBody>
      </p:sp>
    </p:spTree>
    <p:extLst>
      <p:ext uri="{BB962C8B-B14F-4D97-AF65-F5344CB8AC3E}">
        <p14:creationId xmlns:p14="http://schemas.microsoft.com/office/powerpoint/2010/main" val="90838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20</a:t>
            </a:fld>
            <a:endParaRPr lang="en-US"/>
          </a:p>
        </p:txBody>
      </p:sp>
    </p:spTree>
    <p:extLst>
      <p:ext uri="{BB962C8B-B14F-4D97-AF65-F5344CB8AC3E}">
        <p14:creationId xmlns:p14="http://schemas.microsoft.com/office/powerpoint/2010/main" val="2249542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21</a:t>
            </a:fld>
            <a:endParaRPr lang="en-US"/>
          </a:p>
        </p:txBody>
      </p:sp>
    </p:spTree>
    <p:extLst>
      <p:ext uri="{BB962C8B-B14F-4D97-AF65-F5344CB8AC3E}">
        <p14:creationId xmlns:p14="http://schemas.microsoft.com/office/powerpoint/2010/main" val="2749701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22</a:t>
            </a:fld>
            <a:endParaRPr lang="en-US"/>
          </a:p>
        </p:txBody>
      </p:sp>
    </p:spTree>
    <p:extLst>
      <p:ext uri="{BB962C8B-B14F-4D97-AF65-F5344CB8AC3E}">
        <p14:creationId xmlns:p14="http://schemas.microsoft.com/office/powerpoint/2010/main" val="3315634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23</a:t>
            </a:fld>
            <a:endParaRPr lang="en-US"/>
          </a:p>
        </p:txBody>
      </p:sp>
    </p:spTree>
    <p:extLst>
      <p:ext uri="{BB962C8B-B14F-4D97-AF65-F5344CB8AC3E}">
        <p14:creationId xmlns:p14="http://schemas.microsoft.com/office/powerpoint/2010/main" val="4223873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24</a:t>
            </a:fld>
            <a:endParaRPr lang="en-US"/>
          </a:p>
        </p:txBody>
      </p:sp>
    </p:spTree>
    <p:extLst>
      <p:ext uri="{BB962C8B-B14F-4D97-AF65-F5344CB8AC3E}">
        <p14:creationId xmlns:p14="http://schemas.microsoft.com/office/powerpoint/2010/main" val="1799181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25</a:t>
            </a:fld>
            <a:endParaRPr lang="en-US"/>
          </a:p>
        </p:txBody>
      </p:sp>
    </p:spTree>
    <p:extLst>
      <p:ext uri="{BB962C8B-B14F-4D97-AF65-F5344CB8AC3E}">
        <p14:creationId xmlns:p14="http://schemas.microsoft.com/office/powerpoint/2010/main" val="773927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26</a:t>
            </a:fld>
            <a:endParaRPr lang="en-US"/>
          </a:p>
        </p:txBody>
      </p:sp>
    </p:spTree>
    <p:extLst>
      <p:ext uri="{BB962C8B-B14F-4D97-AF65-F5344CB8AC3E}">
        <p14:creationId xmlns:p14="http://schemas.microsoft.com/office/powerpoint/2010/main" val="1361712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27</a:t>
            </a:fld>
            <a:endParaRPr lang="en-US"/>
          </a:p>
        </p:txBody>
      </p:sp>
    </p:spTree>
    <p:extLst>
      <p:ext uri="{BB962C8B-B14F-4D97-AF65-F5344CB8AC3E}">
        <p14:creationId xmlns:p14="http://schemas.microsoft.com/office/powerpoint/2010/main" val="3465068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28</a:t>
            </a:fld>
            <a:endParaRPr lang="en-US"/>
          </a:p>
        </p:txBody>
      </p:sp>
    </p:spTree>
    <p:extLst>
      <p:ext uri="{BB962C8B-B14F-4D97-AF65-F5344CB8AC3E}">
        <p14:creationId xmlns:p14="http://schemas.microsoft.com/office/powerpoint/2010/main" val="110567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3</a:t>
            </a:fld>
            <a:endParaRPr lang="en-US"/>
          </a:p>
        </p:txBody>
      </p:sp>
    </p:spTree>
    <p:extLst>
      <p:ext uri="{BB962C8B-B14F-4D97-AF65-F5344CB8AC3E}">
        <p14:creationId xmlns:p14="http://schemas.microsoft.com/office/powerpoint/2010/main" val="235303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4</a:t>
            </a:fld>
            <a:endParaRPr lang="en-US"/>
          </a:p>
        </p:txBody>
      </p:sp>
    </p:spTree>
    <p:extLst>
      <p:ext uri="{BB962C8B-B14F-4D97-AF65-F5344CB8AC3E}">
        <p14:creationId xmlns:p14="http://schemas.microsoft.com/office/powerpoint/2010/main" val="379275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5</a:t>
            </a:fld>
            <a:endParaRPr lang="en-US"/>
          </a:p>
        </p:txBody>
      </p:sp>
    </p:spTree>
    <p:extLst>
      <p:ext uri="{BB962C8B-B14F-4D97-AF65-F5344CB8AC3E}">
        <p14:creationId xmlns:p14="http://schemas.microsoft.com/office/powerpoint/2010/main" val="342228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6</a:t>
            </a:fld>
            <a:endParaRPr lang="en-US"/>
          </a:p>
        </p:txBody>
      </p:sp>
    </p:spTree>
    <p:extLst>
      <p:ext uri="{BB962C8B-B14F-4D97-AF65-F5344CB8AC3E}">
        <p14:creationId xmlns:p14="http://schemas.microsoft.com/office/powerpoint/2010/main" val="193661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7</a:t>
            </a:fld>
            <a:endParaRPr lang="en-US"/>
          </a:p>
        </p:txBody>
      </p:sp>
    </p:spTree>
    <p:extLst>
      <p:ext uri="{BB962C8B-B14F-4D97-AF65-F5344CB8AC3E}">
        <p14:creationId xmlns:p14="http://schemas.microsoft.com/office/powerpoint/2010/main" val="3312310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8</a:t>
            </a:fld>
            <a:endParaRPr lang="en-US"/>
          </a:p>
        </p:txBody>
      </p:sp>
    </p:spTree>
    <p:extLst>
      <p:ext uri="{BB962C8B-B14F-4D97-AF65-F5344CB8AC3E}">
        <p14:creationId xmlns:p14="http://schemas.microsoft.com/office/powerpoint/2010/main" val="154177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9</a:t>
            </a:fld>
            <a:endParaRPr lang="en-US"/>
          </a:p>
        </p:txBody>
      </p:sp>
    </p:spTree>
    <p:extLst>
      <p:ext uri="{BB962C8B-B14F-4D97-AF65-F5344CB8AC3E}">
        <p14:creationId xmlns:p14="http://schemas.microsoft.com/office/powerpoint/2010/main" val="7586563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71A7A-896A-4F69-B62E-98132D849BD0}"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pic>
        <p:nvPicPr>
          <p:cNvPr id="7" name="Picture 6" descr="BlueBGBottom.png"/>
          <p:cNvPicPr>
            <a:picLocks noChangeAspect="1"/>
          </p:cNvPicPr>
          <p:nvPr userDrawn="1"/>
        </p:nvPicPr>
        <p:blipFill>
          <a:blip r:embed="rId2" cstate="print">
            <a:duotone>
              <a:schemeClr val="accent5">
                <a:shade val="45000"/>
                <a:satMod val="135000"/>
              </a:schemeClr>
              <a:prstClr val="white"/>
            </a:duotone>
            <a:lum bright="-14000" contrast="36000"/>
          </a:blip>
          <a:stretch>
            <a:fillRect/>
          </a:stretch>
        </p:blipFill>
        <p:spPr>
          <a:xfrm>
            <a:off x="0" y="4109803"/>
            <a:ext cx="9144000" cy="2748197"/>
          </a:xfrm>
          <a:prstGeom prst="rect">
            <a:avLst/>
          </a:prstGeom>
        </p:spPr>
      </p:pic>
      <p:pic>
        <p:nvPicPr>
          <p:cNvPr id="8" name="Picture 7" descr="BlueBGTop.png"/>
          <p:cNvPicPr>
            <a:picLocks noChangeAspect="1"/>
          </p:cNvPicPr>
          <p:nvPr userDrawn="1"/>
        </p:nvPicPr>
        <p:blipFill>
          <a:blip r:embed="rId3" cstate="print">
            <a:duotone>
              <a:schemeClr val="accent5">
                <a:shade val="45000"/>
                <a:satMod val="135000"/>
              </a:schemeClr>
              <a:prstClr val="white"/>
            </a:duotone>
            <a:lum bright="-14000" contrast="36000"/>
          </a:blip>
          <a:stretch>
            <a:fillRect/>
          </a:stretch>
        </p:blipFill>
        <p:spPr>
          <a:xfrm>
            <a:off x="1" y="0"/>
            <a:ext cx="9144000" cy="3479469"/>
          </a:xfrm>
          <a:prstGeom prst="rect">
            <a:avLst/>
          </a:prstGeom>
        </p:spPr>
      </p:pic>
      <p:pic>
        <p:nvPicPr>
          <p:cNvPr id="9" name="Picture 8" descr="Test2.wmf"/>
          <p:cNvPicPr>
            <a:picLocks noChangeAspect="1"/>
          </p:cNvPicPr>
          <p:nvPr userDrawn="1"/>
        </p:nvPicPr>
        <p:blipFill>
          <a:blip r:embed="rId4" cstate="print">
            <a:duotone>
              <a:schemeClr val="accent5">
                <a:shade val="45000"/>
                <a:satMod val="135000"/>
              </a:schemeClr>
              <a:prstClr val="white"/>
            </a:duotone>
            <a:lum bright="37000"/>
          </a:blip>
          <a:stretch>
            <a:fillRect/>
          </a:stretch>
        </p:blipFill>
        <p:spPr>
          <a:xfrm>
            <a:off x="0" y="-8858"/>
            <a:ext cx="9144000" cy="2573928"/>
          </a:xfrm>
          <a:prstGeom prst="rect">
            <a:avLst/>
          </a:prstGeom>
        </p:spPr>
      </p:pic>
      <p:pic>
        <p:nvPicPr>
          <p:cNvPr id="10" name="Picture 9" descr="WhiteLines.png"/>
          <p:cNvPicPr>
            <a:picLocks noChangeAspect="1"/>
          </p:cNvPicPr>
          <p:nvPr userDrawn="1"/>
        </p:nvPicPr>
        <p:blipFill>
          <a:blip r:embed="rId5" cstate="print"/>
          <a:stretch>
            <a:fillRect/>
          </a:stretch>
        </p:blipFill>
        <p:spPr>
          <a:xfrm>
            <a:off x="0" y="4939598"/>
            <a:ext cx="9144000" cy="1918402"/>
          </a:xfrm>
          <a:prstGeom prst="rect">
            <a:avLst/>
          </a:prstGeom>
        </p:spPr>
      </p:pic>
      <p:pic>
        <p:nvPicPr>
          <p:cNvPr id="11" name="Picture 10" descr="WhiteBG.png"/>
          <p:cNvPicPr>
            <a:picLocks noChangeAspect="1"/>
          </p:cNvPicPr>
          <p:nvPr userDrawn="1"/>
        </p:nvPicPr>
        <p:blipFill>
          <a:blip r:embed="rId6" cstate="print">
            <a:duotone>
              <a:prstClr val="black"/>
              <a:srgbClr val="D9C3A5">
                <a:tint val="50000"/>
                <a:satMod val="180000"/>
              </a:srgbClr>
            </a:duotone>
            <a:lum bright="9000"/>
          </a:blip>
          <a:stretch>
            <a:fillRect/>
          </a:stretch>
        </p:blipFill>
        <p:spPr>
          <a:xfrm>
            <a:off x="0" y="1175656"/>
            <a:ext cx="9144000" cy="4595751"/>
          </a:xfrm>
          <a:prstGeom prst="rect">
            <a:avLst/>
          </a:prstGeom>
        </p:spPr>
      </p:pic>
      <p:pic>
        <p:nvPicPr>
          <p:cNvPr id="12" name="Picture 11" descr="OuterLipBottom.png"/>
          <p:cNvPicPr>
            <a:picLocks noChangeAspect="1"/>
          </p:cNvPicPr>
          <p:nvPr userDrawn="1"/>
        </p:nvPicPr>
        <p:blipFill>
          <a:blip r:embed="rId7" cstate="print">
            <a:grayscl/>
          </a:blip>
          <a:stretch>
            <a:fillRect/>
          </a:stretch>
        </p:blipFill>
        <p:spPr>
          <a:xfrm>
            <a:off x="0" y="4085112"/>
            <a:ext cx="9144000" cy="1828491"/>
          </a:xfrm>
          <a:prstGeom prst="rect">
            <a:avLst/>
          </a:prstGeom>
        </p:spPr>
      </p:pic>
      <p:pic>
        <p:nvPicPr>
          <p:cNvPr id="13" name="Picture 12" descr="OuterLipTop.png"/>
          <p:cNvPicPr>
            <a:picLocks noChangeAspect="1"/>
          </p:cNvPicPr>
          <p:nvPr userDrawn="1"/>
        </p:nvPicPr>
        <p:blipFill>
          <a:blip r:embed="rId8" cstate="print">
            <a:grayscl/>
          </a:blip>
          <a:stretch>
            <a:fillRect/>
          </a:stretch>
        </p:blipFill>
        <p:spPr>
          <a:xfrm>
            <a:off x="0" y="690750"/>
            <a:ext cx="9144000" cy="28106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71A7A-896A-4F69-B62E-98132D849BD0}"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71A7A-896A-4F69-B62E-98132D849BD0}"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userDrawn="1"/>
        </p:nvGrpSpPr>
        <p:grpSpPr>
          <a:xfrm>
            <a:off x="-11876" y="1"/>
            <a:ext cx="9155877" cy="1674425"/>
            <a:chOff x="-11876" y="1"/>
            <a:chExt cx="9155877" cy="1674425"/>
          </a:xfrm>
        </p:grpSpPr>
        <p:pic>
          <p:nvPicPr>
            <p:cNvPr id="11" name="Picture 10" descr="BlueBGTop.png"/>
            <p:cNvPicPr>
              <a:picLocks noChangeAspect="1"/>
            </p:cNvPicPr>
            <p:nvPr userDrawn="1"/>
          </p:nvPicPr>
          <p:blipFill>
            <a:blip r:embed="rId2" cstate="print">
              <a:duotone>
                <a:schemeClr val="accent5">
                  <a:shade val="45000"/>
                  <a:satMod val="135000"/>
                </a:schemeClr>
                <a:prstClr val="white"/>
              </a:duotone>
              <a:lum bright="-14000" contrast="36000"/>
            </a:blip>
            <a:stretch>
              <a:fillRect/>
            </a:stretch>
          </p:blipFill>
          <p:spPr>
            <a:xfrm>
              <a:off x="1" y="1"/>
              <a:ext cx="9144000" cy="1626918"/>
            </a:xfrm>
            <a:prstGeom prst="rect">
              <a:avLst/>
            </a:prstGeom>
          </p:spPr>
        </p:pic>
        <p:pic>
          <p:nvPicPr>
            <p:cNvPr id="12" name="Picture 11" descr="OuterLipTop.png"/>
            <p:cNvPicPr>
              <a:picLocks noChangeAspect="1"/>
            </p:cNvPicPr>
            <p:nvPr userDrawn="1"/>
          </p:nvPicPr>
          <p:blipFill>
            <a:blip r:embed="rId3" cstate="print">
              <a:grayscl/>
            </a:blip>
            <a:stretch>
              <a:fillRect/>
            </a:stretch>
          </p:blipFill>
          <p:spPr>
            <a:xfrm>
              <a:off x="-11876" y="71258"/>
              <a:ext cx="9155876" cy="1603168"/>
            </a:xfrm>
            <a:prstGeom prst="rect">
              <a:avLst/>
            </a:prstGeom>
          </p:spPr>
        </p:pic>
      </p:grpSp>
      <p:sp>
        <p:nvSpPr>
          <p:cNvPr id="4" name="Date Placeholder 3"/>
          <p:cNvSpPr>
            <a:spLocks noGrp="1"/>
          </p:cNvSpPr>
          <p:nvPr>
            <p:ph type="dt" sz="half" idx="10"/>
          </p:nvPr>
        </p:nvSpPr>
        <p:spPr/>
        <p:txBody>
          <a:bodyPr/>
          <a:lstStyle/>
          <a:p>
            <a:fld id="{43971A7A-896A-4F69-B62E-98132D849BD0}"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
        <p:nvSpPr>
          <p:cNvPr id="2" name="Title 1"/>
          <p:cNvSpPr>
            <a:spLocks noGrp="1"/>
          </p:cNvSpPr>
          <p:nvPr>
            <p:ph type="title"/>
          </p:nvPr>
        </p:nvSpPr>
        <p:spPr>
          <a:xfrm>
            <a:off x="314700" y="120263"/>
            <a:ext cx="6097975" cy="817888"/>
          </a:xfrm>
        </p:spPr>
        <p:txBody>
          <a:bodyPr>
            <a:normAutofit/>
          </a:bodyPr>
          <a:lstStyle>
            <a:lvl1pPr algn="l">
              <a:defRPr sz="2800" b="1">
                <a:solidFill>
                  <a:schemeClr val="accent1">
                    <a:lumMod val="20000"/>
                    <a:lumOff val="8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71A7A-896A-4F69-B62E-98132D849BD0}" type="datetimeFigureOut">
              <a:rPr lang="en-US" smtClean="0"/>
              <a:pPr/>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71A7A-896A-4F69-B62E-98132D849BD0}"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71A7A-896A-4F69-B62E-98132D849BD0}" type="datetimeFigureOut">
              <a:rPr lang="en-US" smtClean="0"/>
              <a:pPr/>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71A7A-896A-4F69-B62E-98132D849BD0}" type="datetimeFigureOut">
              <a:rPr lang="en-US" smtClean="0"/>
              <a:pPr/>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71A7A-896A-4F69-B62E-98132D849BD0}" type="datetimeFigureOut">
              <a:rPr lang="en-US" smtClean="0"/>
              <a:pPr/>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71A7A-896A-4F69-B62E-98132D849BD0}"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71A7A-896A-4F69-B62E-98132D849BD0}" type="datetimeFigureOut">
              <a:rPr lang="en-US" smtClean="0"/>
              <a:pPr/>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71A7A-896A-4F69-B62E-98132D849BD0}" type="datetimeFigureOut">
              <a:rPr lang="en-US" smtClean="0"/>
              <a:pPr/>
              <a:t>10/9/2013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2A7E-BB22-45E8-83E2-CCDCEB67E8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hayden@alcorn.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085" y="3770026"/>
            <a:ext cx="7412636" cy="78036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100" b="1" cap="all" dirty="0" smtClean="0">
                <a:ln w="0"/>
                <a:solidFill>
                  <a:schemeClr val="accent5">
                    <a:lumMod val="75000"/>
                  </a:schemeClr>
                </a:solidFill>
                <a:effectLst>
                  <a:reflection blurRad="12700" stA="50000" endPos="50000" dist="5000" dir="5400000" sy="-100000" rotWithShape="0"/>
                </a:effectLst>
              </a:rPr>
              <a:t>BANNER BOOTCAMP</a:t>
            </a:r>
            <a:br>
              <a:rPr lang="en-US" sz="3100" b="1" cap="all" dirty="0" smtClean="0">
                <a:ln w="0"/>
                <a:solidFill>
                  <a:schemeClr val="accent5">
                    <a:lumMod val="75000"/>
                  </a:schemeClr>
                </a:solidFill>
                <a:effectLst>
                  <a:reflection blurRad="12700" stA="50000" endPos="50000" dist="5000" dir="5400000" sy="-100000" rotWithShape="0"/>
                </a:effectLst>
              </a:rPr>
            </a:br>
            <a:r>
              <a:rPr lang="en-US" sz="3100" b="1" cap="all" dirty="0" smtClean="0">
                <a:ln w="0"/>
                <a:solidFill>
                  <a:schemeClr val="accent5">
                    <a:lumMod val="75000"/>
                  </a:schemeClr>
                </a:solidFill>
                <a:effectLst>
                  <a:reflection blurRad="12700" stA="50000" endPos="50000" dist="5000" dir="5400000" sy="-100000" rotWithShape="0"/>
                </a:effectLst>
              </a:rPr>
              <a:t>Banner 8</a:t>
            </a:r>
            <a:r>
              <a:rPr lang="en-US" sz="3600" b="1" cap="all" dirty="0" smtClean="0">
                <a:ln w="0"/>
                <a:solidFill>
                  <a:schemeClr val="accent5">
                    <a:lumMod val="75000"/>
                  </a:schemeClr>
                </a:solidFill>
                <a:effectLst>
                  <a:reflection blurRad="12700" stA="50000" endPos="50000" dist="5000" dir="5400000" sy="-100000" rotWithShape="0"/>
                </a:effectLst>
              </a:rPr>
              <a:t/>
            </a:r>
            <a:br>
              <a:rPr lang="en-US" sz="3600" b="1" cap="all" dirty="0" smtClean="0">
                <a:ln w="0"/>
                <a:solidFill>
                  <a:schemeClr val="accent5">
                    <a:lumMod val="75000"/>
                  </a:schemeClr>
                </a:solidFill>
                <a:effectLst>
                  <a:reflection blurRad="12700" stA="50000" endPos="50000" dist="5000" dir="5400000" sy="-100000" rotWithShape="0"/>
                </a:effectLst>
              </a:rPr>
            </a:br>
            <a:endParaRPr lang="en-US" sz="3600" b="1" cap="all" dirty="0" smtClean="0">
              <a:ln w="0"/>
              <a:solidFill>
                <a:schemeClr val="accent5">
                  <a:lumMod val="75000"/>
                </a:schemeClr>
              </a:solidFill>
              <a:effectLst>
                <a:reflection blurRad="12700" stA="50000" endPos="50000" dist="5000" dir="5400000" sy="-100000" rotWithShape="0"/>
              </a:effectLst>
            </a:endParaRPr>
          </a:p>
        </p:txBody>
      </p:sp>
      <p:pic>
        <p:nvPicPr>
          <p:cNvPr id="4" name="Picture 3" descr="E:\Alcorn_vectorized_logoSEALO.JPG"/>
          <p:cNvPicPr/>
          <p:nvPr/>
        </p:nvPicPr>
        <p:blipFill>
          <a:blip r:embed="rId3" cstate="print"/>
          <a:srcRect/>
          <a:stretch>
            <a:fillRect/>
          </a:stretch>
        </p:blipFill>
        <p:spPr bwMode="auto">
          <a:xfrm>
            <a:off x="7276483" y="3002625"/>
            <a:ext cx="1183341" cy="1208021"/>
          </a:xfrm>
          <a:prstGeom prst="rect">
            <a:avLst/>
          </a:prstGeom>
          <a:ln>
            <a:noFill/>
          </a:ln>
          <a:effectLst>
            <a:softEdge rad="112500"/>
          </a:effectLst>
        </p:spPr>
      </p:pic>
      <p:pic>
        <p:nvPicPr>
          <p:cNvPr id="1028" name="Picture 4" descr="http://www.mbug.net/../mbug_logo.gif"/>
          <p:cNvPicPr>
            <a:picLocks noChangeAspect="1" noChangeArrowheads="1"/>
          </p:cNvPicPr>
          <p:nvPr/>
        </p:nvPicPr>
        <p:blipFill>
          <a:blip r:embed="rId4" cstate="print"/>
          <a:srcRect/>
          <a:stretch>
            <a:fillRect/>
          </a:stretch>
        </p:blipFill>
        <p:spPr bwMode="auto">
          <a:xfrm>
            <a:off x="111058" y="2876011"/>
            <a:ext cx="1466850" cy="1514475"/>
          </a:xfrm>
          <a:prstGeom prst="rect">
            <a:avLst/>
          </a:prstGeom>
          <a:noFill/>
        </p:spPr>
      </p:pic>
      <p:sp>
        <p:nvSpPr>
          <p:cNvPr id="7" name="TextBox 6"/>
          <p:cNvSpPr txBox="1"/>
          <p:nvPr/>
        </p:nvSpPr>
        <p:spPr>
          <a:xfrm>
            <a:off x="307299" y="6265889"/>
            <a:ext cx="2286000" cy="646331"/>
          </a:xfrm>
          <a:prstGeom prst="rect">
            <a:avLst/>
          </a:prstGeom>
          <a:noFill/>
        </p:spPr>
        <p:txBody>
          <a:bodyPr wrap="square" rtlCol="0">
            <a:spAutoFit/>
          </a:bodyPr>
          <a:lstStyle/>
          <a:p>
            <a:pPr algn="ctr"/>
            <a:r>
              <a:rPr lang="en-US" b="1" smtClean="0"/>
              <a:t>September 2013</a:t>
            </a:r>
          </a:p>
          <a:p>
            <a:pPr algn="ctr"/>
            <a:r>
              <a:rPr lang="en-US" dirty="0" smtClean="0"/>
              <a:t>	</a:t>
            </a:r>
            <a:endParaRPr lang="en-US" dirty="0"/>
          </a:p>
        </p:txBody>
      </p:sp>
      <p:sp>
        <p:nvSpPr>
          <p:cNvPr id="8" name="TextBox 7"/>
          <p:cNvSpPr txBox="1"/>
          <p:nvPr/>
        </p:nvSpPr>
        <p:spPr>
          <a:xfrm>
            <a:off x="5044190" y="5936105"/>
            <a:ext cx="3725056" cy="646331"/>
          </a:xfrm>
          <a:prstGeom prst="rect">
            <a:avLst/>
          </a:prstGeom>
          <a:noFill/>
        </p:spPr>
        <p:txBody>
          <a:bodyPr wrap="square" rtlCol="0">
            <a:spAutoFit/>
          </a:bodyPr>
          <a:lstStyle/>
          <a:p>
            <a:pPr algn="ctr"/>
            <a:r>
              <a:rPr lang="en-US" b="1" dirty="0" smtClean="0"/>
              <a:t>Presented by </a:t>
            </a:r>
          </a:p>
          <a:p>
            <a:pPr algn="ctr"/>
            <a:r>
              <a:rPr lang="en-US" b="1" dirty="0" smtClean="0"/>
              <a:t>Donna Hayden</a:t>
            </a:r>
            <a:endParaRPr lang="en-US"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User Preferences </a:t>
            </a:r>
            <a:endParaRPr lang="en-US" dirty="0"/>
          </a:p>
        </p:txBody>
      </p:sp>
      <p:sp>
        <p:nvSpPr>
          <p:cNvPr id="3" name="Content Placeholder 2"/>
          <p:cNvSpPr>
            <a:spLocks noGrp="1"/>
          </p:cNvSpPr>
          <p:nvPr>
            <p:ph idx="1"/>
          </p:nvPr>
        </p:nvSpPr>
        <p:spPr>
          <a:xfrm>
            <a:off x="121298" y="1600200"/>
            <a:ext cx="3359020" cy="5099180"/>
          </a:xfrm>
        </p:spPr>
        <p:txBody>
          <a:bodyPr>
            <a:normAutofit fontScale="40000" lnSpcReduction="20000"/>
          </a:bodyPr>
          <a:lstStyle/>
          <a:p>
            <a:pPr marL="0" indent="1588">
              <a:buNone/>
            </a:pPr>
            <a:r>
              <a:rPr lang="en-US" dirty="0" smtClean="0"/>
              <a:t>GUAUPRF is the User Preferences Form. File&gt;Preferences also opens the form. You can now control some aspects of the appearance of Banner screens. </a:t>
            </a:r>
          </a:p>
          <a:p>
            <a:pPr>
              <a:buNone/>
            </a:pPr>
            <a:r>
              <a:rPr lang="en-US" b="1" dirty="0" smtClean="0"/>
              <a:t>Display Options Tab </a:t>
            </a:r>
          </a:p>
          <a:p>
            <a:pPr>
              <a:buBlip>
                <a:blip r:embed="rId3"/>
              </a:buBlip>
            </a:pPr>
            <a:r>
              <a:rPr lang="en-US" b="1" dirty="0" smtClean="0"/>
              <a:t>Display Options (1) </a:t>
            </a:r>
            <a:r>
              <a:rPr lang="en-US" dirty="0" smtClean="0"/>
              <a:t>allows control over name display on the Title and Menu Bars. </a:t>
            </a:r>
          </a:p>
          <a:p>
            <a:pPr>
              <a:buBlip>
                <a:blip r:embed="rId3"/>
              </a:buBlip>
            </a:pPr>
            <a:r>
              <a:rPr lang="en-US" b="1" dirty="0" smtClean="0"/>
              <a:t>User Interface Color Settings (2) </a:t>
            </a:r>
            <a:r>
              <a:rPr lang="en-US" dirty="0" smtClean="0"/>
              <a:t>(right) control your Banner color scheme. Use the scroll bar to see all color control options. </a:t>
            </a:r>
          </a:p>
          <a:p>
            <a:pPr>
              <a:buBlip>
                <a:blip r:embed="rId3"/>
              </a:buBlip>
            </a:pPr>
            <a:r>
              <a:rPr lang="en-US" dirty="0" smtClean="0"/>
              <a:t>Arrows by the User Value fields open Color Selection windows. A preview pane simulates the chosen color. </a:t>
            </a:r>
          </a:p>
          <a:p>
            <a:pPr>
              <a:buBlip>
                <a:blip r:embed="rId3"/>
              </a:buBlip>
            </a:pPr>
            <a:r>
              <a:rPr lang="en-US" b="1" dirty="0" smtClean="0"/>
              <a:t>Reset (3) </a:t>
            </a:r>
            <a:r>
              <a:rPr lang="en-US" dirty="0" smtClean="0"/>
              <a:t>the default colors on the Color Selection Window by clicking Reset and OK. </a:t>
            </a:r>
            <a:r>
              <a:rPr lang="en-US" dirty="0" err="1" smtClean="0"/>
              <a:t>sUse</a:t>
            </a:r>
            <a:r>
              <a:rPr lang="en-US" dirty="0" smtClean="0"/>
              <a:t> to select color for text to indicate LOV and Searchable fields </a:t>
            </a:r>
          </a:p>
          <a:p>
            <a:pPr>
              <a:buBlip>
                <a:blip r:embed="rId3"/>
              </a:buBlip>
            </a:pPr>
            <a:r>
              <a:rPr lang="en-US" dirty="0" smtClean="0"/>
              <a:t>Use </a:t>
            </a:r>
            <a:r>
              <a:rPr lang="en-US" b="1" dirty="0" smtClean="0"/>
              <a:t>Alert Options (4) </a:t>
            </a:r>
            <a:r>
              <a:rPr lang="en-US" dirty="0" smtClean="0"/>
              <a:t>to turn alerts on and off. By default a prompt asks if you want to end your Banner session. This prompt can be turned off. </a:t>
            </a:r>
          </a:p>
          <a:p>
            <a:pPr>
              <a:buBlip>
                <a:blip r:embed="rId3"/>
              </a:buBlip>
            </a:pPr>
            <a:r>
              <a:rPr lang="en-US" dirty="0" smtClean="0"/>
              <a:t>Use </a:t>
            </a:r>
            <a:r>
              <a:rPr lang="en-US" b="1" dirty="0" smtClean="0"/>
              <a:t>Data Extract (5) </a:t>
            </a:r>
            <a:r>
              <a:rPr lang="en-US" dirty="0" smtClean="0"/>
              <a:t>to control whether a header row is downloaded with the data. </a:t>
            </a:r>
          </a:p>
          <a:p>
            <a:endParaRPr lang="en-US" dirty="0"/>
          </a:p>
        </p:txBody>
      </p:sp>
      <p:pic>
        <p:nvPicPr>
          <p:cNvPr id="15362" name="Picture 2"/>
          <p:cNvPicPr>
            <a:picLocks noChangeAspect="1" noChangeArrowheads="1"/>
          </p:cNvPicPr>
          <p:nvPr/>
        </p:nvPicPr>
        <p:blipFill>
          <a:blip r:embed="rId4" cstate="print"/>
          <a:srcRect/>
          <a:stretch>
            <a:fillRect/>
          </a:stretch>
        </p:blipFill>
        <p:spPr bwMode="auto">
          <a:xfrm>
            <a:off x="3350961" y="2360651"/>
            <a:ext cx="5718396" cy="3974645"/>
          </a:xfrm>
          <a:prstGeom prst="rect">
            <a:avLst/>
          </a:prstGeom>
          <a:noFill/>
          <a:ln w="9525">
            <a:noFill/>
            <a:miter lim="800000"/>
            <a:headEnd/>
            <a:tailEnd/>
          </a:ln>
        </p:spPr>
      </p:pic>
      <p:sp>
        <p:nvSpPr>
          <p:cNvPr id="5" name="Oval 4"/>
          <p:cNvSpPr/>
          <p:nvPr/>
        </p:nvSpPr>
        <p:spPr>
          <a:xfrm>
            <a:off x="4933149" y="350702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6732494" y="319710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7" name="Oval 6"/>
          <p:cNvSpPr/>
          <p:nvPr/>
        </p:nvSpPr>
        <p:spPr>
          <a:xfrm>
            <a:off x="7709829" y="488558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4473204" y="489033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sp>
        <p:nvSpPr>
          <p:cNvPr id="9" name="Oval 8"/>
          <p:cNvSpPr/>
          <p:nvPr/>
        </p:nvSpPr>
        <p:spPr>
          <a:xfrm>
            <a:off x="4949615" y="563422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User Preferences</a:t>
            </a:r>
            <a:endParaRPr lang="en-US" dirty="0"/>
          </a:p>
        </p:txBody>
      </p:sp>
      <p:sp>
        <p:nvSpPr>
          <p:cNvPr id="3" name="Content Placeholder 2"/>
          <p:cNvSpPr>
            <a:spLocks noGrp="1"/>
          </p:cNvSpPr>
          <p:nvPr>
            <p:ph idx="1"/>
          </p:nvPr>
        </p:nvSpPr>
        <p:spPr>
          <a:xfrm>
            <a:off x="111967" y="1590869"/>
            <a:ext cx="3368351" cy="4968552"/>
          </a:xfrm>
        </p:spPr>
        <p:txBody>
          <a:bodyPr>
            <a:normAutofit fontScale="32500" lnSpcReduction="20000"/>
          </a:bodyPr>
          <a:lstStyle/>
          <a:p>
            <a:pPr>
              <a:buNone/>
            </a:pPr>
            <a:r>
              <a:rPr lang="en-US" sz="3700" b="1" dirty="0" smtClean="0">
                <a:latin typeface="Verdana" pitchFamily="34" charset="0"/>
                <a:ea typeface="Verdana" pitchFamily="34" charset="0"/>
                <a:cs typeface="Verdana" pitchFamily="34" charset="0"/>
              </a:rPr>
              <a:t>Menu Settings Tab </a:t>
            </a:r>
          </a:p>
          <a:p>
            <a:pPr>
              <a:buBlip>
                <a:blip r:embed="rId3"/>
              </a:buBlip>
            </a:pPr>
            <a:r>
              <a:rPr lang="en-US" sz="3400" dirty="0" smtClean="0">
                <a:latin typeface="Verdana" pitchFamily="34" charset="0"/>
                <a:ea typeface="Verdana" pitchFamily="34" charset="0"/>
                <a:cs typeface="Verdana" pitchFamily="34" charset="0"/>
              </a:rPr>
              <a:t>Use to personalize your start up menu. </a:t>
            </a:r>
            <a:r>
              <a:rPr lang="en-US" sz="3400" b="1" dirty="0" smtClean="0">
                <a:latin typeface="Verdana" pitchFamily="34" charset="0"/>
                <a:ea typeface="Verdana" pitchFamily="34" charset="0"/>
                <a:cs typeface="Verdana" pitchFamily="34" charset="0"/>
              </a:rPr>
              <a:t>(1) </a:t>
            </a:r>
          </a:p>
          <a:p>
            <a:pPr>
              <a:buBlip>
                <a:blip r:embed="rId3"/>
              </a:buBlip>
            </a:pPr>
            <a:endParaRPr lang="en-US" sz="3400" dirty="0" smtClean="0">
              <a:latin typeface="Verdana" pitchFamily="34" charset="0"/>
              <a:ea typeface="Verdana" pitchFamily="34" charset="0"/>
              <a:cs typeface="Verdana" pitchFamily="34" charset="0"/>
            </a:endParaRPr>
          </a:p>
          <a:p>
            <a:pPr>
              <a:buBlip>
                <a:blip r:embed="rId3"/>
              </a:buBlip>
            </a:pPr>
            <a:r>
              <a:rPr lang="en-US" sz="3400" dirty="0" smtClean="0">
                <a:latin typeface="Verdana" pitchFamily="34" charset="0"/>
                <a:ea typeface="Verdana" pitchFamily="34" charset="0"/>
                <a:cs typeface="Verdana" pitchFamily="34" charset="0"/>
              </a:rPr>
              <a:t>Set “My Banner” to open at start up by clicking the arrow by User Default. </a:t>
            </a:r>
          </a:p>
          <a:p>
            <a:pPr>
              <a:buBlip>
                <a:blip r:embed="rId3"/>
              </a:buBlip>
            </a:pPr>
            <a:r>
              <a:rPr lang="en-US" sz="3400" dirty="0" smtClean="0">
                <a:latin typeface="Verdana" pitchFamily="34" charset="0"/>
                <a:ea typeface="Verdana" pitchFamily="34" charset="0"/>
                <a:cs typeface="Verdana" pitchFamily="34" charset="0"/>
              </a:rPr>
              <a:t>Select *PERSONAL from the list. </a:t>
            </a:r>
          </a:p>
          <a:p>
            <a:pPr>
              <a:buBlip>
                <a:blip r:embed="rId3"/>
              </a:buBlip>
            </a:pPr>
            <a:r>
              <a:rPr lang="en-US" sz="3400" dirty="0" smtClean="0">
                <a:latin typeface="Verdana" pitchFamily="34" charset="0"/>
                <a:ea typeface="Verdana" pitchFamily="34" charset="0"/>
                <a:cs typeface="Verdana" pitchFamily="34" charset="0"/>
              </a:rPr>
              <a:t>Click the Save icon. </a:t>
            </a:r>
          </a:p>
          <a:p>
            <a:pPr>
              <a:buBlip>
                <a:blip r:embed="rId3"/>
              </a:buBlip>
            </a:pPr>
            <a:r>
              <a:rPr lang="en-US" sz="3400" dirty="0" smtClean="0">
                <a:latin typeface="Verdana" pitchFamily="34" charset="0"/>
                <a:ea typeface="Verdana" pitchFamily="34" charset="0"/>
                <a:cs typeface="Verdana" pitchFamily="34" charset="0"/>
              </a:rPr>
              <a:t>Close GUAUPRF. </a:t>
            </a:r>
          </a:p>
          <a:p>
            <a:pPr>
              <a:buNone/>
            </a:pPr>
            <a:endParaRPr lang="en-US" sz="3700" dirty="0" smtClean="0">
              <a:latin typeface="Verdana" pitchFamily="34" charset="0"/>
              <a:ea typeface="Verdana" pitchFamily="34" charset="0"/>
              <a:cs typeface="Verdana" pitchFamily="34" charset="0"/>
            </a:endParaRPr>
          </a:p>
          <a:p>
            <a:pPr>
              <a:buNone/>
            </a:pPr>
            <a:r>
              <a:rPr lang="en-US" sz="3700" b="1" dirty="0" smtClean="0">
                <a:latin typeface="Verdana" pitchFamily="34" charset="0"/>
                <a:ea typeface="Verdana" pitchFamily="34" charset="0"/>
                <a:cs typeface="Verdana" pitchFamily="34" charset="0"/>
              </a:rPr>
              <a:t>Adding Forms to My Banner</a:t>
            </a:r>
          </a:p>
          <a:p>
            <a:pPr>
              <a:buBlip>
                <a:blip r:embed="rId3"/>
              </a:buBlip>
            </a:pPr>
            <a:r>
              <a:rPr lang="en-US" sz="3400" dirty="0" smtClean="0">
                <a:latin typeface="Verdana" pitchFamily="34" charset="0"/>
                <a:ea typeface="Verdana" pitchFamily="34" charset="0"/>
                <a:cs typeface="Verdana" pitchFamily="34" charset="0"/>
              </a:rPr>
              <a:t>Open GUAPMNU. </a:t>
            </a:r>
          </a:p>
          <a:p>
            <a:pPr>
              <a:buBlip>
                <a:blip r:embed="rId3"/>
              </a:buBlip>
            </a:pPr>
            <a:r>
              <a:rPr lang="en-US" sz="3400" dirty="0" smtClean="0">
                <a:latin typeface="Verdana" pitchFamily="34" charset="0"/>
                <a:ea typeface="Verdana" pitchFamily="34" charset="0"/>
                <a:cs typeface="Verdana" pitchFamily="34" charset="0"/>
              </a:rPr>
              <a:t>For the Type, select Oracle Forms module. </a:t>
            </a:r>
            <a:r>
              <a:rPr lang="en-US" sz="3400" b="1" dirty="0" smtClean="0">
                <a:latin typeface="Verdana" pitchFamily="34" charset="0"/>
                <a:ea typeface="Verdana" pitchFamily="34" charset="0"/>
                <a:cs typeface="Verdana" pitchFamily="34" charset="0"/>
              </a:rPr>
              <a:t>(2) </a:t>
            </a:r>
          </a:p>
          <a:p>
            <a:pPr>
              <a:buBlip>
                <a:blip r:embed="rId3"/>
              </a:buBlip>
            </a:pPr>
            <a:r>
              <a:rPr lang="en-US" sz="3400" b="1" i="1" dirty="0" smtClean="0">
                <a:latin typeface="Verdana" pitchFamily="34" charset="0"/>
                <a:ea typeface="Verdana" pitchFamily="34" charset="0"/>
                <a:cs typeface="Verdana" pitchFamily="34" charset="0"/>
              </a:rPr>
              <a:t>Double click a form name (text will turn blue) and then use the Insert arrow to push the form to the right hand column. (3) </a:t>
            </a:r>
          </a:p>
          <a:p>
            <a:pPr>
              <a:buNone/>
            </a:pPr>
            <a:r>
              <a:rPr lang="en-US" sz="3700" b="1" i="1" dirty="0" smtClean="0">
                <a:latin typeface="Verdana" pitchFamily="34" charset="0"/>
                <a:ea typeface="Verdana" pitchFamily="34" charset="0"/>
                <a:cs typeface="Verdana" pitchFamily="34" charset="0"/>
              </a:rPr>
              <a:t>OR </a:t>
            </a:r>
          </a:p>
          <a:p>
            <a:pPr>
              <a:buBlip>
                <a:blip r:embed="rId3"/>
              </a:buBlip>
            </a:pPr>
            <a:r>
              <a:rPr lang="en-US" sz="3400" dirty="0" smtClean="0">
                <a:latin typeface="Verdana" pitchFamily="34" charset="0"/>
                <a:ea typeface="Verdana" pitchFamily="34" charset="0"/>
                <a:cs typeface="Verdana" pitchFamily="34" charset="0"/>
              </a:rPr>
              <a:t>Enter the 7 character form name in the Object column and press the Enter key. </a:t>
            </a:r>
            <a:r>
              <a:rPr lang="en-US" sz="3400" b="1" dirty="0" smtClean="0">
                <a:latin typeface="Verdana" pitchFamily="34" charset="0"/>
                <a:ea typeface="Verdana" pitchFamily="34" charset="0"/>
                <a:cs typeface="Verdana" pitchFamily="34" charset="0"/>
              </a:rPr>
              <a:t>(4) </a:t>
            </a:r>
          </a:p>
          <a:p>
            <a:pPr>
              <a:buBlip>
                <a:blip r:embed="rId3"/>
              </a:buBlip>
            </a:pPr>
            <a:r>
              <a:rPr lang="en-US" sz="3400" dirty="0" smtClean="0">
                <a:latin typeface="Verdana" pitchFamily="34" charset="0"/>
                <a:ea typeface="Verdana" pitchFamily="34" charset="0"/>
                <a:cs typeface="Verdana" pitchFamily="34" charset="0"/>
              </a:rPr>
              <a:t>Remove forms by reversing the process. </a:t>
            </a:r>
          </a:p>
          <a:p>
            <a:pPr>
              <a:buBlip>
                <a:blip r:embed="rId3"/>
              </a:buBlip>
            </a:pPr>
            <a:r>
              <a:rPr lang="en-US" sz="3400" dirty="0" smtClean="0">
                <a:latin typeface="Verdana" pitchFamily="34" charset="0"/>
                <a:ea typeface="Verdana" pitchFamily="34" charset="0"/>
                <a:cs typeface="Verdana" pitchFamily="34" charset="0"/>
              </a:rPr>
              <a:t>Save the changes. </a:t>
            </a:r>
          </a:p>
          <a:p>
            <a:endParaRPr lang="en-US" dirty="0"/>
          </a:p>
        </p:txBody>
      </p:sp>
      <p:pic>
        <p:nvPicPr>
          <p:cNvPr id="16386" name="Picture 2"/>
          <p:cNvPicPr>
            <a:picLocks noChangeAspect="1" noChangeArrowheads="1"/>
          </p:cNvPicPr>
          <p:nvPr/>
        </p:nvPicPr>
        <p:blipFill>
          <a:blip r:embed="rId4" cstate="print"/>
          <a:srcRect/>
          <a:stretch>
            <a:fillRect/>
          </a:stretch>
        </p:blipFill>
        <p:spPr bwMode="auto">
          <a:xfrm>
            <a:off x="3639470" y="1660842"/>
            <a:ext cx="5378959" cy="1711487"/>
          </a:xfrm>
          <a:prstGeom prst="rect">
            <a:avLst/>
          </a:prstGeom>
          <a:noFill/>
          <a:ln w="9525">
            <a:no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3368350" y="3273224"/>
            <a:ext cx="5008206" cy="3426156"/>
          </a:xfrm>
          <a:prstGeom prst="rect">
            <a:avLst/>
          </a:prstGeom>
          <a:noFill/>
          <a:ln w="9525">
            <a:noFill/>
            <a:miter lim="800000"/>
            <a:headEnd/>
            <a:tailEnd/>
          </a:ln>
        </p:spPr>
      </p:pic>
      <p:sp>
        <p:nvSpPr>
          <p:cNvPr id="6" name="Oval 5"/>
          <p:cNvSpPr/>
          <p:nvPr/>
        </p:nvSpPr>
        <p:spPr>
          <a:xfrm>
            <a:off x="6407387" y="2284717"/>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4577123" y="385957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5283870" y="506286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9" name="Oval 8"/>
          <p:cNvSpPr/>
          <p:nvPr/>
        </p:nvSpPr>
        <p:spPr>
          <a:xfrm>
            <a:off x="7197743" y="414389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Identifying Holds</a:t>
            </a:r>
            <a:endParaRPr lang="en-US" dirty="0"/>
          </a:p>
        </p:txBody>
      </p:sp>
      <p:sp>
        <p:nvSpPr>
          <p:cNvPr id="5" name="Content Placeholder 4"/>
          <p:cNvSpPr>
            <a:spLocks noGrp="1"/>
          </p:cNvSpPr>
          <p:nvPr>
            <p:ph idx="1"/>
          </p:nvPr>
        </p:nvSpPr>
        <p:spPr>
          <a:xfrm>
            <a:off x="830424" y="3666931"/>
            <a:ext cx="7305869" cy="2799184"/>
          </a:xfrm>
        </p:spPr>
        <p:txBody>
          <a:bodyPr>
            <a:normAutofit fontScale="92500" lnSpcReduction="20000"/>
          </a:bodyPr>
          <a:lstStyle/>
          <a:p>
            <a:endParaRPr lang="en-US" sz="2400" dirty="0" smtClean="0"/>
          </a:p>
          <a:p>
            <a:r>
              <a:rPr lang="en-US" sz="2200" dirty="0" smtClean="0"/>
              <a:t>To review holds placed on a student, go to “SOAHOLD”. There are different types of holds that can be placed on a student. The “Hold Type” field indicates the type of hold. The “from” and “to” dates will identify the time frame for which the hold is effective. </a:t>
            </a:r>
          </a:p>
          <a:p>
            <a:r>
              <a:rPr lang="en-US" sz="2200" dirty="0" smtClean="0"/>
              <a:t>Explanations for all registration holds placed by Graduate Admissions can be viewed on “SPACMNT”, except in cases when final or completed admission documents are needed. To obtain what items are incomplete or missing, please review the Application Checklist on “SAAACKL”.</a:t>
            </a:r>
            <a:endParaRPr lang="en-US" sz="2200" dirty="0"/>
          </a:p>
        </p:txBody>
      </p:sp>
      <p:pic>
        <p:nvPicPr>
          <p:cNvPr id="1027" name="Picture 3"/>
          <p:cNvPicPr>
            <a:picLocks noChangeAspect="1" noChangeArrowheads="1"/>
          </p:cNvPicPr>
          <p:nvPr/>
        </p:nvPicPr>
        <p:blipFill>
          <a:blip r:embed="rId3" cstate="print"/>
          <a:srcRect/>
          <a:stretch>
            <a:fillRect/>
          </a:stretch>
        </p:blipFill>
        <p:spPr bwMode="auto">
          <a:xfrm>
            <a:off x="270685" y="1705751"/>
            <a:ext cx="7517971" cy="2129129"/>
          </a:xfrm>
          <a:prstGeom prst="rect">
            <a:avLst/>
          </a:prstGeom>
          <a:noFill/>
          <a:ln w="9525">
            <a:noFill/>
            <a:miter lim="800000"/>
            <a:headEnd/>
            <a:tailEnd/>
          </a:ln>
        </p:spPr>
      </p:pic>
      <p:cxnSp>
        <p:nvCxnSpPr>
          <p:cNvPr id="8" name="Straight Arrow Connector 7"/>
          <p:cNvCxnSpPr/>
          <p:nvPr/>
        </p:nvCxnSpPr>
        <p:spPr>
          <a:xfrm rot="16200000" flipV="1">
            <a:off x="1049694" y="3690257"/>
            <a:ext cx="998376" cy="634481"/>
          </a:xfrm>
          <a:prstGeom prst="straightConnector1">
            <a:avLst/>
          </a:prstGeom>
          <a:ln>
            <a:solidFill>
              <a:srgbClr val="7030A0"/>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Identifying Holds </a:t>
            </a:r>
            <a:endParaRPr lang="en-US" dirty="0"/>
          </a:p>
        </p:txBody>
      </p:sp>
      <p:sp>
        <p:nvSpPr>
          <p:cNvPr id="3" name="Content Placeholder 2"/>
          <p:cNvSpPr>
            <a:spLocks noGrp="1"/>
          </p:cNvSpPr>
          <p:nvPr>
            <p:ph idx="1"/>
          </p:nvPr>
        </p:nvSpPr>
        <p:spPr>
          <a:xfrm>
            <a:off x="699796" y="4198777"/>
            <a:ext cx="8229600" cy="1871404"/>
          </a:xfrm>
        </p:spPr>
        <p:txBody>
          <a:bodyPr>
            <a:normAutofit fontScale="85000" lnSpcReduction="10000"/>
          </a:bodyPr>
          <a:lstStyle/>
          <a:p>
            <a:endParaRPr lang="en-US" dirty="0" smtClean="0"/>
          </a:p>
          <a:p>
            <a:r>
              <a:rPr lang="en-US" dirty="0" smtClean="0"/>
              <a:t>This form reveals what kind of hold a student has, why they have a hold, and the department responsible for placing the hold on the student’s account. </a:t>
            </a:r>
          </a:p>
        </p:txBody>
      </p:sp>
      <p:pic>
        <p:nvPicPr>
          <p:cNvPr id="2051" name="Picture 3"/>
          <p:cNvPicPr>
            <a:picLocks noChangeAspect="1" noChangeArrowheads="1"/>
          </p:cNvPicPr>
          <p:nvPr/>
        </p:nvPicPr>
        <p:blipFill>
          <a:blip r:embed="rId3" cstate="print"/>
          <a:srcRect/>
          <a:stretch>
            <a:fillRect/>
          </a:stretch>
        </p:blipFill>
        <p:spPr bwMode="auto">
          <a:xfrm>
            <a:off x="244901" y="2034073"/>
            <a:ext cx="8325055" cy="231399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5: Creating and Using </a:t>
            </a:r>
            <a:r>
              <a:rPr lang="en-US" dirty="0" err="1" smtClean="0"/>
              <a:t>QuickFlows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a:buNone/>
            </a:pPr>
            <a:r>
              <a:rPr lang="en-US" b="1" dirty="0" smtClean="0"/>
              <a:t>What is a Quick Flow? </a:t>
            </a:r>
          </a:p>
          <a:p>
            <a:pPr indent="1588">
              <a:buNone/>
            </a:pPr>
            <a:r>
              <a:rPr lang="en-US" dirty="0" smtClean="0"/>
              <a:t>A Quick Flow in Banner allows you to access multiple forms in a specific sequence. </a:t>
            </a:r>
          </a:p>
          <a:p>
            <a:pPr>
              <a:buNone/>
            </a:pPr>
            <a:r>
              <a:rPr lang="en-US" b="1" dirty="0" smtClean="0"/>
              <a:t>When is a Quick Flow useful? </a:t>
            </a:r>
          </a:p>
          <a:p>
            <a:pPr>
              <a:buNone/>
            </a:pPr>
            <a:r>
              <a:rPr lang="en-US" dirty="0" smtClean="0"/>
              <a:t>	A Quick Flow is useful when your job function repeatedly requires you to process several forms in a specific order to complete a task. Once a Quick Flow is set up, you need only to access the </a:t>
            </a:r>
            <a:r>
              <a:rPr lang="en-US" dirty="0" err="1" smtClean="0"/>
              <a:t>QuickFlow</a:t>
            </a:r>
            <a:r>
              <a:rPr lang="en-US" dirty="0" smtClean="0"/>
              <a:t>, and then all forms in the Quick Flow will open in the order specified in setup. </a:t>
            </a:r>
          </a:p>
          <a:p>
            <a:pPr>
              <a:buNone/>
            </a:pPr>
            <a:r>
              <a:rPr lang="en-US" b="1" dirty="0" smtClean="0"/>
              <a:t>What are the forms used in setting up or using </a:t>
            </a:r>
            <a:r>
              <a:rPr lang="en-US" b="1" dirty="0" err="1" smtClean="0"/>
              <a:t>QuickFlows</a:t>
            </a:r>
            <a:r>
              <a:rPr lang="en-US" b="1" dirty="0" smtClean="0"/>
              <a:t>? </a:t>
            </a:r>
          </a:p>
          <a:p>
            <a:pPr>
              <a:buNone/>
            </a:pPr>
            <a:r>
              <a:rPr lang="en-US" dirty="0" smtClean="0"/>
              <a:t>	GTVQUIK—defines the Quick Flow code and description </a:t>
            </a:r>
          </a:p>
          <a:p>
            <a:pPr>
              <a:buNone/>
            </a:pPr>
            <a:r>
              <a:rPr lang="en-US" dirty="0" smtClean="0"/>
              <a:t>	GUAQUIK—defines the forms in the Quick Flow and the sequence in which the forms are processed </a:t>
            </a:r>
          </a:p>
          <a:p>
            <a:pPr>
              <a:buNone/>
            </a:pPr>
            <a:r>
              <a:rPr lang="en-US" dirty="0" smtClean="0"/>
              <a:t>	GUAQFLW—allows you to enter the identifier defined in GUAQUIK to execute the Quick Flow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19" y="129594"/>
            <a:ext cx="6505978" cy="817888"/>
          </a:xfrm>
        </p:spPr>
        <p:txBody>
          <a:bodyPr>
            <a:normAutofit fontScale="90000"/>
          </a:bodyPr>
          <a:lstStyle/>
          <a:p>
            <a:r>
              <a:rPr lang="en-US" dirty="0" smtClean="0"/>
              <a:t>Lesson 5: Creating and Using </a:t>
            </a:r>
            <a:r>
              <a:rPr lang="en-US" dirty="0" err="1" smtClean="0"/>
              <a:t>QuickFlows</a:t>
            </a:r>
            <a:r>
              <a:rPr lang="en-US" dirty="0" smtClean="0"/>
              <a:t> - Steps</a:t>
            </a:r>
            <a:endParaRPr lang="en-US" dirty="0"/>
          </a:p>
        </p:txBody>
      </p:sp>
      <p:sp>
        <p:nvSpPr>
          <p:cNvPr id="3" name="Content Placeholder 2"/>
          <p:cNvSpPr>
            <a:spLocks noGrp="1"/>
          </p:cNvSpPr>
          <p:nvPr>
            <p:ph idx="1"/>
          </p:nvPr>
        </p:nvSpPr>
        <p:spPr>
          <a:xfrm>
            <a:off x="167951" y="1707502"/>
            <a:ext cx="8826759" cy="5038531"/>
          </a:xfrm>
        </p:spPr>
        <p:txBody>
          <a:bodyPr>
            <a:normAutofit fontScale="47500" lnSpcReduction="20000"/>
          </a:bodyPr>
          <a:lstStyle/>
          <a:p>
            <a:endParaRPr lang="en-US" dirty="0" smtClean="0"/>
          </a:p>
          <a:p>
            <a:pPr>
              <a:buNone/>
            </a:pPr>
            <a:r>
              <a:rPr lang="en-US" dirty="0" smtClean="0">
                <a:solidFill>
                  <a:srgbClr val="C00000"/>
                </a:solidFill>
              </a:rPr>
              <a:t>1. 	</a:t>
            </a:r>
            <a:r>
              <a:rPr lang="en-US" sz="3400" dirty="0" smtClean="0">
                <a:solidFill>
                  <a:srgbClr val="C00000"/>
                </a:solidFill>
              </a:rPr>
              <a:t>Determine the following: </a:t>
            </a:r>
          </a:p>
          <a:p>
            <a:pPr marL="568325" indent="169863"/>
            <a:r>
              <a:rPr lang="en-US" sz="3400" dirty="0" smtClean="0"/>
              <a:t>Purpose of Quick Flow </a:t>
            </a:r>
          </a:p>
          <a:p>
            <a:pPr marL="568325" indent="169863"/>
            <a:r>
              <a:rPr lang="en-US" sz="3400" dirty="0" smtClean="0"/>
              <a:t>Forms needed in Quick Flow </a:t>
            </a:r>
          </a:p>
          <a:p>
            <a:pPr marL="568325" indent="169863"/>
            <a:r>
              <a:rPr lang="en-US" sz="3400" dirty="0" smtClean="0"/>
              <a:t>Order in which the forms should be accessed </a:t>
            </a:r>
          </a:p>
          <a:p>
            <a:pPr>
              <a:buNone/>
            </a:pPr>
            <a:r>
              <a:rPr lang="en-US" sz="3400" dirty="0" smtClean="0">
                <a:solidFill>
                  <a:srgbClr val="C00000"/>
                </a:solidFill>
              </a:rPr>
              <a:t>2. 	Access the form GTVQUIK. The form will list all active </a:t>
            </a:r>
            <a:r>
              <a:rPr lang="en-US" sz="3400" dirty="0" err="1" smtClean="0">
                <a:solidFill>
                  <a:srgbClr val="C00000"/>
                </a:solidFill>
              </a:rPr>
              <a:t>QuickFlows</a:t>
            </a:r>
            <a:r>
              <a:rPr lang="en-US" sz="3400" dirty="0" smtClean="0">
                <a:solidFill>
                  <a:srgbClr val="C00000"/>
                </a:solidFill>
              </a:rPr>
              <a:t>. </a:t>
            </a:r>
          </a:p>
          <a:p>
            <a:pPr marL="568325" indent="169863"/>
            <a:r>
              <a:rPr lang="en-US" sz="3400" dirty="0" smtClean="0"/>
              <a:t>Click the Insert Record toolbar button. </a:t>
            </a:r>
          </a:p>
          <a:p>
            <a:pPr marL="568325" indent="169863"/>
            <a:r>
              <a:rPr lang="en-US" sz="3400" dirty="0" smtClean="0"/>
              <a:t>In the Quick Flow column of the blank record, enter a </a:t>
            </a:r>
            <a:r>
              <a:rPr lang="en-US" sz="3400" dirty="0" smtClean="0">
                <a:solidFill>
                  <a:srgbClr val="C00000"/>
                </a:solidFill>
              </a:rPr>
              <a:t>code</a:t>
            </a:r>
            <a:r>
              <a:rPr lang="en-US" sz="3400" dirty="0" smtClean="0"/>
              <a:t> that will identify your </a:t>
            </a:r>
            <a:r>
              <a:rPr lang="en-US" sz="3400" dirty="0" err="1" smtClean="0"/>
              <a:t>QuickFlow</a:t>
            </a:r>
            <a:r>
              <a:rPr lang="en-US" sz="3400" dirty="0" smtClean="0"/>
              <a:t>. </a:t>
            </a:r>
          </a:p>
          <a:p>
            <a:pPr marL="568325" indent="169863"/>
            <a:r>
              <a:rPr lang="en-US" sz="3400" dirty="0" smtClean="0"/>
              <a:t>In the Description column, type a brief description of the </a:t>
            </a:r>
            <a:r>
              <a:rPr lang="en-US" sz="3400" dirty="0" err="1" smtClean="0"/>
              <a:t>QuickFlow</a:t>
            </a:r>
            <a:r>
              <a:rPr lang="en-US" sz="3400" dirty="0" smtClean="0"/>
              <a:t>. </a:t>
            </a:r>
          </a:p>
          <a:p>
            <a:pPr marL="568325" indent="169863"/>
            <a:r>
              <a:rPr lang="en-US" sz="3400" dirty="0" smtClean="0"/>
              <a:t>Click the Save toolbar button. </a:t>
            </a:r>
          </a:p>
          <a:p>
            <a:pPr marL="568325" indent="169863"/>
            <a:r>
              <a:rPr lang="en-US" sz="3400" dirty="0" smtClean="0"/>
              <a:t>Your </a:t>
            </a:r>
            <a:r>
              <a:rPr lang="en-US" sz="3400" dirty="0" err="1" smtClean="0"/>
              <a:t>QuickFlow</a:t>
            </a:r>
            <a:r>
              <a:rPr lang="en-US" sz="3400" dirty="0" smtClean="0"/>
              <a:t> code and description have now been defined. </a:t>
            </a:r>
          </a:p>
          <a:p>
            <a:pPr>
              <a:buNone/>
            </a:pPr>
            <a:r>
              <a:rPr lang="en-US" sz="3400" dirty="0" smtClean="0">
                <a:solidFill>
                  <a:srgbClr val="C00000"/>
                </a:solidFill>
              </a:rPr>
              <a:t>3. 	Access the form GUAQUIK. </a:t>
            </a:r>
          </a:p>
          <a:p>
            <a:pPr marL="568325" indent="169863"/>
            <a:r>
              <a:rPr lang="en-US" sz="3400" dirty="0" smtClean="0"/>
              <a:t>Enter the Quick Flow code you defined in Step 2b above. </a:t>
            </a:r>
          </a:p>
          <a:p>
            <a:pPr marL="744538" indent="-174625"/>
            <a:r>
              <a:rPr lang="en-US" sz="3400" dirty="0" smtClean="0"/>
              <a:t>If you wish to search for existing Quick Flows, click the Search button in the Key Block. Select   Quick Flow Codes from the Options List. You will be taken to the Quick Flow validation table where you can double-click the desired Quick Flow code and description. This information will be returned to GUAQUIK. </a:t>
            </a:r>
          </a:p>
          <a:p>
            <a:pPr marL="568325" indent="169863"/>
            <a:r>
              <a:rPr lang="en-US" sz="3400" dirty="0" smtClean="0"/>
              <a:t>Click the Next Block toolbar button. </a:t>
            </a:r>
          </a:p>
          <a:p>
            <a:pPr marL="568325" indent="169863"/>
            <a:r>
              <a:rPr lang="en-US" sz="3400" dirty="0" smtClean="0"/>
              <a:t>In the left pane, you will see a list of all objects in the database. </a:t>
            </a:r>
          </a:p>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5411754" y="1129004"/>
            <a:ext cx="3424335" cy="1754155"/>
          </a:xfrm>
          <a:prstGeom prst="rect">
            <a:avLst/>
          </a:prstGeom>
          <a:noFill/>
          <a:ln w="9525">
            <a:noFill/>
            <a:miter lim="800000"/>
            <a:headEnd/>
            <a:tailEnd/>
          </a:ln>
        </p:spPr>
      </p:pic>
      <p:cxnSp>
        <p:nvCxnSpPr>
          <p:cNvPr id="9" name="Straight Arrow Connector 8"/>
          <p:cNvCxnSpPr/>
          <p:nvPr/>
        </p:nvCxnSpPr>
        <p:spPr>
          <a:xfrm rot="5400000" flipH="1" flipV="1">
            <a:off x="4711959" y="2519266"/>
            <a:ext cx="1772816" cy="111967"/>
          </a:xfrm>
          <a:prstGeom prst="straightConnector1">
            <a:avLst/>
          </a:prstGeom>
          <a:ln>
            <a:solidFill>
              <a:schemeClr val="accent6">
                <a:lumMod val="50000"/>
              </a:schemeClr>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63" y="0"/>
            <a:ext cx="6851210" cy="817888"/>
          </a:xfrm>
        </p:spPr>
        <p:txBody>
          <a:bodyPr>
            <a:normAutofit fontScale="90000"/>
          </a:bodyPr>
          <a:lstStyle/>
          <a:p>
            <a:r>
              <a:rPr lang="en-US" dirty="0" smtClean="0"/>
              <a:t>Lesson 5: Creating and Using Quick Flows - Steps</a:t>
            </a:r>
            <a:endParaRPr lang="en-US" dirty="0"/>
          </a:p>
        </p:txBody>
      </p:sp>
      <p:sp>
        <p:nvSpPr>
          <p:cNvPr id="3" name="Content Placeholder 2"/>
          <p:cNvSpPr>
            <a:spLocks noGrp="1"/>
          </p:cNvSpPr>
          <p:nvPr>
            <p:ph idx="1"/>
          </p:nvPr>
        </p:nvSpPr>
        <p:spPr>
          <a:xfrm>
            <a:off x="121297" y="1441579"/>
            <a:ext cx="8229600" cy="4296747"/>
          </a:xfrm>
        </p:spPr>
        <p:txBody>
          <a:bodyPr>
            <a:normAutofit fontScale="47500" lnSpcReduction="20000"/>
          </a:bodyPr>
          <a:lstStyle/>
          <a:p>
            <a:endParaRPr lang="en-US" dirty="0" smtClean="0"/>
          </a:p>
          <a:p>
            <a:pPr>
              <a:buNone/>
            </a:pPr>
            <a:r>
              <a:rPr lang="en-US" b="1" dirty="0" smtClean="0"/>
              <a:t>To add objects to your Quick Flow in GUAQUIK, use either step a or b: </a:t>
            </a:r>
          </a:p>
          <a:p>
            <a:pPr>
              <a:buNone/>
            </a:pPr>
            <a:endParaRPr lang="en-US" b="1" dirty="0" smtClean="0"/>
          </a:p>
          <a:p>
            <a:pPr>
              <a:buNone/>
            </a:pPr>
            <a:r>
              <a:rPr lang="en-US" b="1" dirty="0" smtClean="0"/>
              <a:t>a.	Find the code for the desired object in the left pane, drag it to the right pane, and then drop it. The object name and description appear in the right pane. If you do not want to scroll to find the object name, you can type the object name in the Find field in the left pane and press ENTER. Repeat to add additional forms. </a:t>
            </a:r>
          </a:p>
          <a:p>
            <a:pPr>
              <a:buNone/>
            </a:pPr>
            <a:r>
              <a:rPr lang="en-US" b="1" dirty="0" smtClean="0">
                <a:solidFill>
                  <a:srgbClr val="C00000"/>
                </a:solidFill>
              </a:rPr>
              <a:t>OR </a:t>
            </a:r>
            <a:endParaRPr lang="en-US" dirty="0" smtClean="0">
              <a:solidFill>
                <a:srgbClr val="C00000"/>
              </a:solidFill>
            </a:endParaRPr>
          </a:p>
          <a:p>
            <a:pPr>
              <a:buNone/>
            </a:pPr>
            <a:r>
              <a:rPr lang="en-US" b="1" dirty="0" smtClean="0"/>
              <a:t>b. 	In the right pane, enter the seven-character name of the objects you wish to add. </a:t>
            </a:r>
          </a:p>
          <a:p>
            <a:endParaRPr lang="en-US" dirty="0" smtClean="0"/>
          </a:p>
          <a:p>
            <a:pPr marL="0" indent="1588">
              <a:buNone/>
            </a:pPr>
            <a:r>
              <a:rPr lang="en-US" b="1" dirty="0" smtClean="0"/>
              <a:t>IMPORTANT NOTE: You must list the objects in the order in which you want them to appear in the Quick Flow. For example, if you want users of the Quick Flow to access GUASYST, SPAIDEN, and SAAADMS in that order, you must list GUASYST, then SPAIDEN, then SAAADMS in the right pane. </a:t>
            </a:r>
          </a:p>
          <a:p>
            <a:pPr>
              <a:buNone/>
            </a:pPr>
            <a:endParaRPr lang="en-US" dirty="0" smtClean="0"/>
          </a:p>
          <a:p>
            <a:pPr>
              <a:buNone/>
            </a:pPr>
            <a:r>
              <a:rPr lang="en-US" dirty="0" smtClean="0"/>
              <a:t>Click the Save toolbar button. </a:t>
            </a:r>
          </a:p>
          <a:p>
            <a:pPr>
              <a:buNone/>
            </a:pPr>
            <a:r>
              <a:rPr lang="en-US" dirty="0" smtClean="0"/>
              <a:t>Your Quick Flow is now set up and ready for use!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75861" y="5151381"/>
            <a:ext cx="8123174" cy="147947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20263"/>
            <a:ext cx="6599284" cy="817888"/>
          </a:xfrm>
        </p:spPr>
        <p:txBody>
          <a:bodyPr>
            <a:normAutofit fontScale="90000"/>
          </a:bodyPr>
          <a:lstStyle/>
          <a:p>
            <a:r>
              <a:rPr lang="en-US" dirty="0" smtClean="0"/>
              <a:t>Lesson 5: Creating and Using </a:t>
            </a:r>
            <a:r>
              <a:rPr lang="en-US" dirty="0" err="1" smtClean="0"/>
              <a:t>QuickFlows</a:t>
            </a:r>
            <a:r>
              <a:rPr lang="en-US" dirty="0" smtClean="0"/>
              <a:t> - Steps</a:t>
            </a:r>
            <a:endParaRPr lang="en-US" dirty="0"/>
          </a:p>
        </p:txBody>
      </p:sp>
      <p:sp>
        <p:nvSpPr>
          <p:cNvPr id="3" name="Content Placeholder 2"/>
          <p:cNvSpPr>
            <a:spLocks noGrp="1"/>
          </p:cNvSpPr>
          <p:nvPr>
            <p:ph idx="1"/>
          </p:nvPr>
        </p:nvSpPr>
        <p:spPr>
          <a:xfrm>
            <a:off x="186612" y="2020077"/>
            <a:ext cx="7753739" cy="4837923"/>
          </a:xfrm>
        </p:spPr>
        <p:txBody>
          <a:bodyPr>
            <a:normAutofit fontScale="62500" lnSpcReduction="20000"/>
          </a:bodyPr>
          <a:lstStyle/>
          <a:p>
            <a:pPr>
              <a:buNone/>
            </a:pPr>
            <a:r>
              <a:rPr lang="en-US" b="1" dirty="0" smtClean="0"/>
              <a:t>How do I use a </a:t>
            </a:r>
            <a:r>
              <a:rPr lang="en-US" b="1" dirty="0" err="1" smtClean="0"/>
              <a:t>QuickFlow</a:t>
            </a:r>
            <a:r>
              <a:rPr lang="en-US" b="1" dirty="0" smtClean="0"/>
              <a:t>? </a:t>
            </a:r>
          </a:p>
          <a:p>
            <a:pPr>
              <a:buNone/>
            </a:pPr>
            <a:r>
              <a:rPr lang="en-US" dirty="0" smtClean="0"/>
              <a:t>1. Access the form GUAQFLW. </a:t>
            </a:r>
          </a:p>
          <a:p>
            <a:pPr marL="687388" lvl="1" indent="-230188">
              <a:buNone/>
            </a:pPr>
            <a:r>
              <a:rPr lang="en-US" dirty="0" smtClean="0"/>
              <a:t>a. Enter the code for your </a:t>
            </a:r>
            <a:r>
              <a:rPr lang="en-US" dirty="0" err="1" smtClean="0"/>
              <a:t>QuickFlow</a:t>
            </a:r>
            <a:r>
              <a:rPr lang="en-US" dirty="0" smtClean="0"/>
              <a:t>. To search for existing </a:t>
            </a:r>
            <a:r>
              <a:rPr lang="en-US" dirty="0" err="1" smtClean="0"/>
              <a:t>QuickFlows</a:t>
            </a:r>
            <a:r>
              <a:rPr lang="en-US" dirty="0" smtClean="0"/>
              <a:t>, press the Search button. </a:t>
            </a:r>
          </a:p>
          <a:p>
            <a:pPr lvl="1">
              <a:buNone/>
            </a:pPr>
            <a:r>
              <a:rPr lang="en-US" dirty="0" smtClean="0"/>
              <a:t>b. Click the Start button. </a:t>
            </a:r>
          </a:p>
          <a:p>
            <a:pPr>
              <a:buNone/>
            </a:pPr>
            <a:r>
              <a:rPr lang="en-US" dirty="0" smtClean="0"/>
              <a:t>2. The first form you listed in the </a:t>
            </a:r>
            <a:r>
              <a:rPr lang="en-US" dirty="0" err="1" smtClean="0"/>
              <a:t>QuickFlow</a:t>
            </a:r>
            <a:r>
              <a:rPr lang="en-US" dirty="0" smtClean="0"/>
              <a:t> definition will appear. </a:t>
            </a:r>
          </a:p>
          <a:p>
            <a:pPr lvl="1">
              <a:buNone/>
            </a:pPr>
            <a:r>
              <a:rPr lang="en-US" dirty="0" smtClean="0"/>
              <a:t>a. Enter the appropriate data. </a:t>
            </a:r>
          </a:p>
          <a:p>
            <a:pPr lvl="1">
              <a:buNone/>
            </a:pPr>
            <a:r>
              <a:rPr lang="en-US" dirty="0" smtClean="0"/>
              <a:t>b. Click the Save toolbar button. </a:t>
            </a:r>
          </a:p>
          <a:p>
            <a:pPr lvl="1">
              <a:buNone/>
            </a:pPr>
            <a:r>
              <a:rPr lang="en-US" dirty="0" smtClean="0"/>
              <a:t>c. Click the Exit toolbar button. </a:t>
            </a:r>
          </a:p>
          <a:p>
            <a:pPr>
              <a:buNone/>
            </a:pPr>
            <a:r>
              <a:rPr lang="en-US" dirty="0" smtClean="0"/>
              <a:t>3. The next form you listed in the </a:t>
            </a:r>
            <a:r>
              <a:rPr lang="en-US" dirty="0" err="1" smtClean="0"/>
              <a:t>QuickFlow</a:t>
            </a:r>
            <a:r>
              <a:rPr lang="en-US" dirty="0" smtClean="0"/>
              <a:t> definition will appear. </a:t>
            </a:r>
          </a:p>
          <a:p>
            <a:pPr marL="288925" indent="-288925">
              <a:buNone/>
            </a:pPr>
            <a:r>
              <a:rPr lang="en-US" dirty="0" smtClean="0"/>
              <a:t>4. Continue as in Step 2 until all forms have been completed. When you exit the last form, you will see the GUAQFLW form again. </a:t>
            </a:r>
          </a:p>
          <a:p>
            <a:endParaRPr lang="en-US" dirty="0" smtClean="0"/>
          </a:p>
          <a:p>
            <a:r>
              <a:rPr lang="en-US" b="1" dirty="0" smtClean="0"/>
              <a:t>IMPORTANT NOTE: A form that has been defined in the </a:t>
            </a:r>
            <a:r>
              <a:rPr lang="en-US" b="1" dirty="0" err="1" smtClean="0"/>
              <a:t>QuickFlow</a:t>
            </a:r>
            <a:r>
              <a:rPr lang="en-US" b="1" dirty="0" smtClean="0"/>
              <a:t> cannot be skipped. You must complete all forms. To exit the </a:t>
            </a:r>
            <a:r>
              <a:rPr lang="en-US" b="1" dirty="0" err="1" smtClean="0"/>
              <a:t>QuickFlow</a:t>
            </a:r>
            <a:r>
              <a:rPr lang="en-US" b="1" dirty="0" smtClean="0"/>
              <a:t>, choose Exit </a:t>
            </a:r>
            <a:r>
              <a:rPr lang="en-US" b="1" dirty="0" err="1" smtClean="0"/>
              <a:t>QuickFlow</a:t>
            </a:r>
            <a:r>
              <a:rPr lang="en-US" b="1" dirty="0" smtClean="0"/>
              <a:t> from the File menu.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598367" y="1166126"/>
            <a:ext cx="3321698" cy="14021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6: EXTRACTING DATA </a:t>
            </a:r>
            <a:endParaRPr lang="en-US" dirty="0"/>
          </a:p>
        </p:txBody>
      </p:sp>
      <p:sp>
        <p:nvSpPr>
          <p:cNvPr id="9" name="Content Placeholder 8"/>
          <p:cNvSpPr>
            <a:spLocks noGrp="1"/>
          </p:cNvSpPr>
          <p:nvPr>
            <p:ph idx="1"/>
          </p:nvPr>
        </p:nvSpPr>
        <p:spPr/>
        <p:txBody>
          <a:bodyPr/>
          <a:lstStyle/>
          <a:p>
            <a:r>
              <a:rPr lang="en-US" sz="2800" dirty="0" smtClean="0"/>
              <a:t>In this example SSASECQ is being used. Enter desired data to extract and execute the query.</a:t>
            </a:r>
          </a:p>
          <a:p>
            <a:pPr>
              <a:buNone/>
            </a:pPr>
            <a:endParaRPr lang="en-US" dirty="0"/>
          </a:p>
        </p:txBody>
      </p:sp>
      <p:pic>
        <p:nvPicPr>
          <p:cNvPr id="10" name="Content Placeholder 3"/>
          <p:cNvPicPr>
            <a:picLocks/>
          </p:cNvPicPr>
          <p:nvPr/>
        </p:nvPicPr>
        <p:blipFill>
          <a:blip r:embed="rId3" cstate="print"/>
          <a:srcRect b="42735"/>
          <a:stretch>
            <a:fillRect/>
          </a:stretch>
        </p:blipFill>
        <p:spPr bwMode="auto">
          <a:xfrm>
            <a:off x="623455" y="2729345"/>
            <a:ext cx="7855528" cy="336665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EXTRACTING DATA </a:t>
            </a:r>
            <a:endParaRPr lang="en-US" dirty="0"/>
          </a:p>
        </p:txBody>
      </p:sp>
      <p:sp>
        <p:nvSpPr>
          <p:cNvPr id="3" name="Content Placeholder 2"/>
          <p:cNvSpPr>
            <a:spLocks noGrp="1"/>
          </p:cNvSpPr>
          <p:nvPr>
            <p:ph idx="1"/>
          </p:nvPr>
        </p:nvSpPr>
        <p:spPr/>
        <p:txBody>
          <a:bodyPr/>
          <a:lstStyle/>
          <a:p>
            <a:r>
              <a:rPr lang="en-US" sz="2800" dirty="0" smtClean="0"/>
              <a:t>Press Help on the Menu Bar and select Extract Data No Key.</a:t>
            </a:r>
          </a:p>
          <a:p>
            <a:endParaRPr lang="en-US" b="1" dirty="0" smtClean="0"/>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219200" y="2590800"/>
            <a:ext cx="6356253" cy="3768436"/>
          </a:xfrm>
          <a:prstGeom prst="rect">
            <a:avLst/>
          </a:prstGeom>
          <a:noFill/>
          <a:ln w="9525">
            <a:noFill/>
            <a:miter lim="800000"/>
            <a:headEnd/>
            <a:tailEnd/>
          </a:ln>
          <a:effectLst/>
        </p:spPr>
      </p:pic>
      <p:cxnSp>
        <p:nvCxnSpPr>
          <p:cNvPr id="8" name="Straight Arrow Connector 7"/>
          <p:cNvCxnSpPr/>
          <p:nvPr/>
        </p:nvCxnSpPr>
        <p:spPr>
          <a:xfrm>
            <a:off x="2632364" y="2078182"/>
            <a:ext cx="858981"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092037" y="2687781"/>
            <a:ext cx="1468581" cy="1302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430306" y="1824318"/>
            <a:ext cx="8229600" cy="4525963"/>
          </a:xfrm>
        </p:spPr>
        <p:txBody>
          <a:bodyPr>
            <a:normAutofit fontScale="92500" lnSpcReduction="10000"/>
          </a:bodyPr>
          <a:lstStyle/>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1: Introduction to banner</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2: INB SEARCHING </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3: User preferences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4: Identifying Holds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5: quick flows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6: Extracting data</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7: Running banner jobs to the 		             database</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8: keyboard shortcuts</a:t>
            </a:r>
          </a:p>
          <a:p>
            <a:pPr>
              <a:buNone/>
            </a:pPr>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a:p>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EXTRACTING DATA </a:t>
            </a:r>
            <a:endParaRPr lang="en-US" dirty="0"/>
          </a:p>
        </p:txBody>
      </p:sp>
      <p:sp>
        <p:nvSpPr>
          <p:cNvPr id="3" name="Content Placeholder 2"/>
          <p:cNvSpPr>
            <a:spLocks noGrp="1"/>
          </p:cNvSpPr>
          <p:nvPr>
            <p:ph idx="1"/>
          </p:nvPr>
        </p:nvSpPr>
        <p:spPr>
          <a:xfrm>
            <a:off x="457200" y="1600200"/>
            <a:ext cx="8229600" cy="4897582"/>
          </a:xfrm>
        </p:spPr>
        <p:txBody>
          <a:bodyPr>
            <a:normAutofit/>
          </a:bodyPr>
          <a:lstStyle/>
          <a:p>
            <a:r>
              <a:rPr lang="en-US" sz="2800" dirty="0" smtClean="0"/>
              <a:t>This popup will appear. Choose to Open or Save. If you Open, the extracted data will open in Excel.  If you Save, you will prompted by your system where to save the file.</a:t>
            </a:r>
          </a:p>
          <a:p>
            <a:pPr>
              <a:buNone/>
            </a:pPr>
            <a:r>
              <a:rPr lang="en-US" sz="2800" dirty="0" smtClean="0"/>
              <a:t>.</a:t>
            </a:r>
          </a:p>
          <a:p>
            <a:pPr>
              <a:buNone/>
            </a:pPr>
            <a:endParaRPr lang="en-US" sz="2800" dirty="0" smtClean="0"/>
          </a:p>
          <a:p>
            <a:pPr>
              <a:buNone/>
            </a:pPr>
            <a:endParaRPr lang="en-US" sz="2800" dirty="0" smtClean="0"/>
          </a:p>
          <a:p>
            <a:endParaRPr lang="en-US" sz="2800" dirty="0" smtClean="0"/>
          </a:p>
          <a:p>
            <a:endParaRPr lang="en-US" sz="2800" dirty="0"/>
          </a:p>
        </p:txBody>
      </p:sp>
      <p:pic>
        <p:nvPicPr>
          <p:cNvPr id="7" name="Picture 6"/>
          <p:cNvPicPr/>
          <p:nvPr/>
        </p:nvPicPr>
        <p:blipFill>
          <a:blip r:embed="rId3" cstate="print"/>
          <a:srcRect l="23558" t="26496" r="26763" b="28419"/>
          <a:stretch>
            <a:fillRect/>
          </a:stretch>
        </p:blipFill>
        <p:spPr bwMode="auto">
          <a:xfrm>
            <a:off x="983670" y="3408218"/>
            <a:ext cx="6151419" cy="344978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t="13462" b="5556"/>
          <a:stretch>
            <a:fillRect/>
          </a:stretch>
        </p:blipFill>
        <p:spPr bwMode="auto">
          <a:xfrm>
            <a:off x="1122218" y="2386012"/>
            <a:ext cx="6532418" cy="3848534"/>
          </a:xfrm>
          <a:prstGeom prst="rect">
            <a:avLst/>
          </a:prstGeom>
          <a:noFill/>
          <a:ln w="9525">
            <a:noFill/>
            <a:miter lim="800000"/>
            <a:headEnd/>
            <a:tailEnd/>
          </a:ln>
        </p:spPr>
      </p:pic>
      <p:sp>
        <p:nvSpPr>
          <p:cNvPr id="2" name="Title 1"/>
          <p:cNvSpPr>
            <a:spLocks noGrp="1"/>
          </p:cNvSpPr>
          <p:nvPr>
            <p:ph type="title"/>
          </p:nvPr>
        </p:nvSpPr>
        <p:spPr>
          <a:xfrm>
            <a:off x="314700" y="120263"/>
            <a:ext cx="6723409"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normAutofit/>
          </a:bodyPr>
          <a:lstStyle/>
          <a:p>
            <a:pPr>
              <a:buNone/>
            </a:pPr>
            <a:r>
              <a:rPr lang="en-US" sz="2800" dirty="0" smtClean="0"/>
              <a:t>Running Banner jobs to the database will save paper. Enter the job and Save.</a:t>
            </a:r>
          </a:p>
          <a:p>
            <a:pPr>
              <a:buNone/>
            </a:pPr>
            <a:endParaRPr lang="en-US" sz="2800" dirty="0"/>
          </a:p>
        </p:txBody>
      </p:sp>
      <p:cxnSp>
        <p:nvCxnSpPr>
          <p:cNvPr id="6" name="Straight Arrow Connector 5"/>
          <p:cNvCxnSpPr/>
          <p:nvPr/>
        </p:nvCxnSpPr>
        <p:spPr>
          <a:xfrm rot="10800000" flipV="1">
            <a:off x="2826327" y="2022763"/>
            <a:ext cx="2286000" cy="1094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9" y="120263"/>
            <a:ext cx="6681845"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normAutofit/>
          </a:bodyPr>
          <a:lstStyle/>
          <a:p>
            <a:r>
              <a:rPr lang="en-US" sz="2800" dirty="0" smtClean="0"/>
              <a:t>Press Options on the Menu bar and then Review Output.</a:t>
            </a:r>
          </a:p>
          <a:p>
            <a:endParaRPr lang="en-US" sz="2800" dirty="0" smtClean="0"/>
          </a:p>
          <a:p>
            <a:endParaRPr lang="en-US" sz="2800" dirty="0"/>
          </a:p>
        </p:txBody>
      </p:sp>
      <p:pic>
        <p:nvPicPr>
          <p:cNvPr id="5" name="Picture 4"/>
          <p:cNvPicPr/>
          <p:nvPr/>
        </p:nvPicPr>
        <p:blipFill>
          <a:blip r:embed="rId3" cstate="print"/>
          <a:srcRect r="16987" b="77691"/>
          <a:stretch>
            <a:fillRect/>
          </a:stretch>
        </p:blipFill>
        <p:spPr bwMode="auto">
          <a:xfrm>
            <a:off x="1163782" y="2881744"/>
            <a:ext cx="6041448" cy="2770907"/>
          </a:xfrm>
          <a:prstGeom prst="rect">
            <a:avLst/>
          </a:prstGeom>
          <a:noFill/>
          <a:ln w="9525">
            <a:noFill/>
            <a:miter lim="800000"/>
            <a:headEnd/>
            <a:tailEnd/>
          </a:ln>
        </p:spPr>
      </p:pic>
      <p:cxnSp>
        <p:nvCxnSpPr>
          <p:cNvPr id="7" name="Straight Arrow Connector 6"/>
          <p:cNvCxnSpPr/>
          <p:nvPr/>
        </p:nvCxnSpPr>
        <p:spPr>
          <a:xfrm rot="5400000">
            <a:off x="1475509" y="2542309"/>
            <a:ext cx="1274618" cy="401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895600" y="1925782"/>
            <a:ext cx="4156364" cy="270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5128" b="36752"/>
          <a:stretch>
            <a:fillRect/>
          </a:stretch>
        </p:blipFill>
        <p:spPr bwMode="auto">
          <a:xfrm>
            <a:off x="1641763" y="2850573"/>
            <a:ext cx="6061363" cy="3328554"/>
          </a:xfrm>
          <a:prstGeom prst="rect">
            <a:avLst/>
          </a:prstGeom>
          <a:noFill/>
          <a:ln w="9525">
            <a:noFill/>
            <a:miter lim="800000"/>
            <a:headEnd/>
            <a:tailEnd/>
          </a:ln>
        </p:spPr>
      </p:pic>
      <p:sp>
        <p:nvSpPr>
          <p:cNvPr id="2" name="Title 1"/>
          <p:cNvSpPr>
            <a:spLocks noGrp="1"/>
          </p:cNvSpPr>
          <p:nvPr>
            <p:ph type="title"/>
          </p:nvPr>
        </p:nvSpPr>
        <p:spPr>
          <a:xfrm>
            <a:off x="314700" y="120263"/>
            <a:ext cx="6709555"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lstStyle/>
          <a:p>
            <a:r>
              <a:rPr lang="en-US" dirty="0" smtClean="0"/>
              <a:t>Once the job has processed, you can review it in the Banner window as shown.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9" y="120263"/>
            <a:ext cx="6681845"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normAutofit/>
          </a:bodyPr>
          <a:lstStyle/>
          <a:p>
            <a:r>
              <a:rPr lang="en-US" sz="2400" dirty="0" smtClean="0"/>
              <a:t>Or you may wish to save it and view it in a more readable/workable format. Press Options on the Menu Bar and select Show Document(Save and Print File).</a:t>
            </a:r>
          </a:p>
          <a:p>
            <a:endParaRPr lang="en-US" sz="2400" dirty="0"/>
          </a:p>
        </p:txBody>
      </p:sp>
      <p:pic>
        <p:nvPicPr>
          <p:cNvPr id="4" name="Picture 3"/>
          <p:cNvPicPr/>
          <p:nvPr/>
        </p:nvPicPr>
        <p:blipFill>
          <a:blip r:embed="rId3" cstate="print"/>
          <a:srcRect b="63462"/>
          <a:stretch>
            <a:fillRect/>
          </a:stretch>
        </p:blipFill>
        <p:spPr bwMode="auto">
          <a:xfrm>
            <a:off x="1025236" y="2881745"/>
            <a:ext cx="6754091" cy="340821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1" y="120263"/>
            <a:ext cx="6723408"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lstStyle/>
          <a:p>
            <a:r>
              <a:rPr lang="en-US" dirty="0" smtClean="0"/>
              <a:t>You will receive this popup box.</a:t>
            </a:r>
          </a:p>
          <a:p>
            <a:pPr>
              <a:buNone/>
            </a:pPr>
            <a:endParaRPr lang="en-US" dirty="0"/>
          </a:p>
        </p:txBody>
      </p:sp>
      <p:pic>
        <p:nvPicPr>
          <p:cNvPr id="4" name="Picture 3"/>
          <p:cNvPicPr/>
          <p:nvPr/>
        </p:nvPicPr>
        <p:blipFill>
          <a:blip r:embed="rId3" cstate="print"/>
          <a:srcRect l="20032" t="35042" r="23878" b="36539"/>
          <a:stretch>
            <a:fillRect/>
          </a:stretch>
        </p:blipFill>
        <p:spPr bwMode="auto">
          <a:xfrm>
            <a:off x="1316182" y="2161309"/>
            <a:ext cx="6040582" cy="25492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7561" r="8494" b="54282"/>
          <a:stretch>
            <a:fillRect/>
          </a:stretch>
        </p:blipFill>
        <p:spPr bwMode="auto">
          <a:xfrm>
            <a:off x="623455" y="2721985"/>
            <a:ext cx="6861896" cy="2501179"/>
          </a:xfrm>
          <a:prstGeom prst="rect">
            <a:avLst/>
          </a:prstGeom>
          <a:noFill/>
          <a:ln w="9525">
            <a:noFill/>
            <a:miter lim="800000"/>
            <a:headEnd/>
            <a:tailEnd/>
          </a:ln>
        </p:spPr>
      </p:pic>
      <p:sp>
        <p:nvSpPr>
          <p:cNvPr id="2" name="Title 1"/>
          <p:cNvSpPr>
            <a:spLocks noGrp="1"/>
          </p:cNvSpPr>
          <p:nvPr>
            <p:ph type="title"/>
          </p:nvPr>
        </p:nvSpPr>
        <p:spPr>
          <a:xfrm>
            <a:off x="314700" y="120263"/>
            <a:ext cx="6654136"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lstStyle/>
          <a:p>
            <a:r>
              <a:rPr lang="en-US" sz="2800" dirty="0" smtClean="0"/>
              <a:t>Once you say Yes to the popup box, the report will appear in this format.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 Keyboard Shortcuts</a:t>
            </a:r>
            <a:endParaRPr lang="en-US" dirty="0"/>
          </a:p>
        </p:txBody>
      </p:sp>
      <p:pic>
        <p:nvPicPr>
          <p:cNvPr id="47106" name="Picture 2"/>
          <p:cNvPicPr>
            <a:picLocks noGrp="1" noChangeAspect="1" noChangeArrowheads="1"/>
          </p:cNvPicPr>
          <p:nvPr>
            <p:ph idx="1"/>
          </p:nvPr>
        </p:nvPicPr>
        <p:blipFill>
          <a:blip r:embed="rId3" cstate="print"/>
          <a:srcRect/>
          <a:stretch>
            <a:fillRect/>
          </a:stretch>
        </p:blipFill>
        <p:spPr bwMode="auto">
          <a:xfrm>
            <a:off x="1092142" y="1749490"/>
            <a:ext cx="3861952" cy="4525963"/>
          </a:xfrm>
          <a:prstGeom prst="rect">
            <a:avLst/>
          </a:prstGeom>
          <a:noFill/>
          <a:ln w="9525">
            <a:noFill/>
            <a:miter lim="800000"/>
            <a:headEnd/>
            <a:tailEnd/>
          </a:ln>
        </p:spPr>
      </p:pic>
      <p:sp>
        <p:nvSpPr>
          <p:cNvPr id="5" name="Rectangle 4"/>
          <p:cNvSpPr/>
          <p:nvPr/>
        </p:nvSpPr>
        <p:spPr>
          <a:xfrm>
            <a:off x="5094514" y="3217801"/>
            <a:ext cx="3694922" cy="646331"/>
          </a:xfrm>
          <a:prstGeom prst="rect">
            <a:avLst/>
          </a:prstGeom>
        </p:spPr>
        <p:txBody>
          <a:bodyPr wrap="square">
            <a:spAutoFit/>
          </a:bodyPr>
          <a:lstStyle/>
          <a:p>
            <a:r>
              <a:rPr lang="en-US" dirty="0" smtClean="0"/>
              <a:t>Use the Help menu and select Show Keys for shortcuts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Comments</a:t>
            </a:r>
            <a:endParaRPr lang="en-US" dirty="0"/>
          </a:p>
        </p:txBody>
      </p:sp>
      <p:sp>
        <p:nvSpPr>
          <p:cNvPr id="8" name="Content Placeholder 7"/>
          <p:cNvSpPr>
            <a:spLocks noGrp="1"/>
          </p:cNvSpPr>
          <p:nvPr>
            <p:ph idx="1"/>
          </p:nvPr>
        </p:nvSpPr>
        <p:spPr/>
        <p:txBody>
          <a:bodyPr anchor="ctr"/>
          <a:lstStyle/>
          <a:p>
            <a:pPr algn="ctr">
              <a:buNone/>
            </a:pPr>
            <a:r>
              <a:rPr lang="en-US" dirty="0" smtClean="0"/>
              <a:t>CONTACT INFORMATION</a:t>
            </a:r>
          </a:p>
          <a:p>
            <a:pPr algn="ctr">
              <a:buNone/>
            </a:pPr>
            <a:r>
              <a:rPr lang="en-US" dirty="0" smtClean="0"/>
              <a:t>DONNA HAYDEN</a:t>
            </a:r>
          </a:p>
          <a:p>
            <a:pPr algn="ctr">
              <a:buNone/>
            </a:pPr>
            <a:r>
              <a:rPr lang="en-US" dirty="0" smtClean="0">
                <a:hlinkClick r:id="rId3"/>
              </a:rPr>
              <a:t>dhayden@alcorn.edu</a:t>
            </a:r>
            <a:endParaRPr lang="en-US" dirty="0" smtClean="0"/>
          </a:p>
          <a:p>
            <a:pPr algn="ctr">
              <a:buNone/>
            </a:pPr>
            <a:r>
              <a:rPr lang="en-US" dirty="0" smtClean="0"/>
              <a:t>601-877-6182</a:t>
            </a:r>
          </a:p>
          <a:p>
            <a:pPr algn="ctr">
              <a:buNone/>
            </a:pPr>
            <a:endParaRPr lang="en-US" dirty="0" smtClean="0"/>
          </a:p>
          <a:p>
            <a:pPr algn="ctr">
              <a:buNone/>
            </a:pPr>
            <a:r>
              <a:rPr lang="en-US" dirty="0" smtClean="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Introduction to INB </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Banner Functional Areas </a:t>
            </a:r>
          </a:p>
          <a:p>
            <a:pPr>
              <a:buBlip>
                <a:blip r:embed="rId3"/>
              </a:buBlip>
            </a:pPr>
            <a:r>
              <a:rPr lang="en-US" dirty="0" smtClean="0"/>
              <a:t>Banner has five (5) functional areas: </a:t>
            </a:r>
          </a:p>
          <a:p>
            <a:pPr>
              <a:buBlip>
                <a:blip r:embed="rId3"/>
              </a:buBlip>
            </a:pPr>
            <a:r>
              <a:rPr lang="en-US" dirty="0" smtClean="0"/>
              <a:t>Student </a:t>
            </a:r>
          </a:p>
          <a:p>
            <a:pPr>
              <a:buBlip>
                <a:blip r:embed="rId3"/>
              </a:buBlip>
            </a:pPr>
            <a:r>
              <a:rPr lang="en-US" dirty="0" smtClean="0"/>
              <a:t>Financial Aid </a:t>
            </a:r>
          </a:p>
          <a:p>
            <a:pPr>
              <a:buBlip>
                <a:blip r:embed="rId3"/>
              </a:buBlip>
            </a:pPr>
            <a:r>
              <a:rPr lang="en-US" dirty="0" smtClean="0"/>
              <a:t>Finance </a:t>
            </a:r>
          </a:p>
          <a:p>
            <a:pPr>
              <a:buBlip>
                <a:blip r:embed="rId3"/>
              </a:buBlip>
            </a:pPr>
            <a:r>
              <a:rPr lang="en-US" dirty="0" smtClean="0"/>
              <a:t>Human Resources </a:t>
            </a:r>
          </a:p>
          <a:p>
            <a:pPr>
              <a:buBlip>
                <a:blip r:embed="rId3"/>
              </a:buBlip>
            </a:pPr>
            <a:r>
              <a:rPr lang="en-US" dirty="0" smtClean="0"/>
              <a:t>Advancement</a:t>
            </a:r>
          </a:p>
          <a:p>
            <a:endParaRPr lang="en-US" dirty="0" smtClean="0"/>
          </a:p>
          <a:p>
            <a:pPr>
              <a:buNone/>
            </a:pPr>
            <a:r>
              <a:rPr lang="en-US" b="1" dirty="0" smtClean="0"/>
              <a:t>Integrated System</a:t>
            </a:r>
          </a:p>
          <a:p>
            <a:pPr>
              <a:buBlip>
                <a:blip r:embed="rId3"/>
              </a:buBlip>
            </a:pPr>
            <a:r>
              <a:rPr lang="en-US" dirty="0" smtClean="0"/>
              <a:t>All functional areas share one (1) common database. </a:t>
            </a:r>
          </a:p>
          <a:p>
            <a:pPr>
              <a:buBlip>
                <a:blip r:embed="rId3"/>
              </a:buBlip>
            </a:pPr>
            <a:r>
              <a:rPr lang="en-US" dirty="0" smtClean="0"/>
              <a:t>In an integrated system, only one record should be created for each individual or vendor. </a:t>
            </a:r>
          </a:p>
          <a:p>
            <a:pPr>
              <a:buBlip>
                <a:blip r:embed="rId3"/>
              </a:buBlip>
            </a:pPr>
            <a:r>
              <a:rPr lang="en-US" dirty="0" smtClean="0"/>
              <a:t>Each record in Banner has a unique identification number referred to as a PIDM (Personal Identification Master). </a:t>
            </a:r>
          </a:p>
          <a:p>
            <a:pPr>
              <a:buBlip>
                <a:blip r:embed="rId3"/>
              </a:buBlip>
            </a:pPr>
            <a:r>
              <a:rPr lang="en-US" dirty="0" smtClean="0"/>
              <a:t>Duplicate PIDMs cause major problems in Banner. We’ll cover proper Search Techniques used to avoid creating them. </a:t>
            </a:r>
          </a:p>
          <a:p>
            <a:endParaRPr lang="en-US" dirty="0" smtClean="0"/>
          </a:p>
          <a:p>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678103" y="1272988"/>
            <a:ext cx="3214886" cy="282388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Introduction to INB </a:t>
            </a:r>
            <a:endParaRPr lang="en-US" dirty="0"/>
          </a:p>
        </p:txBody>
      </p:sp>
      <p:sp>
        <p:nvSpPr>
          <p:cNvPr id="3" name="Content Placeholder 2"/>
          <p:cNvSpPr>
            <a:spLocks noGrp="1"/>
          </p:cNvSpPr>
          <p:nvPr>
            <p:ph idx="1"/>
          </p:nvPr>
        </p:nvSpPr>
        <p:spPr>
          <a:xfrm>
            <a:off x="107575" y="1698812"/>
            <a:ext cx="4347883" cy="4827494"/>
          </a:xfrm>
        </p:spPr>
        <p:txBody>
          <a:bodyPr>
            <a:normAutofit fontScale="32500" lnSpcReduction="20000"/>
          </a:bodyPr>
          <a:lstStyle/>
          <a:p>
            <a:pPr>
              <a:buNone/>
            </a:pPr>
            <a:endParaRPr lang="en-US" sz="3800" b="1" dirty="0" smtClean="0"/>
          </a:p>
          <a:p>
            <a:pPr>
              <a:buNone/>
            </a:pPr>
            <a:r>
              <a:rPr lang="en-US" sz="3800" b="1" dirty="0" smtClean="0">
                <a:latin typeface="Verdana" pitchFamily="34" charset="0"/>
                <a:ea typeface="Verdana" pitchFamily="34" charset="0"/>
                <a:cs typeface="Verdana" pitchFamily="34" charset="0"/>
              </a:rPr>
              <a:t>Banner Self Service </a:t>
            </a:r>
          </a:p>
          <a:p>
            <a:pPr>
              <a:buBlip>
                <a:blip r:embed="rId3"/>
              </a:buBlip>
            </a:pPr>
            <a:r>
              <a:rPr lang="en-US" sz="3800" dirty="0" smtClean="0">
                <a:latin typeface="Verdana" pitchFamily="34" charset="0"/>
                <a:ea typeface="Verdana" pitchFamily="34" charset="0"/>
                <a:cs typeface="Verdana" pitchFamily="34" charset="0"/>
              </a:rPr>
              <a:t>Web-based, accessible through www.alcorn.edu. </a:t>
            </a:r>
          </a:p>
          <a:p>
            <a:pPr lvl="1">
              <a:buFont typeface="Courier New" pitchFamily="49" charset="0"/>
              <a:buChar char="o"/>
            </a:pPr>
            <a:r>
              <a:rPr lang="en-US" sz="3800" dirty="0" smtClean="0">
                <a:latin typeface="Verdana" pitchFamily="34" charset="0"/>
                <a:ea typeface="Verdana" pitchFamily="34" charset="0"/>
                <a:cs typeface="Verdana" pitchFamily="34" charset="0"/>
              </a:rPr>
              <a:t>Click on Banner Online Services Link.</a:t>
            </a:r>
          </a:p>
          <a:p>
            <a:pPr lvl="1">
              <a:buFont typeface="Courier New" pitchFamily="49" charset="0"/>
              <a:buChar char="o"/>
            </a:pPr>
            <a:r>
              <a:rPr lang="en-US" sz="3800" dirty="0" smtClean="0">
                <a:latin typeface="Verdana" pitchFamily="34" charset="0"/>
                <a:ea typeface="Verdana" pitchFamily="34" charset="0"/>
                <a:cs typeface="Verdana" pitchFamily="34" charset="0"/>
              </a:rPr>
              <a:t>Click on Enter Secure Area.</a:t>
            </a:r>
          </a:p>
          <a:p>
            <a:pPr>
              <a:buBlip>
                <a:blip r:embed="rId3"/>
              </a:buBlip>
            </a:pPr>
            <a:r>
              <a:rPr lang="en-US" sz="3800" dirty="0" smtClean="0">
                <a:latin typeface="Verdana" pitchFamily="34" charset="0"/>
                <a:ea typeface="Verdana" pitchFamily="34" charset="0"/>
                <a:cs typeface="Verdana" pitchFamily="34" charset="0"/>
              </a:rPr>
              <a:t>Access given to ALL students, faculty and staff. </a:t>
            </a:r>
          </a:p>
          <a:p>
            <a:pPr>
              <a:buBlip>
                <a:blip r:embed="rId3"/>
              </a:buBlip>
            </a:pPr>
            <a:r>
              <a:rPr lang="en-US" sz="3800" dirty="0" smtClean="0">
                <a:latin typeface="Verdana" pitchFamily="34" charset="0"/>
                <a:ea typeface="Verdana" pitchFamily="34" charset="0"/>
                <a:cs typeface="Verdana" pitchFamily="34" charset="0"/>
              </a:rPr>
              <a:t>Used by students to register for classes, check grades, update addresses. </a:t>
            </a:r>
          </a:p>
          <a:p>
            <a:pPr>
              <a:buBlip>
                <a:blip r:embed="rId3"/>
              </a:buBlip>
            </a:pPr>
            <a:r>
              <a:rPr lang="en-US" sz="3800" dirty="0" smtClean="0">
                <a:latin typeface="Verdana" pitchFamily="34" charset="0"/>
                <a:ea typeface="Verdana" pitchFamily="34" charset="0"/>
                <a:cs typeface="Verdana" pitchFamily="34" charset="0"/>
              </a:rPr>
              <a:t>Used by faculty and staff to enter timesheets, check budgets, report grades, and check class schedule etc. </a:t>
            </a:r>
          </a:p>
          <a:p>
            <a:endParaRPr lang="en-US" sz="3800" dirty="0" smtClean="0">
              <a:latin typeface="Verdana" pitchFamily="34" charset="0"/>
              <a:ea typeface="Verdana" pitchFamily="34" charset="0"/>
              <a:cs typeface="Verdana" pitchFamily="34" charset="0"/>
            </a:endParaRPr>
          </a:p>
          <a:p>
            <a:pPr>
              <a:buNone/>
            </a:pPr>
            <a:r>
              <a:rPr lang="en-US" sz="3800" b="1" dirty="0" smtClean="0">
                <a:latin typeface="Verdana" pitchFamily="34" charset="0"/>
                <a:ea typeface="Verdana" pitchFamily="34" charset="0"/>
                <a:cs typeface="Verdana" pitchFamily="34" charset="0"/>
              </a:rPr>
              <a:t>Internet Native Banner</a:t>
            </a:r>
          </a:p>
          <a:p>
            <a:pPr>
              <a:buBlip>
                <a:blip r:embed="rId3"/>
              </a:buBlip>
            </a:pPr>
            <a:r>
              <a:rPr lang="en-US" sz="3800" dirty="0" smtClean="0">
                <a:latin typeface="Verdana" pitchFamily="34" charset="0"/>
                <a:ea typeface="Verdana" pitchFamily="34" charset="0"/>
                <a:cs typeface="Verdana" pitchFamily="34" charset="0"/>
              </a:rPr>
              <a:t>Web-based, accessible through a browser, Internet Explorer is recommended. </a:t>
            </a:r>
          </a:p>
          <a:p>
            <a:pPr>
              <a:buBlip>
                <a:blip r:embed="rId3"/>
              </a:buBlip>
            </a:pPr>
            <a:r>
              <a:rPr lang="en-US" sz="3800" dirty="0" smtClean="0">
                <a:latin typeface="Verdana" pitchFamily="34" charset="0"/>
                <a:ea typeface="Verdana" pitchFamily="34" charset="0"/>
                <a:cs typeface="Verdana" pitchFamily="34" charset="0"/>
              </a:rPr>
              <a:t>Accessible through http://banner10g.alcorn.edu.</a:t>
            </a:r>
          </a:p>
          <a:p>
            <a:pPr>
              <a:buBlip>
                <a:blip r:embed="rId3"/>
              </a:buBlip>
            </a:pPr>
            <a:r>
              <a:rPr lang="en-US" sz="3800" dirty="0" smtClean="0">
                <a:latin typeface="Verdana" pitchFamily="34" charset="0"/>
                <a:ea typeface="Verdana" pitchFamily="34" charset="0"/>
                <a:cs typeface="Verdana" pitchFamily="34" charset="0"/>
              </a:rPr>
              <a:t>Access restricted to users who require it for their jobs. </a:t>
            </a:r>
          </a:p>
          <a:p>
            <a:pPr>
              <a:buBlip>
                <a:blip r:embed="rId3"/>
              </a:buBlip>
            </a:pPr>
            <a:r>
              <a:rPr lang="en-US" sz="3800" dirty="0" smtClean="0">
                <a:latin typeface="Verdana" pitchFamily="34" charset="0"/>
                <a:ea typeface="Verdana" pitchFamily="34" charset="0"/>
                <a:cs typeface="Verdana" pitchFamily="34" charset="0"/>
              </a:rPr>
              <a:t>Both INB Navigation Training and functional training must be completed before access is granted. </a:t>
            </a:r>
          </a:p>
          <a:p>
            <a:endParaRPr lang="en-US" dirty="0" smtClean="0"/>
          </a:p>
          <a:p>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4623839" y="1644744"/>
            <a:ext cx="4331912" cy="2254903"/>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5" cstate="print"/>
          <a:srcRect/>
          <a:stretch>
            <a:fillRect/>
          </a:stretch>
        </p:blipFill>
        <p:spPr bwMode="auto">
          <a:xfrm>
            <a:off x="4607870" y="4069977"/>
            <a:ext cx="4347883" cy="2510118"/>
          </a:xfrm>
          <a:prstGeom prst="rect">
            <a:avLst/>
          </a:prstGeom>
          <a:ln>
            <a:noFill/>
          </a:ln>
          <a:effectLst>
            <a:outerShdw blurRad="190500" algn="tl" rotWithShape="0">
              <a:srgbClr val="000000">
                <a:alpha val="70000"/>
              </a:srgbClr>
            </a:outerShdw>
          </a:effectLst>
        </p:spPr>
      </p:pic>
      <p:sp>
        <p:nvSpPr>
          <p:cNvPr id="8" name="Rectangle 7"/>
          <p:cNvSpPr/>
          <p:nvPr/>
        </p:nvSpPr>
        <p:spPr>
          <a:xfrm>
            <a:off x="6879581" y="3531205"/>
            <a:ext cx="1415580" cy="276999"/>
          </a:xfrm>
          <a:prstGeom prst="rect">
            <a:avLst/>
          </a:prstGeom>
        </p:spPr>
        <p:txBody>
          <a:bodyPr wrap="none">
            <a:spAutoFit/>
          </a:bodyPr>
          <a:lstStyle/>
          <a:p>
            <a:r>
              <a:rPr lang="en-US" sz="1200" dirty="0" smtClean="0"/>
              <a:t>Banner Self Service </a:t>
            </a:r>
            <a:endParaRPr lang="en-US" sz="1200" dirty="0"/>
          </a:p>
        </p:txBody>
      </p:sp>
      <p:sp>
        <p:nvSpPr>
          <p:cNvPr id="9" name="Rectangle 8"/>
          <p:cNvSpPr/>
          <p:nvPr/>
        </p:nvSpPr>
        <p:spPr>
          <a:xfrm>
            <a:off x="5370461" y="5611017"/>
            <a:ext cx="1644617" cy="276999"/>
          </a:xfrm>
          <a:prstGeom prst="rect">
            <a:avLst/>
          </a:prstGeom>
        </p:spPr>
        <p:txBody>
          <a:bodyPr wrap="none">
            <a:spAutoFit/>
          </a:bodyPr>
          <a:lstStyle/>
          <a:p>
            <a:r>
              <a:rPr lang="en-US" sz="1200" dirty="0" smtClean="0"/>
              <a:t>Internet Native Banner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a:t>
            </a:r>
            <a:endParaRPr lang="en-US" dirty="0"/>
          </a:p>
        </p:txBody>
      </p:sp>
      <p:sp>
        <p:nvSpPr>
          <p:cNvPr id="3" name="Content Placeholder 2"/>
          <p:cNvSpPr>
            <a:spLocks noGrp="1"/>
          </p:cNvSpPr>
          <p:nvPr>
            <p:ph idx="1"/>
          </p:nvPr>
        </p:nvSpPr>
        <p:spPr>
          <a:xfrm>
            <a:off x="0" y="1600200"/>
            <a:ext cx="3237722" cy="5136502"/>
          </a:xfrm>
        </p:spPr>
        <p:txBody>
          <a:bodyPr>
            <a:normAutofit fontScale="32500" lnSpcReduction="20000"/>
          </a:bodyPr>
          <a:lstStyle/>
          <a:p>
            <a:pPr marL="0" indent="0">
              <a:buNone/>
            </a:pPr>
            <a:r>
              <a:rPr lang="en-US" sz="3700" dirty="0" smtClean="0">
                <a:latin typeface="Verdana" pitchFamily="34" charset="0"/>
                <a:ea typeface="Verdana" pitchFamily="34" charset="0"/>
                <a:cs typeface="Verdana" pitchFamily="34" charset="0"/>
              </a:rPr>
              <a:t>Most users will, at some point, perform a search or query within Banner. Searchable fields have a Search icon that looks like a drop down arrow next to them. When the icon is clicked, either a list menu or a search form opens. </a:t>
            </a:r>
          </a:p>
          <a:p>
            <a:pPr>
              <a:buBlip>
                <a:blip r:embed="rId3"/>
              </a:buBlip>
            </a:pPr>
            <a:r>
              <a:rPr lang="en-US" sz="3700" b="1" dirty="0" smtClean="0">
                <a:latin typeface="Verdana" pitchFamily="34" charset="0"/>
                <a:ea typeface="Verdana" pitchFamily="34" charset="0"/>
                <a:cs typeface="Verdana" pitchFamily="34" charset="0"/>
              </a:rPr>
              <a:t>Wildcards - </a:t>
            </a:r>
            <a:r>
              <a:rPr lang="en-US" sz="3700" dirty="0" smtClean="0">
                <a:latin typeface="Verdana" pitchFamily="34" charset="0"/>
                <a:ea typeface="Verdana" pitchFamily="34" charset="0"/>
                <a:cs typeface="Verdana" pitchFamily="34" charset="0"/>
              </a:rPr>
              <a:t>(1) Percentage (%) and Underscore (_) signs. Percentage sign (%) can be used at the beginning, middle, or end of a word and can represent any character or a set of characters. The Underscore sign (_) represents one character but can be used multiple times. </a:t>
            </a:r>
          </a:p>
          <a:p>
            <a:pPr>
              <a:buBlip>
                <a:blip r:embed="rId3"/>
              </a:buBlip>
            </a:pPr>
            <a:endParaRPr lang="en-US" sz="3700" dirty="0" smtClean="0">
              <a:latin typeface="Verdana" pitchFamily="34" charset="0"/>
              <a:ea typeface="Verdana" pitchFamily="34" charset="0"/>
              <a:cs typeface="Verdana" pitchFamily="34" charset="0"/>
            </a:endParaRPr>
          </a:p>
          <a:p>
            <a:pPr>
              <a:buBlip>
                <a:blip r:embed="rId3"/>
              </a:buBlip>
            </a:pPr>
            <a:r>
              <a:rPr lang="en-US" sz="3700" b="1" dirty="0" smtClean="0">
                <a:latin typeface="Verdana" pitchFamily="34" charset="0"/>
                <a:ea typeface="Verdana" pitchFamily="34" charset="0"/>
                <a:cs typeface="Verdana" pitchFamily="34" charset="0"/>
              </a:rPr>
              <a:t>List Menu </a:t>
            </a:r>
            <a:r>
              <a:rPr lang="en-US" sz="3700" dirty="0" smtClean="0">
                <a:latin typeface="Verdana" pitchFamily="34" charset="0"/>
                <a:ea typeface="Verdana" pitchFamily="34" charset="0"/>
                <a:cs typeface="Verdana" pitchFamily="34" charset="0"/>
              </a:rPr>
              <a:t>- (2) Contains lists of values. Notice this list menu, like most of them, has a Find field at the top. Wildcards can be used in this field to quickly find an entry without scrolling through the table. Lists of Values are clearly defined and relatively easy to display. When a entry is found, simply double click and it will be automatically entered into the form field. </a:t>
            </a:r>
          </a:p>
          <a:p>
            <a:pPr>
              <a:buBlip>
                <a:blip r:embed="rId3"/>
              </a:buBlip>
            </a:pPr>
            <a:r>
              <a:rPr lang="en-US" sz="3700" b="1" dirty="0" smtClean="0">
                <a:latin typeface="Verdana" pitchFamily="34" charset="0"/>
                <a:ea typeface="Verdana" pitchFamily="34" charset="0"/>
                <a:cs typeface="Verdana" pitchFamily="34" charset="0"/>
              </a:rPr>
              <a:t>Search Form - </a:t>
            </a:r>
            <a:r>
              <a:rPr lang="en-US" sz="3700" dirty="0" smtClean="0">
                <a:latin typeface="Verdana" pitchFamily="34" charset="0"/>
                <a:ea typeface="Verdana" pitchFamily="34" charset="0"/>
                <a:cs typeface="Verdana" pitchFamily="34" charset="0"/>
              </a:rPr>
              <a:t>(3) Use to find information that may reside in many different tables </a:t>
            </a:r>
          </a:p>
          <a:p>
            <a:endParaRPr lang="en-US" dirty="0"/>
          </a:p>
        </p:txBody>
      </p:sp>
      <p:pic>
        <p:nvPicPr>
          <p:cNvPr id="10242" name="Picture 2"/>
          <p:cNvPicPr>
            <a:picLocks noChangeAspect="1" noChangeArrowheads="1"/>
          </p:cNvPicPr>
          <p:nvPr/>
        </p:nvPicPr>
        <p:blipFill>
          <a:blip r:embed="rId4" cstate="print"/>
          <a:srcRect/>
          <a:stretch>
            <a:fillRect/>
          </a:stretch>
        </p:blipFill>
        <p:spPr bwMode="auto">
          <a:xfrm>
            <a:off x="5038531" y="1443135"/>
            <a:ext cx="3657600" cy="76200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3797559" y="2053026"/>
            <a:ext cx="4572000" cy="1800225"/>
          </a:xfrm>
          <a:prstGeom prst="rect">
            <a:avLst/>
          </a:prstGeom>
          <a:noFill/>
          <a:ln w="9525">
            <a:noFill/>
            <a:miter lim="800000"/>
            <a:headEnd/>
            <a:tailEnd/>
          </a:ln>
        </p:spPr>
      </p:pic>
      <p:pic>
        <p:nvPicPr>
          <p:cNvPr id="10244" name="Picture 4"/>
          <p:cNvPicPr>
            <a:picLocks noChangeAspect="1" noChangeArrowheads="1"/>
          </p:cNvPicPr>
          <p:nvPr/>
        </p:nvPicPr>
        <p:blipFill>
          <a:blip r:embed="rId6" cstate="print"/>
          <a:srcRect/>
          <a:stretch>
            <a:fillRect/>
          </a:stretch>
        </p:blipFill>
        <p:spPr bwMode="auto">
          <a:xfrm>
            <a:off x="5280542" y="3274901"/>
            <a:ext cx="3692907" cy="2379451"/>
          </a:xfrm>
          <a:prstGeom prst="rect">
            <a:avLst/>
          </a:prstGeom>
          <a:noFill/>
          <a:ln w="9525">
            <a:noFill/>
            <a:miter lim="800000"/>
            <a:headEnd/>
            <a:tailEnd/>
          </a:ln>
        </p:spPr>
      </p:pic>
      <p:pic>
        <p:nvPicPr>
          <p:cNvPr id="10245" name="Picture 5"/>
          <p:cNvPicPr>
            <a:picLocks noChangeAspect="1" noChangeArrowheads="1"/>
          </p:cNvPicPr>
          <p:nvPr/>
        </p:nvPicPr>
        <p:blipFill>
          <a:blip r:embed="rId7" cstate="print"/>
          <a:srcRect/>
          <a:stretch>
            <a:fillRect/>
          </a:stretch>
        </p:blipFill>
        <p:spPr bwMode="auto">
          <a:xfrm>
            <a:off x="3368351" y="4624582"/>
            <a:ext cx="2792478" cy="1907518"/>
          </a:xfrm>
          <a:prstGeom prst="rect">
            <a:avLst/>
          </a:prstGeom>
          <a:noFill/>
          <a:ln w="9525">
            <a:noFill/>
            <a:miter lim="800000"/>
            <a:headEnd/>
            <a:tailEnd/>
          </a:ln>
        </p:spPr>
      </p:pic>
      <p:sp>
        <p:nvSpPr>
          <p:cNvPr id="8" name="Oval 7"/>
          <p:cNvSpPr/>
          <p:nvPr/>
        </p:nvSpPr>
        <p:spPr>
          <a:xfrm>
            <a:off x="5791566" y="2060783"/>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7012412" y="454071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4537422" y="569734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Person Search </a:t>
            </a:r>
            <a:endParaRPr lang="en-US" dirty="0"/>
          </a:p>
        </p:txBody>
      </p:sp>
      <p:sp>
        <p:nvSpPr>
          <p:cNvPr id="3" name="Content Placeholder 2"/>
          <p:cNvSpPr>
            <a:spLocks noGrp="1"/>
          </p:cNvSpPr>
          <p:nvPr>
            <p:ph idx="1"/>
          </p:nvPr>
        </p:nvSpPr>
        <p:spPr>
          <a:xfrm>
            <a:off x="177281" y="1590869"/>
            <a:ext cx="3526971" cy="5052527"/>
          </a:xfrm>
        </p:spPr>
        <p:txBody>
          <a:bodyPr>
            <a:normAutofit fontScale="47500" lnSpcReduction="20000"/>
          </a:bodyPr>
          <a:lstStyle/>
          <a:p>
            <a:pPr>
              <a:buNone/>
            </a:pPr>
            <a:r>
              <a:rPr lang="en-US" b="1" dirty="0" smtClean="0">
                <a:latin typeface="Verdana" pitchFamily="34" charset="0"/>
                <a:ea typeface="Verdana" pitchFamily="34" charset="0"/>
                <a:cs typeface="Verdana" pitchFamily="34" charset="0"/>
              </a:rPr>
              <a:t>Person Search </a:t>
            </a:r>
          </a:p>
          <a:p>
            <a:pPr>
              <a:buBlip>
                <a:blip r:embed="rId3"/>
              </a:buBlip>
            </a:pPr>
            <a:r>
              <a:rPr lang="en-US" sz="3000" dirty="0" smtClean="0">
                <a:latin typeface="Verdana" pitchFamily="34" charset="0"/>
                <a:ea typeface="Verdana" pitchFamily="34" charset="0"/>
                <a:cs typeface="Verdana" pitchFamily="34" charset="0"/>
              </a:rPr>
              <a:t>Enter ID (A number) if known </a:t>
            </a:r>
          </a:p>
          <a:p>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OR </a:t>
            </a:r>
          </a:p>
          <a:p>
            <a:pPr>
              <a:buBlip>
                <a:blip r:embed="rId3"/>
              </a:buBlip>
            </a:pPr>
            <a:r>
              <a:rPr lang="en-US" sz="3000" dirty="0" smtClean="0">
                <a:latin typeface="Verdana" pitchFamily="34" charset="0"/>
                <a:ea typeface="Verdana" pitchFamily="34" charset="0"/>
                <a:cs typeface="Verdana" pitchFamily="34" charset="0"/>
              </a:rPr>
              <a:t>Click the Search icon next to the ID field. </a:t>
            </a:r>
          </a:p>
          <a:p>
            <a:pPr>
              <a:buBlip>
                <a:blip r:embed="rId3"/>
              </a:buBlip>
            </a:pPr>
            <a:r>
              <a:rPr lang="en-US" sz="3000" dirty="0" smtClean="0">
                <a:latin typeface="Verdana" pitchFamily="34" charset="0"/>
                <a:ea typeface="Verdana" pitchFamily="34" charset="0"/>
                <a:cs typeface="Verdana" pitchFamily="34" charset="0"/>
              </a:rPr>
              <a:t>Select Person Search from the Options List. </a:t>
            </a:r>
          </a:p>
          <a:p>
            <a:pPr>
              <a:buBlip>
                <a:blip r:embed="rId3"/>
              </a:buBlip>
            </a:pPr>
            <a:r>
              <a:rPr lang="en-US" sz="3000" dirty="0" smtClean="0">
                <a:latin typeface="Verdana" pitchFamily="34" charset="0"/>
                <a:ea typeface="Verdana" pitchFamily="34" charset="0"/>
                <a:cs typeface="Verdana" pitchFamily="34" charset="0"/>
              </a:rPr>
              <a:t>Enter Last Name </a:t>
            </a:r>
          </a:p>
          <a:p>
            <a:pPr>
              <a:buBlip>
                <a:blip r:embed="rId3"/>
              </a:buBlip>
            </a:pPr>
            <a:r>
              <a:rPr lang="en-US" sz="3000" dirty="0" smtClean="0">
                <a:latin typeface="Verdana" pitchFamily="34" charset="0"/>
                <a:ea typeface="Verdana" pitchFamily="34" charset="0"/>
                <a:cs typeface="Verdana" pitchFamily="34" charset="0"/>
              </a:rPr>
              <a:t>Enter First Name </a:t>
            </a:r>
          </a:p>
          <a:p>
            <a:pPr>
              <a:buBlip>
                <a:blip r:embed="rId3"/>
              </a:buBlip>
            </a:pPr>
            <a:r>
              <a:rPr lang="en-US" sz="3000" dirty="0" smtClean="0">
                <a:latin typeface="Verdana" pitchFamily="34" charset="0"/>
                <a:ea typeface="Verdana" pitchFamily="34" charset="0"/>
                <a:cs typeface="Verdana" pitchFamily="34" charset="0"/>
              </a:rPr>
              <a:t>Click the </a:t>
            </a:r>
            <a:r>
              <a:rPr lang="en-US" sz="3000" b="1" dirty="0" smtClean="0">
                <a:latin typeface="Verdana" pitchFamily="34" charset="0"/>
                <a:ea typeface="Verdana" pitchFamily="34" charset="0"/>
                <a:cs typeface="Verdana" pitchFamily="34" charset="0"/>
              </a:rPr>
              <a:t>Execute Query icon or F8. </a:t>
            </a:r>
          </a:p>
          <a:p>
            <a:pPr>
              <a:buBlip>
                <a:blip r:embed="rId3"/>
              </a:buBlip>
            </a:pPr>
            <a:r>
              <a:rPr lang="en-US" sz="3000" dirty="0" smtClean="0">
                <a:latin typeface="Verdana" pitchFamily="34" charset="0"/>
                <a:ea typeface="Verdana" pitchFamily="34" charset="0"/>
                <a:cs typeface="Verdana" pitchFamily="34" charset="0"/>
              </a:rPr>
              <a:t>NOTE: You can make the search case sensitive if you click the radio button. </a:t>
            </a:r>
          </a:p>
          <a:p>
            <a:pPr>
              <a:buBlip>
                <a:blip r:embed="rId3"/>
              </a:buBlip>
            </a:pPr>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Example: </a:t>
            </a:r>
          </a:p>
          <a:p>
            <a:pPr>
              <a:buBlip>
                <a:blip r:embed="rId3"/>
              </a:buBlip>
            </a:pPr>
            <a:r>
              <a:rPr lang="en-US" sz="3000" dirty="0" smtClean="0">
                <a:latin typeface="Verdana" pitchFamily="34" charset="0"/>
                <a:ea typeface="Verdana" pitchFamily="34" charset="0"/>
                <a:cs typeface="Verdana" pitchFamily="34" charset="0"/>
              </a:rPr>
              <a:t>Enter </a:t>
            </a:r>
            <a:r>
              <a:rPr lang="en-US" sz="3000" dirty="0" err="1" smtClean="0">
                <a:latin typeface="Verdana" pitchFamily="34" charset="0"/>
                <a:ea typeface="Verdana" pitchFamily="34" charset="0"/>
                <a:cs typeface="Verdana" pitchFamily="34" charset="0"/>
              </a:rPr>
              <a:t>flem</a:t>
            </a:r>
            <a:r>
              <a:rPr lang="en-US" sz="3000" dirty="0" smtClean="0">
                <a:latin typeface="Verdana" pitchFamily="34" charset="0"/>
                <a:ea typeface="Verdana" pitchFamily="34" charset="0"/>
                <a:cs typeface="Verdana" pitchFamily="34" charset="0"/>
              </a:rPr>
              <a:t>% to find Fleming or </a:t>
            </a:r>
            <a:r>
              <a:rPr lang="en-US" sz="3000" dirty="0" err="1" smtClean="0">
                <a:latin typeface="Verdana" pitchFamily="34" charset="0"/>
                <a:ea typeface="Verdana" pitchFamily="34" charset="0"/>
                <a:cs typeface="Verdana" pitchFamily="34" charset="0"/>
              </a:rPr>
              <a:t>Flemming</a:t>
            </a:r>
            <a:r>
              <a:rPr lang="en-US" sz="3000" dirty="0" smtClean="0">
                <a:latin typeface="Verdana" pitchFamily="34" charset="0"/>
                <a:ea typeface="Verdana" pitchFamily="34" charset="0"/>
                <a:cs typeface="Verdana" pitchFamily="34" charset="0"/>
              </a:rPr>
              <a:t> </a:t>
            </a:r>
          </a:p>
          <a:p>
            <a:pPr>
              <a:buBlip>
                <a:blip r:embed="rId3"/>
              </a:buBlip>
            </a:pPr>
            <a:r>
              <a:rPr lang="en-US" sz="3000" dirty="0" smtClean="0">
                <a:latin typeface="Verdana" pitchFamily="34" charset="0"/>
                <a:ea typeface="Verdana" pitchFamily="34" charset="0"/>
                <a:cs typeface="Verdana" pitchFamily="34" charset="0"/>
              </a:rPr>
              <a:t>Enter </a:t>
            </a:r>
            <a:r>
              <a:rPr lang="en-US" sz="3000" dirty="0" err="1" smtClean="0">
                <a:latin typeface="Verdana" pitchFamily="34" charset="0"/>
                <a:ea typeface="Verdana" pitchFamily="34" charset="0"/>
                <a:cs typeface="Verdana" pitchFamily="34" charset="0"/>
              </a:rPr>
              <a:t>m%c%don</a:t>
            </a:r>
            <a:r>
              <a:rPr lang="en-US" sz="3000" dirty="0" smtClean="0">
                <a:latin typeface="Verdana" pitchFamily="34" charset="0"/>
                <a:ea typeface="Verdana" pitchFamily="34" charset="0"/>
                <a:cs typeface="Verdana" pitchFamily="34" charset="0"/>
              </a:rPr>
              <a:t>% to find McDonald or Mac Donald </a:t>
            </a:r>
          </a:p>
          <a:p>
            <a:pPr>
              <a:buBlip>
                <a:blip r:embed="rId3"/>
              </a:buBlip>
            </a:pPr>
            <a:r>
              <a:rPr lang="en-US" sz="3000" dirty="0" smtClean="0">
                <a:latin typeface="Verdana" pitchFamily="34" charset="0"/>
                <a:ea typeface="Verdana" pitchFamily="34" charset="0"/>
                <a:cs typeface="Verdana" pitchFamily="34" charset="0"/>
              </a:rPr>
              <a:t>Enter </a:t>
            </a:r>
            <a:r>
              <a:rPr lang="en-US" sz="3000" dirty="0" err="1" smtClean="0">
                <a:latin typeface="Verdana" pitchFamily="34" charset="0"/>
                <a:ea typeface="Verdana" pitchFamily="34" charset="0"/>
                <a:cs typeface="Verdana" pitchFamily="34" charset="0"/>
              </a:rPr>
              <a:t>o%con</a:t>
            </a:r>
            <a:r>
              <a:rPr lang="en-US" sz="3000" dirty="0" smtClean="0">
                <a:latin typeface="Verdana" pitchFamily="34" charset="0"/>
                <a:ea typeface="Verdana" pitchFamily="34" charset="0"/>
                <a:cs typeface="Verdana" pitchFamily="34" charset="0"/>
              </a:rPr>
              <a:t>% to find O’Connell or O </a:t>
            </a:r>
            <a:r>
              <a:rPr lang="en-US" sz="3000" dirty="0" err="1" smtClean="0">
                <a:latin typeface="Verdana" pitchFamily="34" charset="0"/>
                <a:ea typeface="Verdana" pitchFamily="34" charset="0"/>
                <a:cs typeface="Verdana" pitchFamily="34" charset="0"/>
              </a:rPr>
              <a:t>Conell</a:t>
            </a:r>
            <a:r>
              <a:rPr lang="en-US" sz="3000" dirty="0" smtClean="0">
                <a:latin typeface="Verdana" pitchFamily="34" charset="0"/>
                <a:ea typeface="Verdana" pitchFamily="34" charset="0"/>
                <a:cs typeface="Verdana" pitchFamily="34" charset="0"/>
              </a:rPr>
              <a:t> or </a:t>
            </a:r>
            <a:r>
              <a:rPr lang="en-US" sz="3000" dirty="0" err="1" smtClean="0">
                <a:latin typeface="Verdana" pitchFamily="34" charset="0"/>
                <a:ea typeface="Verdana" pitchFamily="34" charset="0"/>
                <a:cs typeface="Verdana" pitchFamily="34" charset="0"/>
              </a:rPr>
              <a:t>Oconnell</a:t>
            </a:r>
            <a:r>
              <a:rPr lang="en-US" sz="3000" dirty="0" smtClean="0">
                <a:latin typeface="Verdana" pitchFamily="34" charset="0"/>
                <a:ea typeface="Verdana" pitchFamily="34" charset="0"/>
                <a:cs typeface="Verdana" pitchFamily="34" charset="0"/>
              </a:rPr>
              <a:t> </a:t>
            </a:r>
          </a:p>
          <a:p>
            <a:endParaRPr lang="en-US" dirty="0"/>
          </a:p>
        </p:txBody>
      </p:sp>
      <p:pic>
        <p:nvPicPr>
          <p:cNvPr id="11266" name="Picture 2"/>
          <p:cNvPicPr>
            <a:picLocks noChangeAspect="1" noChangeArrowheads="1"/>
          </p:cNvPicPr>
          <p:nvPr/>
        </p:nvPicPr>
        <p:blipFill>
          <a:blip r:embed="rId4" cstate="print"/>
          <a:srcRect/>
          <a:stretch>
            <a:fillRect/>
          </a:stretch>
        </p:blipFill>
        <p:spPr bwMode="auto">
          <a:xfrm>
            <a:off x="4663206" y="1455577"/>
            <a:ext cx="4344528" cy="2855459"/>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4018383" y="3863510"/>
            <a:ext cx="4584441" cy="2854531"/>
          </a:xfrm>
          <a:prstGeom prst="rect">
            <a:avLst/>
          </a:prstGeom>
          <a:noFill/>
          <a:ln w="9525">
            <a:noFill/>
            <a:miter lim="800000"/>
            <a:headEnd/>
            <a:tailEnd/>
          </a:ln>
        </p:spPr>
      </p:pic>
      <p:cxnSp>
        <p:nvCxnSpPr>
          <p:cNvPr id="7" name="Straight Arrow Connector 6"/>
          <p:cNvCxnSpPr/>
          <p:nvPr/>
        </p:nvCxnSpPr>
        <p:spPr>
          <a:xfrm flipV="1">
            <a:off x="3554963" y="2080727"/>
            <a:ext cx="1698172" cy="51318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3321698" y="2724539"/>
            <a:ext cx="2761861" cy="28924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rot="16200000" flipH="1">
            <a:off x="3214396" y="4492688"/>
            <a:ext cx="1847461" cy="146490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 - GUIALTI</a:t>
            </a:r>
            <a:endParaRPr lang="en-US" dirty="0"/>
          </a:p>
        </p:txBody>
      </p:sp>
      <p:sp>
        <p:nvSpPr>
          <p:cNvPr id="3" name="Content Placeholder 2"/>
          <p:cNvSpPr>
            <a:spLocks noGrp="1"/>
          </p:cNvSpPr>
          <p:nvPr>
            <p:ph idx="1"/>
          </p:nvPr>
        </p:nvSpPr>
        <p:spPr>
          <a:xfrm>
            <a:off x="111968" y="1590869"/>
            <a:ext cx="2817845" cy="5127172"/>
          </a:xfrm>
        </p:spPr>
        <p:txBody>
          <a:bodyPr>
            <a:normAutofit fontScale="55000" lnSpcReduction="20000"/>
          </a:bodyPr>
          <a:lstStyle/>
          <a:p>
            <a:pPr>
              <a:buNone/>
            </a:pPr>
            <a:r>
              <a:rPr lang="en-US" b="1" dirty="0" smtClean="0">
                <a:latin typeface="Verdana" pitchFamily="34" charset="0"/>
                <a:ea typeface="Verdana" pitchFamily="34" charset="0"/>
                <a:cs typeface="Verdana" pitchFamily="34" charset="0"/>
              </a:rPr>
              <a:t>Non-Person Search </a:t>
            </a:r>
          </a:p>
          <a:p>
            <a:pPr>
              <a:buBlip>
                <a:blip r:embed="rId3"/>
              </a:buBlip>
            </a:pPr>
            <a:r>
              <a:rPr lang="en-US" sz="2900" dirty="0" smtClean="0">
                <a:latin typeface="Verdana" pitchFamily="34" charset="0"/>
                <a:ea typeface="Verdana" pitchFamily="34" charset="0"/>
                <a:cs typeface="Verdana" pitchFamily="34" charset="0"/>
              </a:rPr>
              <a:t>Enter ID (Vendors) if known </a:t>
            </a:r>
          </a:p>
          <a:p>
            <a:pPr>
              <a:buBlip>
                <a:blip r:embed="rId3"/>
              </a:buBlip>
            </a:pPr>
            <a:endParaRPr lang="en-US" sz="2900" dirty="0" smtClean="0">
              <a:latin typeface="Verdana" pitchFamily="34" charset="0"/>
              <a:ea typeface="Verdana" pitchFamily="34" charset="0"/>
              <a:cs typeface="Verdana" pitchFamily="34" charset="0"/>
            </a:endParaRPr>
          </a:p>
          <a:p>
            <a:pPr>
              <a:buNone/>
            </a:pPr>
            <a:r>
              <a:rPr lang="en-US" sz="2900" b="1" dirty="0" smtClean="0">
                <a:latin typeface="Verdana" pitchFamily="34" charset="0"/>
                <a:ea typeface="Verdana" pitchFamily="34" charset="0"/>
                <a:cs typeface="Verdana" pitchFamily="34" charset="0"/>
              </a:rPr>
              <a:t>OR </a:t>
            </a:r>
          </a:p>
          <a:p>
            <a:pPr>
              <a:buBlip>
                <a:blip r:embed="rId3"/>
              </a:buBlip>
            </a:pPr>
            <a:r>
              <a:rPr lang="en-US" sz="2900" dirty="0" smtClean="0">
                <a:latin typeface="Verdana" pitchFamily="34" charset="0"/>
                <a:ea typeface="Verdana" pitchFamily="34" charset="0"/>
                <a:cs typeface="Verdana" pitchFamily="34" charset="0"/>
              </a:rPr>
              <a:t>Click the Search icon next to the ID field. </a:t>
            </a:r>
          </a:p>
          <a:p>
            <a:pPr>
              <a:buBlip>
                <a:blip r:embed="rId3"/>
              </a:buBlip>
            </a:pPr>
            <a:r>
              <a:rPr lang="en-US" sz="2900" dirty="0" smtClean="0">
                <a:latin typeface="Verdana" pitchFamily="34" charset="0"/>
                <a:ea typeface="Verdana" pitchFamily="34" charset="0"/>
                <a:cs typeface="Verdana" pitchFamily="34" charset="0"/>
              </a:rPr>
              <a:t>Select Non-Person Search from the Options List. </a:t>
            </a:r>
          </a:p>
          <a:p>
            <a:pPr>
              <a:buBlip>
                <a:blip r:embed="rId3"/>
              </a:buBlip>
            </a:pPr>
            <a:r>
              <a:rPr lang="en-US" sz="2900" dirty="0" smtClean="0">
                <a:latin typeface="Verdana" pitchFamily="34" charset="0"/>
                <a:ea typeface="Verdana" pitchFamily="34" charset="0"/>
                <a:cs typeface="Verdana" pitchFamily="34" charset="0"/>
              </a:rPr>
              <a:t>Enter Name </a:t>
            </a:r>
          </a:p>
          <a:p>
            <a:pPr>
              <a:buBlip>
                <a:blip r:embed="rId3"/>
              </a:buBlip>
            </a:pPr>
            <a:r>
              <a:rPr lang="en-US" sz="2900" dirty="0" smtClean="0">
                <a:latin typeface="Verdana" pitchFamily="34" charset="0"/>
                <a:ea typeface="Verdana" pitchFamily="34" charset="0"/>
                <a:cs typeface="Verdana" pitchFamily="34" charset="0"/>
              </a:rPr>
              <a:t>Click the Execute Query icon or F8. </a:t>
            </a:r>
          </a:p>
          <a:p>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Example: </a:t>
            </a:r>
          </a:p>
          <a:p>
            <a:pPr>
              <a:buBlip>
                <a:blip r:embed="rId3"/>
              </a:buBlip>
            </a:pPr>
            <a:r>
              <a:rPr lang="en-US" sz="2900" dirty="0" smtClean="0">
                <a:latin typeface="Verdana" pitchFamily="34" charset="0"/>
                <a:ea typeface="Verdana" pitchFamily="34" charset="0"/>
                <a:cs typeface="Verdana" pitchFamily="34" charset="0"/>
              </a:rPr>
              <a:t>Enter %</a:t>
            </a:r>
            <a:r>
              <a:rPr lang="en-US" sz="2900" dirty="0" err="1" smtClean="0">
                <a:latin typeface="Verdana" pitchFamily="34" charset="0"/>
                <a:ea typeface="Verdana" pitchFamily="34" charset="0"/>
                <a:cs typeface="Verdana" pitchFamily="34" charset="0"/>
              </a:rPr>
              <a:t>colonial%office%equipment</a:t>
            </a:r>
            <a:r>
              <a:rPr lang="en-US" sz="2900" dirty="0" smtClean="0">
                <a:latin typeface="Verdana" pitchFamily="34" charset="0"/>
                <a:ea typeface="Verdana" pitchFamily="34" charset="0"/>
                <a:cs typeface="Verdana" pitchFamily="34" charset="0"/>
              </a:rPr>
              <a:t>% to find any companies with these three words, in this order, in the name. </a:t>
            </a:r>
          </a:p>
          <a:p>
            <a:endParaRPr lang="en-US" dirty="0"/>
          </a:p>
        </p:txBody>
      </p:sp>
      <p:pic>
        <p:nvPicPr>
          <p:cNvPr id="12290" name="Picture 2"/>
          <p:cNvPicPr>
            <a:picLocks noChangeAspect="1" noChangeArrowheads="1"/>
          </p:cNvPicPr>
          <p:nvPr/>
        </p:nvPicPr>
        <p:blipFill>
          <a:blip r:embed="rId4" cstate="print"/>
          <a:srcRect/>
          <a:stretch>
            <a:fillRect/>
          </a:stretch>
        </p:blipFill>
        <p:spPr bwMode="auto">
          <a:xfrm>
            <a:off x="4277444" y="1539552"/>
            <a:ext cx="4571670" cy="3004749"/>
          </a:xfrm>
          <a:prstGeom prst="rect">
            <a:avLst/>
          </a:prstGeom>
          <a:noFill/>
          <a:ln w="12700">
            <a:solidFill>
              <a:schemeClr val="accent6">
                <a:lumMod val="50000"/>
              </a:schemeClr>
            </a:solid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3508309" y="3737244"/>
            <a:ext cx="3982033" cy="2761236"/>
          </a:xfrm>
          <a:prstGeom prst="rect">
            <a:avLst/>
          </a:prstGeom>
          <a:noFill/>
          <a:ln w="9525">
            <a:solidFill>
              <a:schemeClr val="tx1"/>
            </a:solidFill>
            <a:miter lim="800000"/>
            <a:headEnd/>
            <a:tailEnd/>
          </a:ln>
        </p:spPr>
      </p:pic>
      <p:cxnSp>
        <p:nvCxnSpPr>
          <p:cNvPr id="7" name="Straight Arrow Connector 6"/>
          <p:cNvCxnSpPr/>
          <p:nvPr/>
        </p:nvCxnSpPr>
        <p:spPr>
          <a:xfrm flipV="1">
            <a:off x="2743200" y="2211355"/>
            <a:ext cx="2164702" cy="80243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2313992" y="2808514"/>
            <a:ext cx="3415004" cy="67180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 - GUIALTI </a:t>
            </a:r>
            <a:endParaRPr lang="en-US" dirty="0"/>
          </a:p>
        </p:txBody>
      </p:sp>
      <p:sp>
        <p:nvSpPr>
          <p:cNvPr id="3" name="Content Placeholder 2"/>
          <p:cNvSpPr>
            <a:spLocks noGrp="1"/>
          </p:cNvSpPr>
          <p:nvPr>
            <p:ph idx="1"/>
          </p:nvPr>
        </p:nvSpPr>
        <p:spPr>
          <a:xfrm>
            <a:off x="177281" y="1581539"/>
            <a:ext cx="3545633" cy="5033865"/>
          </a:xfrm>
        </p:spPr>
        <p:txBody>
          <a:bodyPr>
            <a:normAutofit fontScale="77500" lnSpcReduction="20000"/>
          </a:bodyPr>
          <a:lstStyle/>
          <a:p>
            <a:pPr marL="0" indent="1588">
              <a:buNone/>
            </a:pPr>
            <a:r>
              <a:rPr lang="en-US" b="1" dirty="0" smtClean="0">
                <a:latin typeface="Verdana" pitchFamily="34" charset="0"/>
                <a:ea typeface="Verdana" pitchFamily="34" charset="0"/>
                <a:cs typeface="Verdana" pitchFamily="34" charset="0"/>
              </a:rPr>
              <a:t>Alternate ID Search (GUIALTI) </a:t>
            </a:r>
          </a:p>
          <a:p>
            <a:pPr>
              <a:buBlip>
                <a:blip r:embed="rId3"/>
              </a:buBlip>
            </a:pPr>
            <a:r>
              <a:rPr lang="en-US" sz="2600" dirty="0" smtClean="0">
                <a:latin typeface="Verdana" pitchFamily="34" charset="0"/>
                <a:ea typeface="Verdana" pitchFamily="34" charset="0"/>
                <a:cs typeface="Verdana" pitchFamily="34" charset="0"/>
              </a:rPr>
              <a:t>Click the Search icon next to the ID field. </a:t>
            </a:r>
          </a:p>
          <a:p>
            <a:pPr>
              <a:buBlip>
                <a:blip r:embed="rId3"/>
              </a:buBlip>
            </a:pPr>
            <a:r>
              <a:rPr lang="en-US" sz="2600" dirty="0" smtClean="0">
                <a:latin typeface="Verdana" pitchFamily="34" charset="0"/>
                <a:ea typeface="Verdana" pitchFamily="34" charset="0"/>
                <a:cs typeface="Verdana" pitchFamily="34" charset="0"/>
              </a:rPr>
              <a:t>Select Alternate ID Search from the Options List. </a:t>
            </a:r>
          </a:p>
          <a:p>
            <a:pPr>
              <a:buBlip>
                <a:blip r:embed="rId3"/>
              </a:buBlip>
            </a:pPr>
            <a:r>
              <a:rPr lang="en-US" sz="2600" dirty="0" smtClean="0">
                <a:latin typeface="Verdana" pitchFamily="34" charset="0"/>
                <a:ea typeface="Verdana" pitchFamily="34" charset="0"/>
                <a:cs typeface="Verdana" pitchFamily="34" charset="0"/>
              </a:rPr>
              <a:t>Enter SSN/TIN number. </a:t>
            </a:r>
          </a:p>
          <a:p>
            <a:pPr>
              <a:buBlip>
                <a:blip r:embed="rId3"/>
              </a:buBlip>
            </a:pPr>
            <a:r>
              <a:rPr lang="en-US" sz="2600" dirty="0" smtClean="0">
                <a:latin typeface="Verdana" pitchFamily="34" charset="0"/>
                <a:ea typeface="Verdana" pitchFamily="34" charset="0"/>
                <a:cs typeface="Verdana" pitchFamily="34" charset="0"/>
              </a:rPr>
              <a:t>Click the Execute Query icon or F8. </a:t>
            </a:r>
          </a:p>
          <a:p>
            <a:pPr>
              <a:buBlip>
                <a:blip r:embed="rId3"/>
              </a:buBlip>
            </a:pPr>
            <a:r>
              <a:rPr lang="en-US" sz="2600" dirty="0" smtClean="0">
                <a:latin typeface="Verdana" pitchFamily="34" charset="0"/>
                <a:ea typeface="Verdana" pitchFamily="34" charset="0"/>
                <a:cs typeface="Verdana" pitchFamily="34" charset="0"/>
              </a:rPr>
              <a:t>NOTE: You must search using SSN/TIN if you have access to the information. If no matches are found, then you MUST search by Name. </a:t>
            </a:r>
          </a:p>
          <a:p>
            <a:pPr>
              <a:buNone/>
            </a:pPr>
            <a:endParaRPr lang="en-US" dirty="0"/>
          </a:p>
        </p:txBody>
      </p:sp>
      <p:pic>
        <p:nvPicPr>
          <p:cNvPr id="13314" name="Picture 2"/>
          <p:cNvPicPr>
            <a:picLocks noChangeAspect="1" noChangeArrowheads="1"/>
          </p:cNvPicPr>
          <p:nvPr/>
        </p:nvPicPr>
        <p:blipFill>
          <a:blip r:embed="rId4" cstate="print"/>
          <a:srcRect/>
          <a:stretch>
            <a:fillRect/>
          </a:stretch>
        </p:blipFill>
        <p:spPr bwMode="auto">
          <a:xfrm>
            <a:off x="4310744" y="1551580"/>
            <a:ext cx="4711958" cy="3096954"/>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3872203" y="3707865"/>
            <a:ext cx="4425335" cy="3022910"/>
          </a:xfrm>
          <a:prstGeom prst="rect">
            <a:avLst/>
          </a:prstGeom>
          <a:noFill/>
          <a:ln w="9525">
            <a:noFill/>
            <a:miter lim="800000"/>
            <a:headEnd/>
            <a:tailEnd/>
          </a:ln>
        </p:spPr>
      </p:pic>
      <p:cxnSp>
        <p:nvCxnSpPr>
          <p:cNvPr id="7" name="Straight Arrow Connector 6"/>
          <p:cNvCxnSpPr/>
          <p:nvPr/>
        </p:nvCxnSpPr>
        <p:spPr>
          <a:xfrm flipV="1">
            <a:off x="3359020" y="2211355"/>
            <a:ext cx="1548882" cy="44786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2808514" y="2967135"/>
            <a:ext cx="3004457" cy="26125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Rectangle 9"/>
          <p:cNvSpPr/>
          <p:nvPr/>
        </p:nvSpPr>
        <p:spPr>
          <a:xfrm>
            <a:off x="4674636" y="4963886"/>
            <a:ext cx="2659224" cy="12926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300" b="1" dirty="0" smtClean="0">
                <a:latin typeface="Verdana" pitchFamily="34" charset="0"/>
                <a:ea typeface="Verdana" pitchFamily="34" charset="0"/>
                <a:cs typeface="Verdana" pitchFamily="34" charset="0"/>
              </a:rPr>
              <a:t>You can only search on SSN/TIN if you have access. You will be able to open the form even if you don’t have access to SSN/TIN. </a:t>
            </a:r>
            <a:endParaRPr lang="en-US" sz="1300" dirty="0">
              <a:latin typeface="Verdana" pitchFamily="34" charset="0"/>
              <a:ea typeface="Verdana" pitchFamily="34" charset="0"/>
              <a:cs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 – ID &amp; Name </a:t>
            </a:r>
            <a:endParaRPr lang="en-US" dirty="0"/>
          </a:p>
        </p:txBody>
      </p:sp>
      <p:sp>
        <p:nvSpPr>
          <p:cNvPr id="3" name="Content Placeholder 2"/>
          <p:cNvSpPr>
            <a:spLocks noGrp="1"/>
          </p:cNvSpPr>
          <p:nvPr>
            <p:ph idx="1"/>
          </p:nvPr>
        </p:nvSpPr>
        <p:spPr>
          <a:xfrm>
            <a:off x="149289" y="1590869"/>
            <a:ext cx="2939143" cy="5127172"/>
          </a:xfrm>
        </p:spPr>
        <p:txBody>
          <a:bodyPr>
            <a:normAutofit fontScale="40000" lnSpcReduction="20000"/>
          </a:bodyPr>
          <a:lstStyle/>
          <a:p>
            <a:pPr marL="0" indent="1588">
              <a:buNone/>
            </a:pPr>
            <a:r>
              <a:rPr lang="en-US" sz="3500" b="1" dirty="0" smtClean="0">
                <a:latin typeface="Verdana" pitchFamily="34" charset="0"/>
                <a:ea typeface="Verdana" pitchFamily="34" charset="0"/>
                <a:cs typeface="Verdana" pitchFamily="34" charset="0"/>
              </a:rPr>
              <a:t>ID and Name Extended Search </a:t>
            </a:r>
          </a:p>
          <a:p>
            <a:pPr>
              <a:buBlip>
                <a:blip r:embed="rId3"/>
              </a:buBlip>
            </a:pPr>
            <a:r>
              <a:rPr lang="en-US" sz="3500" dirty="0" smtClean="0">
                <a:latin typeface="Verdana" pitchFamily="34" charset="0"/>
                <a:ea typeface="Verdana" pitchFamily="34" charset="0"/>
                <a:cs typeface="Verdana" pitchFamily="34" charset="0"/>
              </a:rPr>
              <a:t>Enter name (including wildcards) directly into the Name field. </a:t>
            </a:r>
          </a:p>
          <a:p>
            <a:pPr>
              <a:buBlip>
                <a:blip r:embed="rId3"/>
              </a:buBlip>
            </a:pPr>
            <a:r>
              <a:rPr lang="en-US" sz="3500" dirty="0" smtClean="0">
                <a:latin typeface="Verdana" pitchFamily="34" charset="0"/>
                <a:ea typeface="Verdana" pitchFamily="34" charset="0"/>
                <a:cs typeface="Verdana" pitchFamily="34" charset="0"/>
              </a:rPr>
              <a:t>Must be in Last Name, First Name format. </a:t>
            </a:r>
          </a:p>
          <a:p>
            <a:pPr>
              <a:buBlip>
                <a:blip r:embed="rId3"/>
              </a:buBlip>
            </a:pPr>
            <a:r>
              <a:rPr lang="en-US" sz="3500" dirty="0" smtClean="0">
                <a:latin typeface="Verdana" pitchFamily="34" charset="0"/>
                <a:ea typeface="Verdana" pitchFamily="34" charset="0"/>
                <a:cs typeface="Verdana" pitchFamily="34" charset="0"/>
              </a:rPr>
              <a:t>Press the Enter key. </a:t>
            </a:r>
          </a:p>
          <a:p>
            <a:pPr>
              <a:buBlip>
                <a:blip r:embed="rId3"/>
              </a:buBlip>
            </a:pPr>
            <a:r>
              <a:rPr lang="en-US" sz="3500" dirty="0" smtClean="0">
                <a:latin typeface="Verdana" pitchFamily="34" charset="0"/>
                <a:ea typeface="Verdana" pitchFamily="34" charset="0"/>
                <a:cs typeface="Verdana" pitchFamily="34" charset="0"/>
              </a:rPr>
              <a:t>If only one match, ID number is populated. </a:t>
            </a:r>
          </a:p>
          <a:p>
            <a:pPr>
              <a:buBlip>
                <a:blip r:embed="rId3"/>
              </a:buBlip>
            </a:pPr>
            <a:r>
              <a:rPr lang="en-US" sz="3500" dirty="0" smtClean="0">
                <a:latin typeface="Verdana" pitchFamily="34" charset="0"/>
                <a:ea typeface="Verdana" pitchFamily="34" charset="0"/>
                <a:cs typeface="Verdana" pitchFamily="34" charset="0"/>
              </a:rPr>
              <a:t>If more than one match is found, the ID and Name Extended Search box displays. </a:t>
            </a:r>
          </a:p>
          <a:p>
            <a:pPr>
              <a:buBlip>
                <a:blip r:embed="rId3"/>
              </a:buBlip>
            </a:pPr>
            <a:r>
              <a:rPr lang="en-US" sz="3500" dirty="0" smtClean="0">
                <a:latin typeface="Verdana" pitchFamily="34" charset="0"/>
                <a:ea typeface="Verdana" pitchFamily="34" charset="0"/>
                <a:cs typeface="Verdana" pitchFamily="34" charset="0"/>
              </a:rPr>
              <a:t>Click drop down arrow to view results. Double click the name to return it to the Name field. </a:t>
            </a:r>
          </a:p>
          <a:p>
            <a:pPr lvl="1">
              <a:buBlip>
                <a:blip r:embed="rId3"/>
              </a:buBlip>
            </a:pPr>
            <a:r>
              <a:rPr lang="en-US" sz="3100" dirty="0" smtClean="0">
                <a:latin typeface="Verdana" pitchFamily="34" charset="0"/>
                <a:ea typeface="Verdana" pitchFamily="34" charset="0"/>
                <a:cs typeface="Verdana" pitchFamily="34" charset="0"/>
              </a:rPr>
              <a:t>Number of matches found. </a:t>
            </a:r>
          </a:p>
          <a:p>
            <a:pPr>
              <a:buBlip>
                <a:blip r:embed="rId3"/>
              </a:buBlip>
            </a:pPr>
            <a:r>
              <a:rPr lang="en-US" sz="3500" dirty="0" smtClean="0">
                <a:latin typeface="Verdana" pitchFamily="34" charset="0"/>
                <a:ea typeface="Verdana" pitchFamily="34" charset="0"/>
                <a:cs typeface="Verdana" pitchFamily="34" charset="0"/>
              </a:rPr>
              <a:t>Narrow the search by entering additional criteria such as: City, State, Birth Date and Gender. Use the </a:t>
            </a:r>
            <a:r>
              <a:rPr lang="en-US" sz="3500" b="1" dirty="0" smtClean="0">
                <a:latin typeface="Verdana" pitchFamily="34" charset="0"/>
                <a:ea typeface="Verdana" pitchFamily="34" charset="0"/>
                <a:cs typeface="Verdana" pitchFamily="34" charset="0"/>
              </a:rPr>
              <a:t>Reduce Search icon to rerun the search. </a:t>
            </a:r>
          </a:p>
          <a:p>
            <a:endParaRPr lang="en-US" dirty="0"/>
          </a:p>
        </p:txBody>
      </p:sp>
      <p:pic>
        <p:nvPicPr>
          <p:cNvPr id="14338" name="Picture 2"/>
          <p:cNvPicPr>
            <a:picLocks noChangeAspect="1" noChangeArrowheads="1"/>
          </p:cNvPicPr>
          <p:nvPr/>
        </p:nvPicPr>
        <p:blipFill>
          <a:blip r:embed="rId4" cstate="print"/>
          <a:srcRect/>
          <a:stretch>
            <a:fillRect/>
          </a:stretch>
        </p:blipFill>
        <p:spPr bwMode="auto">
          <a:xfrm>
            <a:off x="3104639" y="1726163"/>
            <a:ext cx="6012122" cy="1222309"/>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3147634" y="3247052"/>
            <a:ext cx="5880025" cy="2892101"/>
          </a:xfrm>
          <a:prstGeom prst="rect">
            <a:avLst/>
          </a:prstGeom>
          <a:noFill/>
          <a:ln w="9525">
            <a:noFill/>
            <a:miter lim="800000"/>
            <a:headEnd/>
            <a:tailEnd/>
          </a:ln>
        </p:spPr>
      </p:pic>
      <p:cxnSp>
        <p:nvCxnSpPr>
          <p:cNvPr id="7" name="Straight Arrow Connector 6"/>
          <p:cNvCxnSpPr/>
          <p:nvPr/>
        </p:nvCxnSpPr>
        <p:spPr>
          <a:xfrm flipV="1">
            <a:off x="3013788" y="2080727"/>
            <a:ext cx="979714" cy="19594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2192694" y="3638939"/>
            <a:ext cx="4338735" cy="12316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2593910" y="3592286"/>
            <a:ext cx="6102221" cy="15115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V="1">
            <a:off x="2985796" y="4581331"/>
            <a:ext cx="5654351" cy="120364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theme/theme1.xml><?xml version="1.0" encoding="utf-8"?>
<a:theme xmlns:a="http://schemas.openxmlformats.org/drawingml/2006/main" name="Double Wave PowerPoint 2007 Template for multi-purpose presentation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1132</TotalTime>
  <Words>1860</Words>
  <Application>Microsoft Office PowerPoint</Application>
  <PresentationFormat>On-screen Show (4:3)</PresentationFormat>
  <Paragraphs>252</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Verdana</vt:lpstr>
      <vt:lpstr>Double Wave PowerPoint 2007 Template for multi-purpose presentations</vt:lpstr>
      <vt:lpstr>BANNER BOOTCAMP Banner 8 </vt:lpstr>
      <vt:lpstr>COURSE OVERVIEW</vt:lpstr>
      <vt:lpstr>Lesson 1: Introduction to INB </vt:lpstr>
      <vt:lpstr>Lesson 1: Introduction to INB </vt:lpstr>
      <vt:lpstr>Lesson 2: INB Searches</vt:lpstr>
      <vt:lpstr>Lesson 2: INB Person Search </vt:lpstr>
      <vt:lpstr>Lesson 2: INB Searches - GUIALTI</vt:lpstr>
      <vt:lpstr>Lesson 2: INB Searches - GUIALTI </vt:lpstr>
      <vt:lpstr>Lesson 2: INB Searches – ID &amp; Name </vt:lpstr>
      <vt:lpstr>Lesson 3: User Preferences </vt:lpstr>
      <vt:lpstr>Lesson 3: User Preferences</vt:lpstr>
      <vt:lpstr>Lesson 4: Identifying Holds</vt:lpstr>
      <vt:lpstr>Lesson 4: Identifying Holds </vt:lpstr>
      <vt:lpstr>Lesson 5: Creating and Using QuickFlows</vt:lpstr>
      <vt:lpstr>Lesson 5: Creating and Using QuickFlows - Steps</vt:lpstr>
      <vt:lpstr>Lesson 5: Creating and Using Quick Flows - Steps</vt:lpstr>
      <vt:lpstr>Lesson 5: Creating and Using QuickFlows - Steps</vt:lpstr>
      <vt:lpstr>LESSON 6: EXTRACTING DATA </vt:lpstr>
      <vt:lpstr>LESSON 6: EXTRACTING DATA </vt:lpstr>
      <vt:lpstr>LESSON 6: EXTRACTING DATA </vt:lpstr>
      <vt:lpstr>LESSON 7:  RUN BANNER JOBS TO THE DATABASE</vt:lpstr>
      <vt:lpstr>LESSON 7:  RUN BANNER JOBS TO THE DATABASE</vt:lpstr>
      <vt:lpstr>LESSON 7:  RUN BANNER JOBS TO THE DATABASE</vt:lpstr>
      <vt:lpstr>LESSON 7:  RUN BANNER JOBS TO THE DATABASE</vt:lpstr>
      <vt:lpstr>LESSON 7:  RUN BANNER JOBS TO THE DATABASE</vt:lpstr>
      <vt:lpstr>LESSON 7:  RUN BANNER JOBS TO THE DATABASE</vt:lpstr>
      <vt:lpstr>Lesson 8: Keyboard Shortcuts</vt:lpstr>
      <vt:lpstr>Final Comments</vt:lpstr>
    </vt:vector>
  </TitlesOfParts>
  <Company>Alcorn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 Navigation Training Guide</dc:title>
  <dc:creator>Shamala Reddy</dc:creator>
  <cp:keywords>wave, mesh, water, ocean, abstract, curve</cp:keywords>
  <dc:description>Double Wave PowerPoint 2007 Template for multi-purpose presentations.  The colors are formatted to allow you to change the colors using the Theme Color Palette in PowerPoint 2007.</dc:description>
  <cp:lastModifiedBy>Coleman, Allen L.</cp:lastModifiedBy>
  <cp:revision>132</cp:revision>
  <dcterms:created xsi:type="dcterms:W3CDTF">2010-05-03T13:57:22Z</dcterms:created>
  <dcterms:modified xsi:type="dcterms:W3CDTF">2013-10-09T21:12:04Z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TC300097351033</vt:lpwstr>
  </property>
</Properties>
</file>