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8" r:id="rId2"/>
    <p:sldId id="305" r:id="rId3"/>
    <p:sldId id="261" r:id="rId4"/>
    <p:sldId id="321" r:id="rId5"/>
    <p:sldId id="322" r:id="rId6"/>
    <p:sldId id="323" r:id="rId7"/>
    <p:sldId id="324" r:id="rId8"/>
    <p:sldId id="306" r:id="rId9"/>
    <p:sldId id="307" r:id="rId10"/>
    <p:sldId id="269" r:id="rId11"/>
    <p:sldId id="290" r:id="rId12"/>
    <p:sldId id="315" r:id="rId13"/>
    <p:sldId id="316" r:id="rId14"/>
    <p:sldId id="309" r:id="rId15"/>
    <p:sldId id="325" r:id="rId16"/>
    <p:sldId id="314" r:id="rId17"/>
    <p:sldId id="320" r:id="rId18"/>
    <p:sldId id="26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382E"/>
    <a:srgbClr val="B9BBA5"/>
    <a:srgbClr val="B9BCA3"/>
    <a:srgbClr val="9BA07C"/>
    <a:srgbClr val="B4C9DC"/>
    <a:srgbClr val="CFBB94"/>
    <a:srgbClr val="3333FF"/>
    <a:srgbClr val="6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50" autoAdjust="0"/>
    <p:restoredTop sz="94696" autoAdjust="0"/>
  </p:normalViewPr>
  <p:slideViewPr>
    <p:cSldViewPr>
      <p:cViewPr varScale="1">
        <p:scale>
          <a:sx n="92" d="100"/>
          <a:sy n="92" d="100"/>
        </p:scale>
        <p:origin x="-19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48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dirty="0"/>
          </a:p>
        </p:txBody>
      </p:sp>
      <p:sp>
        <p:nvSpPr>
          <p:cNvPr id="240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dirty="0"/>
          </a:p>
        </p:txBody>
      </p:sp>
      <p:sp>
        <p:nvSpPr>
          <p:cNvPr id="240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1AF0F1BC-B778-4F04-8330-9000D022F49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1653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dirty="0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dirty="0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69EB918E-6300-4DE8-A050-062816FF2C0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266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B918E-6300-4DE8-A050-062816FF2C0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889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" name="Rectangle 20"/>
          <p:cNvSpPr>
            <a:spLocks noChangeArrowheads="1"/>
          </p:cNvSpPr>
          <p:nvPr userDrawn="1"/>
        </p:nvSpPr>
        <p:spPr bwMode="auto">
          <a:xfrm>
            <a:off x="36513" y="6527800"/>
            <a:ext cx="9067800" cy="304800"/>
          </a:xfrm>
          <a:prstGeom prst="rect">
            <a:avLst/>
          </a:prstGeom>
          <a:solidFill>
            <a:srgbClr val="78382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93" name="Rectangle 21"/>
          <p:cNvSpPr>
            <a:spLocks noChangeArrowheads="1"/>
          </p:cNvSpPr>
          <p:nvPr userDrawn="1"/>
        </p:nvSpPr>
        <p:spPr bwMode="auto">
          <a:xfrm>
            <a:off x="36513" y="3352800"/>
            <a:ext cx="9067800" cy="3178175"/>
          </a:xfrm>
          <a:prstGeom prst="rect">
            <a:avLst/>
          </a:prstGeom>
          <a:solidFill>
            <a:srgbClr val="D7C3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76600" y="3886200"/>
            <a:ext cx="5191125" cy="533400"/>
          </a:xfrm>
        </p:spPr>
        <p:txBody>
          <a:bodyPr/>
          <a:lstStyle>
            <a:lvl1pPr algn="r">
              <a:defRPr sz="3200"/>
            </a:lvl1pPr>
          </a:lstStyle>
          <a:p>
            <a:pPr lvl="0"/>
            <a:r>
              <a:rPr lang="en-US" noProof="0" smtClean="0"/>
              <a:t>Class Title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810125"/>
            <a:ext cx="5181600" cy="1209675"/>
          </a:xfrm>
        </p:spPr>
        <p:txBody>
          <a:bodyPr anchor="ctr"/>
          <a:lstStyle>
            <a:lvl1pPr marL="0" indent="0" algn="r">
              <a:buFontTx/>
              <a:buNone/>
              <a:defRPr sz="1800" b="0"/>
            </a:lvl1pPr>
          </a:lstStyle>
          <a:p>
            <a:pPr lvl="0"/>
            <a:r>
              <a:rPr lang="en-US" noProof="0" smtClean="0"/>
              <a:t>Presented by: Presenter name(s), </a:t>
            </a:r>
            <a:br>
              <a:rPr lang="en-US" noProof="0" smtClean="0"/>
            </a:br>
            <a:r>
              <a:rPr lang="en-US" noProof="0" smtClean="0"/>
              <a:t>Institution(s)</a:t>
            </a:r>
          </a:p>
          <a:p>
            <a:pPr lvl="0"/>
            <a:r>
              <a:rPr lang="en-US" noProof="0" smtClean="0"/>
              <a:t>March xx, 2008</a:t>
            </a:r>
          </a:p>
          <a:p>
            <a:pPr lvl="0"/>
            <a:r>
              <a:rPr lang="en-US" noProof="0" smtClean="0"/>
              <a:t>Course ID xxx 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686800" y="6553200"/>
            <a:ext cx="381000" cy="476250"/>
          </a:xfrm>
        </p:spPr>
        <p:txBody>
          <a:bodyPr/>
          <a:lstStyle>
            <a:lvl1pPr>
              <a:defRPr/>
            </a:lvl1pPr>
          </a:lstStyle>
          <a:p>
            <a:fld id="{9AE6BA35-2251-48FE-ABB3-71BBE37F4AF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95" name="Text Box 23"/>
          <p:cNvSpPr txBox="1">
            <a:spLocks noChangeArrowheads="1"/>
          </p:cNvSpPr>
          <p:nvPr userDrawn="1"/>
        </p:nvSpPr>
        <p:spPr bwMode="auto">
          <a:xfrm>
            <a:off x="646113" y="6569075"/>
            <a:ext cx="7391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b="0" dirty="0">
                <a:solidFill>
                  <a:schemeClr val="bg1"/>
                </a:solidFill>
              </a:rPr>
              <a:t>INDIVIDUAL </a:t>
            </a:r>
            <a:r>
              <a:rPr lang="en-US" sz="900" dirty="0">
                <a:solidFill>
                  <a:schemeClr val="bg1"/>
                </a:solidFill>
              </a:rPr>
              <a:t>ACHIEVEMENT.</a:t>
            </a:r>
            <a:r>
              <a:rPr lang="en-US" sz="900" b="0" dirty="0">
                <a:solidFill>
                  <a:schemeClr val="bg1"/>
                </a:solidFill>
              </a:rPr>
              <a:t> EDUCATIONAL </a:t>
            </a:r>
            <a:r>
              <a:rPr lang="en-US" sz="900" dirty="0">
                <a:solidFill>
                  <a:schemeClr val="bg1"/>
                </a:solidFill>
              </a:rPr>
              <a:t>EXCELLENCE.</a:t>
            </a:r>
            <a:r>
              <a:rPr lang="en-US" sz="900" b="0" dirty="0">
                <a:solidFill>
                  <a:schemeClr val="bg1"/>
                </a:solidFill>
              </a:rPr>
              <a:t> ADMINISTRATIVE </a:t>
            </a:r>
            <a:r>
              <a:rPr lang="en-US" sz="900" dirty="0">
                <a:solidFill>
                  <a:schemeClr val="bg1"/>
                </a:solidFill>
              </a:rPr>
              <a:t>INNOVATION.</a:t>
            </a:r>
            <a:r>
              <a:rPr lang="en-US" sz="900" b="0" dirty="0">
                <a:solidFill>
                  <a:schemeClr val="bg1"/>
                </a:solidFill>
              </a:rPr>
              <a:t> INSTITUTIONAL </a:t>
            </a:r>
            <a:r>
              <a:rPr lang="en-US" sz="900" dirty="0">
                <a:solidFill>
                  <a:schemeClr val="bg1"/>
                </a:solidFill>
              </a:rPr>
              <a:t>PERFORMANCE.</a:t>
            </a:r>
          </a:p>
        </p:txBody>
      </p:sp>
      <p:pic>
        <p:nvPicPr>
          <p:cNvPr id="3105" name="Picture 33" descr="msu_picture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44450"/>
            <a:ext cx="9040813" cy="323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C376845-2B28-4713-8BB7-51D1D0908D6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MBUG – September 17,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30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381000"/>
            <a:ext cx="20764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769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9D8263-B6CE-4690-B610-9747A78B073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MBUG – September 17,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7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BUG 2012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55D2F1-4F52-4739-B360-67D79C3BA86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MBUG – September 17, 2012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85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8E58079-35F3-4609-9942-538B2481A30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MBUG – September 17,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79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767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0767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4FF54E-BEB3-492E-A206-0065BAF853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MBUG – September 17,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56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76E634-A7C8-490B-801A-3CD091C93D6E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MBUG – September 17,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2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75F2E7-D05A-4A86-9C6A-56F291E6C4A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MBUG – September 17,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3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12E27FF-4E58-4C06-A4DE-34DE92C36AA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MBUG – September 17,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35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2D75DD-32D1-49D3-8CC4-ECA4628DAC1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MBUG – September 17,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40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EBF3848-FE6F-46C2-93E7-7FAE193B954D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MBUG – September 17,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20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Rectangle 18"/>
          <p:cNvSpPr>
            <a:spLocks noChangeArrowheads="1"/>
          </p:cNvSpPr>
          <p:nvPr userDrawn="1"/>
        </p:nvSpPr>
        <p:spPr bwMode="auto">
          <a:xfrm>
            <a:off x="36513" y="6527800"/>
            <a:ext cx="9067800" cy="3048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36513" y="36513"/>
            <a:ext cx="9067800" cy="6454775"/>
          </a:xfrm>
          <a:prstGeom prst="rect">
            <a:avLst/>
          </a:prstGeom>
          <a:solidFill>
            <a:srgbClr val="D7C3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en-US" sz="2200" dirty="0">
              <a:solidFill>
                <a:srgbClr val="78382E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53340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7" name="Rectangle 3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57200" y="1143000"/>
            <a:ext cx="83058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91450" y="65532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901FFEC5-0551-4404-9F46-6386A0F8FA3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534150"/>
            <a:ext cx="3733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MBUG – September 17, 2012</a:t>
            </a:r>
            <a:endParaRPr lang="en-US" dirty="0"/>
          </a:p>
        </p:txBody>
      </p:sp>
      <p:pic>
        <p:nvPicPr>
          <p:cNvPr id="1050" name="Picture 26" descr="msu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04800"/>
            <a:ext cx="1371600" cy="43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1" name="Picture 27" descr="its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990600" cy="60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200" b="1">
          <a:solidFill>
            <a:srgbClr val="78382E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5334000" cy="474663"/>
          </a:xfrm>
        </p:spPr>
        <p:txBody>
          <a:bodyPr/>
          <a:lstStyle/>
          <a:p>
            <a:r>
              <a:rPr lang="en-US" dirty="0" smtClean="0">
                <a:solidFill>
                  <a:srgbClr val="78382E"/>
                </a:solidFill>
              </a:rPr>
              <a:t> </a:t>
            </a:r>
            <a:endParaRPr lang="en-US" dirty="0">
              <a:solidFill>
                <a:srgbClr val="78382E"/>
              </a:solidFill>
            </a:endParaRPr>
          </a:p>
        </p:txBody>
      </p:sp>
      <p:sp>
        <p:nvSpPr>
          <p:cNvPr id="230403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60000"/>
              </a:spcBef>
              <a:buClr>
                <a:schemeClr val="tx1"/>
              </a:buClr>
              <a:buFontTx/>
              <a:buNone/>
            </a:pPr>
            <a:endParaRPr lang="en-US" sz="3500" dirty="0" smtClean="0">
              <a:solidFill>
                <a:schemeClr val="tx1"/>
              </a:solidFill>
            </a:endParaRPr>
          </a:p>
          <a:p>
            <a:pPr algn="ctr">
              <a:spcBef>
                <a:spcPct val="60000"/>
              </a:spcBef>
              <a:buClr>
                <a:schemeClr val="tx1"/>
              </a:buClr>
              <a:buFontTx/>
              <a:buNone/>
            </a:pPr>
            <a:r>
              <a:rPr lang="en-US" sz="3500" dirty="0" smtClean="0">
                <a:solidFill>
                  <a:schemeClr val="tx1"/>
                </a:solidFill>
              </a:rPr>
              <a:t> Workflow Basics</a:t>
            </a:r>
          </a:p>
          <a:p>
            <a:pPr lvl="1" algn="ctr">
              <a:buFontTx/>
              <a:buNone/>
            </a:pPr>
            <a:endParaRPr lang="en-US" sz="3200" dirty="0" smtClean="0"/>
          </a:p>
          <a:p>
            <a:pPr lvl="1" algn="ctr">
              <a:buFontTx/>
              <a:buNone/>
            </a:pPr>
            <a:endParaRPr lang="en-US" sz="3200" dirty="0" smtClean="0"/>
          </a:p>
          <a:p>
            <a:pPr lvl="1" algn="ctr">
              <a:buFontTx/>
              <a:buNone/>
            </a:pPr>
            <a:r>
              <a:rPr lang="en-US" dirty="0" smtClean="0"/>
              <a:t>Tommy Parker</a:t>
            </a:r>
          </a:p>
          <a:p>
            <a:pPr lvl="1" algn="ctr">
              <a:buFontTx/>
              <a:buNone/>
            </a:pPr>
            <a:r>
              <a:rPr lang="en-US" dirty="0" smtClean="0"/>
              <a:t>Sr. Systems Analyst &amp; Team Leader</a:t>
            </a:r>
          </a:p>
          <a:p>
            <a:pPr lvl="1" algn="ctr">
              <a:buFontTx/>
              <a:buNone/>
            </a:pPr>
            <a:r>
              <a:rPr lang="en-US" dirty="0" smtClean="0"/>
              <a:t>Mississippi State University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BBB12-B9F0-4777-B31D-21DAF522019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MBUG – September 17,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5334000" cy="4746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660000"/>
                </a:solidFill>
              </a:rPr>
              <a:t>Getting </a:t>
            </a:r>
            <a:r>
              <a:rPr lang="en-US" dirty="0" smtClean="0">
                <a:solidFill>
                  <a:srgbClr val="660000"/>
                </a:solidFill>
              </a:rPr>
              <a:t>Started</a:t>
            </a:r>
            <a:endParaRPr lang="en-US" dirty="0">
              <a:solidFill>
                <a:srgbClr val="660000"/>
              </a:solidFill>
            </a:endParaRPr>
          </a:p>
        </p:txBody>
      </p:sp>
      <p:sp>
        <p:nvSpPr>
          <p:cNvPr id="248835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Start </a:t>
            </a:r>
            <a:r>
              <a:rPr lang="en-US" dirty="0">
                <a:solidFill>
                  <a:schemeClr val="tx1"/>
                </a:solidFill>
              </a:rPr>
              <a:t>with something simple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IMPORTANT: Analyze the Business Process!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Typically requires some </a:t>
            </a:r>
            <a:r>
              <a:rPr lang="en-US" dirty="0" smtClean="0">
                <a:solidFill>
                  <a:schemeClr val="tx1"/>
                </a:solidFill>
              </a:rPr>
              <a:t>SQL expertise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060FA-C527-4ECC-A2AC-546CD62AA5FF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MBUG – September 17,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5334000" cy="4746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660000"/>
                </a:solidFill>
              </a:rPr>
              <a:t>What Causes A Workflow To Start</a:t>
            </a:r>
            <a:endParaRPr lang="en-US" dirty="0">
              <a:solidFill>
                <a:srgbClr val="660000"/>
              </a:solidFill>
            </a:endParaRPr>
          </a:p>
        </p:txBody>
      </p:sp>
      <p:sp>
        <p:nvSpPr>
          <p:cNvPr id="276483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Trigger on database table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Self Service Web Page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Batch Job run </a:t>
            </a:r>
            <a:r>
              <a:rPr lang="en-US" dirty="0">
                <a:solidFill>
                  <a:schemeClr val="tx1"/>
                </a:solidFill>
              </a:rPr>
              <a:t>in </a:t>
            </a:r>
            <a:r>
              <a:rPr lang="en-US" dirty="0" smtClean="0">
                <a:solidFill>
                  <a:schemeClr val="tx1"/>
                </a:solidFill>
              </a:rPr>
              <a:t>job submission </a:t>
            </a:r>
            <a:r>
              <a:rPr lang="en-US" dirty="0">
                <a:solidFill>
                  <a:schemeClr val="tx1"/>
                </a:solidFill>
              </a:rPr>
              <a:t>or in </a:t>
            </a:r>
            <a:r>
              <a:rPr lang="en-US" dirty="0">
                <a:solidFill>
                  <a:schemeClr val="tx1"/>
                </a:solidFill>
              </a:rPr>
              <a:t>cron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External system – web services</a:t>
            </a:r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E57B7-5DE0-4D15-B202-30DED36BD766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MBUG – September 17,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5334000" cy="4746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660000"/>
                </a:solidFill>
              </a:rPr>
              <a:t>Workflow Modeler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9B446-6D62-4866-B023-0397F518817A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MBUG – September 17, 2012</a:t>
            </a:r>
            <a:endParaRPr lang="en-US" dirty="0"/>
          </a:p>
        </p:txBody>
      </p:sp>
      <p:pic>
        <p:nvPicPr>
          <p:cNvPr id="305156" name="Picture 4" descr="wf_model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85344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5334000" cy="4746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660000"/>
                </a:solidFill>
              </a:rPr>
              <a:t>Types Of Workflow Activities</a:t>
            </a:r>
          </a:p>
        </p:txBody>
      </p:sp>
      <p:sp>
        <p:nvSpPr>
          <p:cNvPr id="306179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Internal – Business Component</a:t>
            </a:r>
          </a:p>
          <a:p>
            <a:pPr lvl="1"/>
            <a:r>
              <a:rPr lang="en-US" dirty="0"/>
              <a:t>Retrieve data from Banner tables</a:t>
            </a:r>
          </a:p>
          <a:p>
            <a:pPr lvl="1"/>
            <a:r>
              <a:rPr lang="en-US" dirty="0"/>
              <a:t>Update data in Banner tables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Custom Form</a:t>
            </a:r>
          </a:p>
          <a:p>
            <a:pPr lvl="1"/>
            <a:r>
              <a:rPr lang="en-US" dirty="0"/>
              <a:t>Display information, Enter Information, Make decisions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Interactive</a:t>
            </a:r>
          </a:p>
          <a:p>
            <a:pPr lvl="1"/>
            <a:r>
              <a:rPr lang="en-US" dirty="0"/>
              <a:t>Open Banner and go to a specific form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Email</a:t>
            </a:r>
          </a:p>
          <a:p>
            <a:pPr lvl="1"/>
            <a:r>
              <a:rPr lang="en-US" dirty="0" smtClean="0"/>
              <a:t>User Notifications</a:t>
            </a:r>
            <a:endParaRPr lang="en-US" dirty="0"/>
          </a:p>
          <a:p>
            <a:pPr lvl="1"/>
            <a:r>
              <a:rPr lang="en-US" dirty="0"/>
              <a:t>External Email (Students)</a:t>
            </a:r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FDE48-42E0-4EBD-8DC3-76596EA1BAC0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MBUG – September 17,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5334000" cy="4746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660000"/>
                </a:solidFill>
              </a:rPr>
              <a:t>How Workflow Looks To The User</a:t>
            </a:r>
            <a:endParaRPr lang="en-US" dirty="0">
              <a:solidFill>
                <a:srgbClr val="660000"/>
              </a:solidFill>
            </a:endParaRPr>
          </a:p>
        </p:txBody>
      </p:sp>
      <p:pic>
        <p:nvPicPr>
          <p:cNvPr id="299012" name="Picture 4" descr="workflow_channe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55" y="1143000"/>
            <a:ext cx="7137090" cy="5181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30E0B6-F2D0-492B-93C5-CC76489C9990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MBUG – September 17,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5334000" cy="4746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660000"/>
                </a:solidFill>
              </a:rPr>
              <a:t>Custom Form Activity</a:t>
            </a:r>
            <a:endParaRPr lang="en-US" dirty="0">
              <a:solidFill>
                <a:srgbClr val="66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30E0B6-F2D0-492B-93C5-CC76489C9990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MBUG – September 17, 2012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598" y="1143000"/>
            <a:ext cx="5939003" cy="5181600"/>
          </a:xfrm>
        </p:spPr>
      </p:pic>
    </p:spTree>
    <p:extLst>
      <p:ext uri="{BB962C8B-B14F-4D97-AF65-F5344CB8AC3E}">
        <p14:creationId xmlns:p14="http://schemas.microsoft.com/office/powerpoint/2010/main" val="347621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5334000" cy="4746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660000"/>
                </a:solidFill>
              </a:rPr>
              <a:t>Interactive Activity - INB Form</a:t>
            </a:r>
            <a:endParaRPr lang="en-US" dirty="0">
              <a:solidFill>
                <a:srgbClr val="660000"/>
              </a:solidFill>
            </a:endParaRPr>
          </a:p>
        </p:txBody>
      </p:sp>
      <p:pic>
        <p:nvPicPr>
          <p:cNvPr id="304132" name="Picture 4" descr="saaadms_with_workflow_buttons_circle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008" y="1143000"/>
            <a:ext cx="7302183" cy="5181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D0A94-6009-4D37-A671-630DD8B43FDE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MBUG – September 17,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5334000" cy="4746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660000"/>
                </a:solidFill>
              </a:rPr>
              <a:t>Other Considerations</a:t>
            </a:r>
          </a:p>
        </p:txBody>
      </p:sp>
      <p:sp>
        <p:nvSpPr>
          <p:cNvPr id="311299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Routing </a:t>
            </a:r>
            <a:r>
              <a:rPr lang="en-US" dirty="0">
                <a:solidFill>
                  <a:schemeClr val="tx1"/>
                </a:solidFill>
              </a:rPr>
              <a:t>of Workflow</a:t>
            </a:r>
          </a:p>
          <a:p>
            <a:pPr lvl="1"/>
            <a:r>
              <a:rPr lang="en-US" dirty="0"/>
              <a:t>Roles &amp; Performer </a:t>
            </a:r>
            <a:r>
              <a:rPr lang="en-US" dirty="0" smtClean="0"/>
              <a:t>Rules</a:t>
            </a:r>
          </a:p>
          <a:p>
            <a:pPr lvl="1"/>
            <a:r>
              <a:rPr lang="en-US" dirty="0" smtClean="0"/>
              <a:t>“</a:t>
            </a:r>
            <a:r>
              <a:rPr lang="en-US" dirty="0" smtClean="0"/>
              <a:t>Adhoc</a:t>
            </a:r>
            <a:r>
              <a:rPr lang="en-US" dirty="0" smtClean="0"/>
              <a:t> Routing”</a:t>
            </a:r>
            <a:endParaRPr lang="en-US" dirty="0"/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Proxies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/>
              <a:t>Email Notification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Workflow </a:t>
            </a:r>
            <a:r>
              <a:rPr lang="en-US" dirty="0" smtClean="0">
                <a:solidFill>
                  <a:schemeClr val="tx1"/>
                </a:solidFill>
              </a:rPr>
              <a:t>Monitoring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DB0C4-5539-4691-9A61-A451EF34F854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MBUG – September 17,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5334000" cy="4746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660000"/>
                </a:solidFill>
              </a:rPr>
              <a:t>Questions &amp; Contact Info</a:t>
            </a:r>
            <a:endParaRPr lang="en-US" dirty="0">
              <a:solidFill>
                <a:srgbClr val="660000"/>
              </a:solidFill>
            </a:endParaRPr>
          </a:p>
        </p:txBody>
      </p:sp>
      <p:sp>
        <p:nvSpPr>
          <p:cNvPr id="239619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</a:pPr>
            <a:endParaRPr lang="en-US" dirty="0"/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Tommy </a:t>
            </a:r>
            <a:r>
              <a:rPr lang="en-US" sz="3200" dirty="0">
                <a:solidFill>
                  <a:schemeClr val="tx1"/>
                </a:solidFill>
              </a:rPr>
              <a:t>Parker </a:t>
            </a:r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tep@its.msstate.edu</a:t>
            </a:r>
            <a:endParaRPr lang="en-US" sz="32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FDA32-856B-4810-A775-9D527B0EB465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MBUG – September 17, 2012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727" y="1371600"/>
            <a:ext cx="206692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5334000" cy="4746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660000"/>
                </a:solidFill>
              </a:rPr>
              <a:t>Session Rules of Etiquette</a:t>
            </a:r>
          </a:p>
        </p:txBody>
      </p:sp>
      <p:sp>
        <p:nvSpPr>
          <p:cNvPr id="294915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60000"/>
              </a:spcBef>
              <a:buClr>
                <a:schemeClr val="tx1"/>
              </a:buClr>
            </a:pPr>
            <a:endParaRPr lang="en-US" dirty="0"/>
          </a:p>
          <a:p>
            <a:pPr>
              <a:spcBef>
                <a:spcPct val="60000"/>
              </a:spcBef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Please turn off your cell phone/pager</a:t>
            </a:r>
          </a:p>
          <a:p>
            <a:pPr>
              <a:spcBef>
                <a:spcPct val="60000"/>
              </a:spcBef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If you must leave the session early, please do so as discreetly as possible</a:t>
            </a:r>
          </a:p>
          <a:p>
            <a:pPr>
              <a:spcBef>
                <a:spcPct val="60000"/>
              </a:spcBef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Please avoid side conversation during the session</a:t>
            </a:r>
          </a:p>
          <a:p>
            <a:pPr>
              <a:spcBef>
                <a:spcPct val="60000"/>
              </a:spcBef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 algn="ctr">
              <a:spcBef>
                <a:spcPct val="60000"/>
              </a:spcBef>
              <a:buClr>
                <a:schemeClr val="tx1"/>
              </a:buCl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Thank you for your cooperation!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FA1AE-D9DB-4277-B01F-F49A61156AF1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MBUG – September 17,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5334000" cy="4746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660000"/>
                </a:solidFill>
              </a:rPr>
              <a:t>Session Agenda</a:t>
            </a:r>
          </a:p>
        </p:txBody>
      </p:sp>
      <p:sp>
        <p:nvSpPr>
          <p:cNvPr id="233475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 smtClean="0"/>
              <a:t>exactly is workflow and what are the </a:t>
            </a:r>
            <a:r>
              <a:rPr lang="en-US" dirty="0" smtClean="0"/>
              <a:t>benefits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Possible candidates for workflow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Getting started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What causes a workflow to start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Workflow </a:t>
            </a:r>
            <a:r>
              <a:rPr lang="en-US" dirty="0" smtClean="0">
                <a:solidFill>
                  <a:schemeClr val="tx1"/>
                </a:solidFill>
              </a:rPr>
              <a:t>Modeler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Types of </a:t>
            </a:r>
            <a:r>
              <a:rPr lang="en-US" dirty="0" smtClean="0">
                <a:solidFill>
                  <a:schemeClr val="tx1"/>
                </a:solidFill>
              </a:rPr>
              <a:t>workflow activities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How workflow looks to the user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Integration </a:t>
            </a:r>
            <a:r>
              <a:rPr lang="en-US" dirty="0" smtClean="0"/>
              <a:t>with </a:t>
            </a:r>
            <a:r>
              <a:rPr lang="en-US" dirty="0" smtClean="0"/>
              <a:t>INB </a:t>
            </a:r>
            <a:r>
              <a:rPr lang="en-US" dirty="0" smtClean="0"/>
              <a:t>Banner</a:t>
            </a:r>
            <a:endParaRPr lang="en-US" dirty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Misc</a:t>
            </a:r>
            <a:r>
              <a:rPr lang="en-US" dirty="0" smtClean="0">
                <a:solidFill>
                  <a:schemeClr val="tx1"/>
                </a:solidFill>
              </a:rPr>
              <a:t>. – Routing, Email notifications, </a:t>
            </a:r>
            <a:r>
              <a:rPr lang="en-US" dirty="0" smtClean="0">
                <a:solidFill>
                  <a:schemeClr val="tx1"/>
                </a:solidFill>
              </a:rPr>
              <a:t>Proxy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Question and Answer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62533-FBE7-4E35-ABD8-8AF1DDB8A2B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MBUG – September 17,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5334000" cy="4746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78382E"/>
                </a:solidFill>
              </a:rPr>
              <a:t>What Is “Workflow”?</a:t>
            </a:r>
            <a:endParaRPr lang="en-US" dirty="0">
              <a:solidFill>
                <a:srgbClr val="783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Workflow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automates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simplifies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directs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manages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flow of information and tasks.</a:t>
            </a:r>
          </a:p>
          <a:p>
            <a:pPr marL="0" indent="0">
              <a:buFontTx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chemeClr val="tx1"/>
              </a:buClr>
              <a:buFont typeface="Wingdings" pitchFamily="2" charset="2"/>
              <a:buNone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Workflow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distributes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documents, information and tasks.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D2F1-4F52-4739-B360-67D79C3BA86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MBUG – September 17,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887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5334000" cy="4746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78382E"/>
                </a:solidFill>
              </a:rPr>
              <a:t>Benefits of Workflow</a:t>
            </a:r>
            <a:endParaRPr lang="en-US" dirty="0">
              <a:solidFill>
                <a:srgbClr val="783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75000"/>
              </a:spcBef>
              <a:buClr>
                <a:schemeClr val="tx1"/>
              </a:buClr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75000"/>
              </a:spcBef>
              <a:buClr>
                <a:schemeClr val="tx1"/>
              </a:buClr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Automatic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movement of the right work to the right people at the right time 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75000"/>
              </a:spcBef>
              <a:buClr>
                <a:schemeClr val="tx1"/>
              </a:buClr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Helps to insure that all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correct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information is included in the task as it is moved along</a:t>
            </a:r>
          </a:p>
          <a:p>
            <a:pPr>
              <a:spcBef>
                <a:spcPct val="75000"/>
              </a:spcBef>
              <a:buClr>
                <a:schemeClr val="tx1"/>
              </a:buClr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Work and information move along automatically with fewer delays 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75000"/>
              </a:spcBef>
              <a:buClr>
                <a:schemeClr val="tx1"/>
              </a:buClr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Electronic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notification that work needs done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(or that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work has been done)</a:t>
            </a:r>
          </a:p>
          <a:p>
            <a:pPr>
              <a:spcBef>
                <a:spcPct val="75000"/>
              </a:spcBef>
              <a:buClr>
                <a:schemeClr val="tx1"/>
              </a:buClr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Improved adherence to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university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policies and procedures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D2F1-4F52-4739-B360-67D79C3BA86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MBUG – September 17,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340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5334000" cy="4746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78382E"/>
                </a:solidFill>
              </a:rPr>
              <a:t>Benefits of Workflow – Cont’d.</a:t>
            </a:r>
            <a:endParaRPr lang="en-US" dirty="0">
              <a:solidFill>
                <a:srgbClr val="783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75000"/>
              </a:spcBef>
              <a:buClr>
                <a:schemeClr val="tx1"/>
              </a:buClr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75000"/>
              </a:spcBef>
              <a:buClr>
                <a:schemeClr val="tx1"/>
              </a:buClr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Allows us to better determine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where we are in the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75000"/>
              </a:spcBef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Elimination of lost paperwork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75000"/>
              </a:spcBef>
              <a:buClr>
                <a:schemeClr val="tx1"/>
              </a:buClr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Possible elimination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 duplicate data entry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less chance of data entry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error (auto updates in Banner)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75000"/>
              </a:spcBef>
              <a:buClr>
                <a:schemeClr val="tx1"/>
              </a:buClr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Increased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efficiency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D2F1-4F52-4739-B360-67D79C3BA86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MBUG – September 17,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09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5334000" cy="474663"/>
          </a:xfrm>
        </p:spPr>
        <p:txBody>
          <a:bodyPr/>
          <a:lstStyle/>
          <a:p>
            <a:r>
              <a:rPr lang="en-US" dirty="0" smtClean="0">
                <a:solidFill>
                  <a:srgbClr val="78382E"/>
                </a:solidFill>
              </a:rPr>
              <a:t>Possible Candidates For Workflow</a:t>
            </a:r>
            <a:endParaRPr lang="en-US" dirty="0">
              <a:solidFill>
                <a:srgbClr val="783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Tasks that involve movement of paper or information from one person to another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Tasks that involve approvers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Cases in which persons need to be informed of a data change in a timely fashion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Tasks that need to be completed in reaction to a data change.  Ex. - When a student withdraws, several offices such as Financial Aid, Housing, Accts Receivable, etc. may need to be notified.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D2F1-4F52-4739-B360-67D79C3BA86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MBUG – September 17,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350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5334000" cy="4746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660000"/>
                </a:solidFill>
              </a:rPr>
              <a:t>Current </a:t>
            </a:r>
            <a:r>
              <a:rPr lang="en-US" dirty="0" smtClean="0">
                <a:solidFill>
                  <a:srgbClr val="660000"/>
                </a:solidFill>
              </a:rPr>
              <a:t>Workflows at MSU</a:t>
            </a:r>
            <a:endParaRPr lang="en-US" dirty="0">
              <a:solidFill>
                <a:srgbClr val="660000"/>
              </a:solidFill>
            </a:endParaRPr>
          </a:p>
        </p:txBody>
      </p:sp>
      <p:sp>
        <p:nvSpPr>
          <p:cNvPr id="295939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Transfer </a:t>
            </a:r>
            <a:r>
              <a:rPr lang="en-US" sz="2000" dirty="0">
                <a:solidFill>
                  <a:schemeClr val="tx1"/>
                </a:solidFill>
              </a:rPr>
              <a:t>Student Transcript Processing – Undergraduate Admissions &amp; Registrar’s Office</a:t>
            </a:r>
          </a:p>
          <a:p>
            <a:endParaRPr lang="en-US" sz="2000" dirty="0"/>
          </a:p>
          <a:p>
            <a:r>
              <a:rPr lang="en-US" sz="2000" dirty="0">
                <a:solidFill>
                  <a:schemeClr val="tx1"/>
                </a:solidFill>
              </a:rPr>
              <a:t>Application processing within the Undergraduate Admissions Office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Application processing – Office of Graduate School &amp; Academic Departments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Student Withdrawal Request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AFAFA-64C6-46B0-A990-5E23FDF073D3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MBUG – September 17,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5334000" cy="4746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660000"/>
                </a:solidFill>
              </a:rPr>
              <a:t>Ideas For Future </a:t>
            </a:r>
            <a:r>
              <a:rPr lang="en-US" dirty="0">
                <a:solidFill>
                  <a:srgbClr val="660000"/>
                </a:solidFill>
              </a:rPr>
              <a:t>Workflows</a:t>
            </a:r>
          </a:p>
        </p:txBody>
      </p:sp>
      <p:sp>
        <p:nvSpPr>
          <p:cNvPr id="296963" name="Rectangl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Grade </a:t>
            </a:r>
            <a:r>
              <a:rPr lang="en-US" dirty="0">
                <a:solidFill>
                  <a:schemeClr val="tx1"/>
                </a:solidFill>
              </a:rPr>
              <a:t>Changes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Major Changes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Access </a:t>
            </a:r>
            <a:r>
              <a:rPr lang="en-US" dirty="0">
                <a:solidFill>
                  <a:schemeClr val="tx1"/>
                </a:solidFill>
              </a:rPr>
              <a:t>Request Forms – Banner &amp; Other Systems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10F94-C6E3-4A21-994B-7D69186A33D4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MBUG – September 17,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BUG 2012">
  <a:themeElements>
    <a:clrScheme name="Summit 2007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ummit 2007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ummit 2007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mit 2007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mit 2007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mit 2007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mit 2007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mit 2007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mmit 2007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mmit 2007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mmit 2007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mmit 2007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mmit 2007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mmit 2007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3620</TotalTime>
  <Words>626</Words>
  <Application>Microsoft Office PowerPoint</Application>
  <PresentationFormat>On-screen Show (4:3)</PresentationFormat>
  <Paragraphs>166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MBUG 2012</vt:lpstr>
      <vt:lpstr> </vt:lpstr>
      <vt:lpstr>Session Rules of Etiquette</vt:lpstr>
      <vt:lpstr>Session Agenda</vt:lpstr>
      <vt:lpstr>What Is “Workflow”?</vt:lpstr>
      <vt:lpstr>Benefits of Workflow</vt:lpstr>
      <vt:lpstr>Benefits of Workflow – Cont’d.</vt:lpstr>
      <vt:lpstr>Possible Candidates For Workflow</vt:lpstr>
      <vt:lpstr>Current Workflows at MSU</vt:lpstr>
      <vt:lpstr>Ideas For Future Workflows</vt:lpstr>
      <vt:lpstr>Getting Started</vt:lpstr>
      <vt:lpstr>What Causes A Workflow To Start</vt:lpstr>
      <vt:lpstr>Workflow Modeler</vt:lpstr>
      <vt:lpstr>Types Of Workflow Activities</vt:lpstr>
      <vt:lpstr>How Workflow Looks To The User</vt:lpstr>
      <vt:lpstr>Custom Form Activity</vt:lpstr>
      <vt:lpstr>Interactive Activity - INB Form</vt:lpstr>
      <vt:lpstr>Other Considerations</vt:lpstr>
      <vt:lpstr>Questions &amp; Contact Info</vt:lpstr>
    </vt:vector>
  </TitlesOfParts>
  <Company>SCT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Title</dc:title>
  <dc:creator>SCT</dc:creator>
  <cp:lastModifiedBy>Tommy Parker</cp:lastModifiedBy>
  <cp:revision>269</cp:revision>
  <dcterms:created xsi:type="dcterms:W3CDTF">2006-11-10T15:50:15Z</dcterms:created>
  <dcterms:modified xsi:type="dcterms:W3CDTF">2012-09-12T23:09:15Z</dcterms:modified>
</cp:coreProperties>
</file>