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5" r:id="rId2"/>
    <p:sldId id="285" r:id="rId3"/>
    <p:sldId id="297" r:id="rId4"/>
    <p:sldId id="326" r:id="rId5"/>
    <p:sldId id="325" r:id="rId6"/>
    <p:sldId id="299" r:id="rId7"/>
    <p:sldId id="300" r:id="rId8"/>
    <p:sldId id="313" r:id="rId9"/>
    <p:sldId id="314" r:id="rId10"/>
    <p:sldId id="327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08" r:id="rId19"/>
    <p:sldId id="302" r:id="rId20"/>
    <p:sldId id="322" r:id="rId21"/>
    <p:sldId id="323" r:id="rId22"/>
    <p:sldId id="301" r:id="rId23"/>
    <p:sldId id="324" r:id="rId24"/>
    <p:sldId id="305" r:id="rId25"/>
    <p:sldId id="306" r:id="rId26"/>
    <p:sldId id="329" r:id="rId27"/>
    <p:sldId id="328" r:id="rId28"/>
    <p:sldId id="310" r:id="rId29"/>
    <p:sldId id="307" r:id="rId30"/>
    <p:sldId id="312" r:id="rId31"/>
    <p:sldId id="330" r:id="rId3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766A63"/>
    <a:srgbClr val="9E1B32"/>
    <a:srgbClr val="4C4C4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2" autoAdjust="0"/>
    <p:restoredTop sz="77895" autoAdjust="0"/>
  </p:normalViewPr>
  <p:slideViewPr>
    <p:cSldViewPr>
      <p:cViewPr>
        <p:scale>
          <a:sx n="81" d="100"/>
          <a:sy n="81" d="100"/>
        </p:scale>
        <p:origin x="-12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1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9CA09F-E3CA-4772-9F9F-068DCF003CCB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255012-6EB6-48B6-AE59-BDAEE1654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58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45DAE7-B3DB-804B-81BC-03A42C9AC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82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5DAE7-B3DB-804B-81BC-03A42C9ACFB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10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11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12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13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14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15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16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17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18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Allows students to alter diploma mailing address, ceremony attendance, and phonetic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spelling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19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Starts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with student clicking submit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Gathers student information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Dept Approval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Determined by level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Based on dept code associated with curriculum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Requires database table maintenance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Proxies are possible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20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College Approval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GR based on letter of alphabet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AS based on dept code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All other UG/LW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go to individual approver who can have proxies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21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GR or LW do not require OUR approval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22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23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Explain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difference between dept/college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Dept cannot reload or post comments directly into Banner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College looks exactly like this</a:t>
            </a:r>
          </a:p>
          <a:p>
            <a:pPr lvl="0" eaLnBrk="1" hangingPunct="1">
              <a:buFont typeface="Arial" pitchFamily="34" charset="0"/>
              <a:buChar char="•"/>
            </a:pP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OUR process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Only see UG tasks</a:t>
            </a:r>
          </a:p>
          <a:p>
            <a:pPr marL="465887" lvl="1" defTabSz="931774" eaLnBrk="1" hangingPunct="1">
              <a:buFont typeface="Arial" pitchFamily="34" charset="0"/>
              <a:buChar char="•"/>
              <a:defRPr/>
            </a:pP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OUR sees college comments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Uses comments field for standardized audit comments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Only has initial and final OUR approval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No email field/no email is generated to student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24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Audit Report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Student info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blacked out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Earned credits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GPA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Degree/Grad Status codes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Current registration and any reported grades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Graduation comments and date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25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Batch kickoff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</a:t>
            </a:r>
            <a:r>
              <a:rPr lang="en-US" baseline="0" dirty="0" smtClean="0"/>
              <a:t> dept. approval (goes straight to college)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Check OUR Approval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RI goes to OUR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RF goes straight to award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Allows us to work concurrently with colleges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26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Honors calculation done last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Allows for grade changes after workflow has been kicked off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27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Batch kickoff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 kick off by term, level, college, and degree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Honors calculation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Final</a:t>
            </a:r>
            <a:r>
              <a:rPr lang="en-US" baseline="0" dirty="0" smtClean="0"/>
              <a:t> honors calculated dynamically after final approval and posted to transcript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Working concurrently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Because RI/RF</a:t>
            </a:r>
            <a:r>
              <a:rPr lang="en-US" baseline="0" dirty="0" smtClean="0"/>
              <a:t> not picked up until college approves, tasks can be worked simultaneously by OUR and college</a:t>
            </a:r>
            <a:endParaRPr lang="en-US" dirty="0" smtClean="0"/>
          </a:p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28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Student adoption not a challenges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Students only apply once and don’t know how it works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Colleges spread the word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Email reminder at beginning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of the term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Testing, testing, testing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 many different scenarios to test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Show</a:t>
            </a:r>
            <a:r>
              <a:rPr lang="en-US" baseline="0" dirty="0" smtClean="0"/>
              <a:t> colleges then make more changes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Undergraduate Engineering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Culture change</a:t>
            </a:r>
            <a:r>
              <a:rPr lang="en-US" baseline="0" dirty="0" smtClean="0"/>
              <a:t> from decentralized to centralized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Lack of communication from within college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Verbiage on forms/emails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Making forms/emails apply to all students to make</a:t>
            </a:r>
            <a:r>
              <a:rPr lang="en-US" baseline="0" dirty="0" smtClean="0"/>
              <a:t> workflow as simple as possible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Maintaining departmental approvers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Original list from graduate school was mainly department heads (65)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Have probably changed at least half already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Stalled applications/workflow tasks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Monitoring stalled apps because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depts</a:t>
            </a:r>
            <a:r>
              <a:rPr lang="en-US" baseline="0" dirty="0" smtClean="0"/>
              <a:t> not acting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Applications stalled because of invalid curriculum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Workflow alerts on items missing parameters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Correcting college/dept. errors manually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Baseline application curriculum selection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Modified how curriculum is selected during start of application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Bypassed</a:t>
            </a:r>
            <a:r>
              <a:rPr lang="en-US" baseline="0" dirty="0" smtClean="0"/>
              <a:t> extra term screen (Banner asked which term’s curriculum you wanted and then which term you wanted to graduate in)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Denied &amp; cannot reapply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Banner handles application records separately from outcome records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Identify students who will not be able to reapply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Working</a:t>
            </a:r>
            <a:r>
              <a:rPr lang="en-US" baseline="0" dirty="0" smtClean="0"/>
              <a:t> towards an automated solution</a:t>
            </a:r>
            <a:endParaRPr lang="en-US" dirty="0" smtClean="0"/>
          </a:p>
          <a:p>
            <a:pPr lvl="0" eaLnBrk="1" hangingPunct="1">
              <a:buFont typeface="Arial" pitchFamily="34" charset="0"/>
              <a:buChar char="•"/>
            </a:pPr>
            <a:endParaRPr lang="en-US" b="1" baseline="0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29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Paper</a:t>
            </a:r>
            <a:endParaRPr lang="en-US" baseline="0" dirty="0" smtClean="0"/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Different versions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Dependent on student for accurate info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30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5DAE7-B3DB-804B-81BC-03A42C9ACFB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82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Paper</a:t>
            </a:r>
            <a:endParaRPr lang="en-US" baseline="0" dirty="0" smtClean="0"/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Different versions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Dependent on student for accurate info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5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Undergraduate vs. Graduate vs. Law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Undergrad applies directly</a:t>
            </a:r>
            <a:r>
              <a:rPr lang="en-US" baseline="0" dirty="0" smtClean="0"/>
              <a:t> to college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Grad stalls/gets lost in dept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Law</a:t>
            </a:r>
            <a:r>
              <a:rPr lang="en-US" baseline="0" dirty="0" smtClean="0"/>
              <a:t> runs by their own deadlines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Communication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Students in the dark throughout approval process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Dependent upon email for attendance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Manual Data Entry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Takes weeks to enter apps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Building</a:t>
            </a:r>
            <a:r>
              <a:rPr lang="en-US" baseline="0" dirty="0" smtClean="0"/>
              <a:t> audit spreadsheets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Proofing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Paper Applications vs. Banner vs.</a:t>
            </a:r>
            <a:r>
              <a:rPr lang="en-US" baseline="0" dirty="0" smtClean="0"/>
              <a:t> Program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Final Sign-off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College reps have to come to our office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Colleges</a:t>
            </a:r>
            <a:r>
              <a:rPr lang="en-US" baseline="0" dirty="0" smtClean="0"/>
              <a:t> do everything at once</a:t>
            </a: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6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Online application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Students can access 24/7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OUR controls availability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More information included during application process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Initial application approval workflow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Depts</a:t>
            </a:r>
            <a:r>
              <a:rPr lang="en-US" dirty="0" smtClean="0"/>
              <a:t>/colleges approve 24/7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OUR</a:t>
            </a:r>
            <a:r>
              <a:rPr lang="en-US" baseline="0" dirty="0" smtClean="0"/>
              <a:t> approves as applications arrive, not all at once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Applications automatically flow into Banner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Audit integrated into OUR approval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Final award workflow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Ability to kick off different populations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Colleges start</a:t>
            </a:r>
            <a:r>
              <a:rPr lang="en-US" baseline="0" dirty="0" smtClean="0"/>
              <a:t> approving as soon as grades roll for term</a:t>
            </a:r>
            <a:endParaRPr lang="en-US" dirty="0" smtClean="0"/>
          </a:p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Banner Screens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STVGADR – graduation application display rule code validation (set</a:t>
            </a:r>
            <a:r>
              <a:rPr lang="en-US" baseline="0" dirty="0" smtClean="0"/>
              <a:t> up different rules for different levels)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SHAGADR</a:t>
            </a:r>
            <a:r>
              <a:rPr lang="en-US" baseline="0" dirty="0" smtClean="0"/>
              <a:t> – self-service graduation application display rules (set up dates and which forms to display to students based on )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SHAGADS – determine order of rule processing (we only did by level, but you could do it by campus, degree, program code, major, or dept – or any combination)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SHAGELR – graduation application eligibility rules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Term availability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Define</a:t>
            </a:r>
            <a:r>
              <a:rPr lang="en-US" baseline="0" dirty="0" smtClean="0"/>
              <a:t> availability dates by level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Set for terms/years in advance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Student eligibility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By level/curriculum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By </a:t>
            </a:r>
            <a:r>
              <a:rPr lang="en-US" dirty="0" smtClean="0"/>
              <a:t>GPA/earned hours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By attribute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Student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Diploma name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Diploma mailing address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Web text localization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Specific</a:t>
            </a:r>
            <a:r>
              <a:rPr lang="en-US" baseline="0" dirty="0" smtClean="0"/>
              <a:t> instructions/warning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Be sure program is correct (UG)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What to expect next</a:t>
            </a:r>
            <a:endParaRPr lang="en-US" dirty="0" smtClean="0"/>
          </a:p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292F-169D-634C-8E4B-EA60A96B9F10}" type="slidenum">
              <a:rPr lang="en-US"/>
              <a:pPr/>
              <a:t>9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03FD8-A95C-D243-A9A2-FA4C376C4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B3D2C-7ED9-634D-AA26-645C17E04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E8DC-44F8-D84B-BB7E-CA570A718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E75E2-AA02-AC46-A628-B64916C5F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F7C18-5E93-6A47-AC55-CECBC5F6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64F73-34BA-BB47-B89A-B426FF76E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6C0D5-0369-6D4F-B79F-D3990109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D8A3B-BAB6-3D4B-A534-886E18EA4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04947-9BB9-E44C-9001-745192FF9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9A37B-97EC-0946-9900-EE212BFF8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6AC35-26B7-FA49-AB2E-6F02F721E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094C730-2703-A24B-9124-8F410E0D3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/>
          <a:ea typeface="+mj-ea"/>
          <a:cs typeface="Garamond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Garamond"/>
          <a:ea typeface="+mn-ea"/>
          <a:cs typeface="Garamond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aramond"/>
          <a:ea typeface="+mn-ea"/>
          <a:cs typeface="Garamond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aramond"/>
          <a:ea typeface="+mn-ea"/>
          <a:cs typeface="Garamond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aramond"/>
          <a:ea typeface="+mn-ea"/>
          <a:cs typeface="Garamond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aramond"/>
          <a:ea typeface="+mn-ea"/>
          <a:cs typeface="Garamond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Leana.Wilson@ua.edu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mailto:Denny.Savage@ua.edu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hyperlink" Target="http://www.westinlacantera.com/" TargetMode="External"/><Relationship Id="rId4" Type="http://schemas.openxmlformats.org/officeDocument/2006/relationships/hyperlink" Target="http://www.sacrao.org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avag002\Desktop\Student%20Tutorial.wmv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slides"/>
          <p:cNvPicPr>
            <a:picLocks noChangeAspect="1" noChangeArrowheads="1"/>
          </p:cNvPicPr>
          <p:nvPr/>
        </p:nvPicPr>
        <p:blipFill>
          <a:blip r:embed="rId3"/>
          <a:srcRect l="64167" t="73334" r="5771" b="4120"/>
          <a:stretch>
            <a:fillRect/>
          </a:stretch>
        </p:blipFill>
        <p:spPr bwMode="auto">
          <a:xfrm>
            <a:off x="6705600" y="50292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6000" b="1" dirty="0" smtClean="0"/>
              <a:t>Paperless Graduation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9530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Leana Wilson</a:t>
            </a:r>
            <a:br>
              <a:rPr lang="en-US" dirty="0" smtClean="0"/>
            </a:br>
            <a:r>
              <a:rPr lang="en-US" dirty="0" smtClean="0"/>
              <a:t>Assistant University Registrar</a:t>
            </a:r>
            <a:br>
              <a:rPr lang="en-US" dirty="0" smtClean="0"/>
            </a:br>
            <a:r>
              <a:rPr lang="en-US" dirty="0" smtClean="0"/>
              <a:t>The University of Alabama</a:t>
            </a:r>
            <a:endParaRPr lang="en-US" dirty="0"/>
          </a:p>
        </p:txBody>
      </p:sp>
      <p:pic>
        <p:nvPicPr>
          <p:cNvPr id="10" name="Picture 9" descr="Commence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828800"/>
            <a:ext cx="7040001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-1086" t="26573" r="2369" b="2295"/>
          <a:stretch>
            <a:fillRect/>
          </a:stretch>
        </p:blipFill>
        <p:spPr bwMode="auto">
          <a:xfrm>
            <a:off x="0" y="1757597"/>
            <a:ext cx="8981607" cy="403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b="1" dirty="0" smtClean="0"/>
              <a:t>Curriculum Selection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39494" r="513" b="7847"/>
          <a:stretch>
            <a:fillRect/>
          </a:stretch>
        </p:blipFill>
        <p:spPr bwMode="auto">
          <a:xfrm>
            <a:off x="206115" y="1906249"/>
            <a:ext cx="87772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b="1" dirty="0" smtClean="0"/>
              <a:t>Ceremony Selection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38448" r="1382" b="15711"/>
          <a:stretch>
            <a:fillRect/>
          </a:stretch>
        </p:blipFill>
        <p:spPr bwMode="auto">
          <a:xfrm>
            <a:off x="228600" y="2209800"/>
            <a:ext cx="867942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b="1" dirty="0" smtClean="0"/>
              <a:t>Diploma Name Selection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t="39926" r="1218" b="18365"/>
          <a:stretch>
            <a:fillRect/>
          </a:stretch>
        </p:blipFill>
        <p:spPr bwMode="auto">
          <a:xfrm>
            <a:off x="228600" y="2286000"/>
            <a:ext cx="8686801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b="1" dirty="0" smtClean="0"/>
              <a:t>Diploma Name Editing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t="40676" r="1408" b="24674"/>
          <a:stretch>
            <a:fillRect/>
          </a:stretch>
        </p:blipFill>
        <p:spPr bwMode="auto">
          <a:xfrm>
            <a:off x="228600" y="2438400"/>
            <a:ext cx="869673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b="1" dirty="0" smtClean="0"/>
              <a:t>Diploma Address Selection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t="38448" r="461" b="6839"/>
          <a:stretch>
            <a:fillRect/>
          </a:stretch>
        </p:blipFill>
        <p:spPr bwMode="auto">
          <a:xfrm>
            <a:off x="228600" y="2209800"/>
            <a:ext cx="867444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b="1" dirty="0" smtClean="0"/>
              <a:t>Diploma Address Selection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t="16418"/>
          <a:stretch>
            <a:fillRect/>
          </a:stretch>
        </p:blipFill>
        <p:spPr bwMode="auto">
          <a:xfrm>
            <a:off x="381000" y="1676400"/>
            <a:ext cx="848384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b="1" dirty="0" smtClean="0"/>
              <a:t>Application Summary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t="39235" b="28536"/>
          <a:stretch>
            <a:fillRect/>
          </a:stretch>
        </p:blipFill>
        <p:spPr bwMode="auto">
          <a:xfrm>
            <a:off x="228600" y="2667000"/>
            <a:ext cx="8724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b="1" dirty="0" smtClean="0"/>
              <a:t>Application Confirmation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 dirty="0" smtClean="0"/>
              <a:t>Web Application Changes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t="17561" r="-498" b="4212"/>
          <a:stretch>
            <a:fillRect/>
          </a:stretch>
        </p:blipFill>
        <p:spPr bwMode="auto">
          <a:xfrm>
            <a:off x="228600" y="1600200"/>
            <a:ext cx="863859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dirty="0" smtClean="0"/>
              <a:t>Initial Workflow Overview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17582" t="13019" r="4029" b="5877"/>
          <a:stretch>
            <a:fillRect/>
          </a:stretch>
        </p:blipFill>
        <p:spPr bwMode="auto">
          <a:xfrm>
            <a:off x="533400" y="10668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05000"/>
            <a:ext cx="5410200" cy="4495800"/>
          </a:xfrm>
        </p:spPr>
        <p:txBody>
          <a:bodyPr/>
          <a:lstStyle/>
          <a:p>
            <a:r>
              <a:rPr lang="en-US" dirty="0" smtClean="0"/>
              <a:t>UA Introduction</a:t>
            </a:r>
          </a:p>
          <a:p>
            <a:r>
              <a:rPr lang="en-US" dirty="0" smtClean="0"/>
              <a:t>Previous process overview</a:t>
            </a:r>
          </a:p>
          <a:p>
            <a:r>
              <a:rPr lang="en-US" dirty="0" smtClean="0"/>
              <a:t>Benefits of proposed solution</a:t>
            </a:r>
          </a:p>
          <a:p>
            <a:r>
              <a:rPr lang="en-US" dirty="0" smtClean="0"/>
              <a:t>Initial application process</a:t>
            </a:r>
          </a:p>
          <a:p>
            <a:r>
              <a:rPr lang="en-US" dirty="0" smtClean="0"/>
              <a:t>Award process</a:t>
            </a:r>
          </a:p>
          <a:p>
            <a:r>
              <a:rPr lang="en-US" dirty="0" smtClean="0"/>
              <a:t>Challenges/Successes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5362" name="Picture 3" descr="slides"/>
          <p:cNvPicPr>
            <a:picLocks noChangeAspect="1" noChangeArrowheads="1"/>
          </p:cNvPicPr>
          <p:nvPr/>
        </p:nvPicPr>
        <p:blipFill>
          <a:blip r:embed="rId3"/>
          <a:srcRect l="81941" t="80583" r="8409" b="6549"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ellipse">
            <a:avLst/>
          </a:prstGeom>
          <a:solidFill>
            <a:srgbClr val="9E1B32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8" name="Picture 7" descr="commencement ma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828800"/>
            <a:ext cx="2362200" cy="3490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dirty="0" smtClean="0"/>
              <a:t>Initial Workflow Overview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l="17625" t="13938" r="4215" b="3688"/>
          <a:stretch>
            <a:fillRect/>
          </a:stretch>
        </p:blipFill>
        <p:spPr bwMode="auto">
          <a:xfrm>
            <a:off x="762000" y="11430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dirty="0" smtClean="0"/>
              <a:t>Initial Workflow Overview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17671" t="13012" r="18072" b="8377"/>
          <a:stretch>
            <a:fillRect/>
          </a:stretch>
        </p:blipFill>
        <p:spPr bwMode="auto">
          <a:xfrm>
            <a:off x="1371600" y="1219200"/>
            <a:ext cx="669560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 smtClean="0"/>
              <a:t>Approver Worklist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 l="14232" t="17675" r="13857" b="33050"/>
          <a:stretch>
            <a:fillRect/>
          </a:stretch>
        </p:blipFill>
        <p:spPr bwMode="auto">
          <a:xfrm>
            <a:off x="228600" y="1371600"/>
            <a:ext cx="874255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 smtClean="0"/>
              <a:t>Approver Task View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31834" t="16655" r="21799" b="2290"/>
          <a:stretch>
            <a:fillRect/>
          </a:stretch>
        </p:blipFill>
        <p:spPr bwMode="auto">
          <a:xfrm>
            <a:off x="2133600" y="1066800"/>
            <a:ext cx="510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18927" t="14319" r="17981"/>
          <a:stretch>
            <a:fillRect/>
          </a:stretch>
        </p:blipFill>
        <p:spPr bwMode="auto">
          <a:xfrm>
            <a:off x="762000" y="381000"/>
            <a:ext cx="7620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 dirty="0" smtClean="0"/>
              <a:t>Award Workflow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9008" t="14973" r="13666" b="12299"/>
          <a:stretch>
            <a:fillRect/>
          </a:stretch>
        </p:blipFill>
        <p:spPr bwMode="auto">
          <a:xfrm>
            <a:off x="838200" y="1219200"/>
            <a:ext cx="769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 dirty="0" smtClean="0"/>
              <a:t>Award Workflow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5682" t="12933" r="16723" b="9309"/>
          <a:stretch>
            <a:fillRect/>
          </a:stretch>
        </p:blipFill>
        <p:spPr bwMode="auto">
          <a:xfrm>
            <a:off x="1524000" y="1371600"/>
            <a:ext cx="62483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Award Workflow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 dirty="0" smtClean="0"/>
              <a:t>Batch kickoff</a:t>
            </a:r>
          </a:p>
          <a:p>
            <a:r>
              <a:rPr lang="en-US" dirty="0" smtClean="0"/>
              <a:t>Honors calculation</a:t>
            </a:r>
          </a:p>
          <a:p>
            <a:r>
              <a:rPr lang="en-US" dirty="0" smtClean="0"/>
              <a:t>Working concurrently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5362" name="Picture 3" descr="slides"/>
          <p:cNvPicPr>
            <a:picLocks noChangeAspect="1" noChangeArrowheads="1"/>
          </p:cNvPicPr>
          <p:nvPr/>
        </p:nvPicPr>
        <p:blipFill>
          <a:blip r:embed="rId3"/>
          <a:srcRect l="81941" t="80583" r="8409" b="6549"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ellipse">
            <a:avLst/>
          </a:prstGeom>
          <a:solidFill>
            <a:srgbClr val="9E1B32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572000"/>
          </a:xfrm>
        </p:spPr>
        <p:txBody>
          <a:bodyPr/>
          <a:lstStyle/>
          <a:p>
            <a:r>
              <a:rPr lang="en-US" dirty="0" smtClean="0"/>
              <a:t>Testing, testing, testing</a:t>
            </a:r>
          </a:p>
          <a:p>
            <a:r>
              <a:rPr lang="en-US" dirty="0" smtClean="0"/>
              <a:t>Undergraduate Engineering</a:t>
            </a:r>
          </a:p>
          <a:p>
            <a:r>
              <a:rPr lang="en-US" dirty="0" smtClean="0"/>
              <a:t>Verbiage on forms/emails</a:t>
            </a:r>
          </a:p>
          <a:p>
            <a:r>
              <a:rPr lang="en-US" dirty="0" smtClean="0"/>
              <a:t>Maintaining departmental approvers</a:t>
            </a:r>
          </a:p>
          <a:p>
            <a:r>
              <a:rPr lang="en-US" dirty="0" smtClean="0"/>
              <a:t>Stalled applications/workflow tasks</a:t>
            </a:r>
          </a:p>
          <a:p>
            <a:r>
              <a:rPr lang="en-US" dirty="0" smtClean="0"/>
              <a:t>Baseline application curriculum selection</a:t>
            </a:r>
          </a:p>
          <a:p>
            <a:r>
              <a:rPr lang="en-US" dirty="0" smtClean="0"/>
              <a:t>Denied &amp; cannot reapply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5362" name="Picture 3" descr="slides"/>
          <p:cNvPicPr>
            <a:picLocks noChangeAspect="1" noChangeArrowheads="1"/>
          </p:cNvPicPr>
          <p:nvPr/>
        </p:nvPicPr>
        <p:blipFill>
          <a:blip r:embed="rId3"/>
          <a:srcRect l="81941" t="80583" r="8409" b="6549"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ellipse">
            <a:avLst/>
          </a:prstGeom>
          <a:solidFill>
            <a:srgbClr val="9E1B32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Successes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 dirty="0" smtClean="0"/>
              <a:t>4 weeks extra application time</a:t>
            </a:r>
          </a:p>
          <a:p>
            <a:r>
              <a:rPr lang="en-US" dirty="0" smtClean="0"/>
              <a:t>2 weeks less award time</a:t>
            </a:r>
          </a:p>
          <a:p>
            <a:r>
              <a:rPr lang="en-US" dirty="0" smtClean="0"/>
              <a:t>Easier on students/colleges/OUR</a:t>
            </a:r>
          </a:p>
          <a:p>
            <a:r>
              <a:rPr lang="en-US" dirty="0" smtClean="0"/>
              <a:t>Manual entry error elimination</a:t>
            </a:r>
          </a:p>
          <a:p>
            <a:r>
              <a:rPr lang="en-US" dirty="0" smtClean="0"/>
              <a:t>100% attendance response</a:t>
            </a:r>
          </a:p>
          <a:p>
            <a:r>
              <a:rPr lang="en-US" dirty="0" smtClean="0"/>
              <a:t>Training materials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5362" name="Picture 3" descr="slides"/>
          <p:cNvPicPr>
            <a:picLocks noChangeAspect="1" noChangeArrowheads="1"/>
          </p:cNvPicPr>
          <p:nvPr/>
        </p:nvPicPr>
        <p:blipFill>
          <a:blip r:embed="rId3"/>
          <a:srcRect l="81941" t="80583" r="8409" b="6549"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ellipse">
            <a:avLst/>
          </a:prstGeom>
          <a:solidFill>
            <a:srgbClr val="9E1B32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dirty="0" smtClean="0"/>
              <a:t>The University of Alabama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5362" name="Picture 3" descr="slides"/>
          <p:cNvPicPr>
            <a:picLocks noChangeAspect="1" noChangeArrowheads="1"/>
          </p:cNvPicPr>
          <p:nvPr/>
        </p:nvPicPr>
        <p:blipFill>
          <a:blip r:embed="rId3"/>
          <a:srcRect l="81941" t="80583" r="8409" b="6549"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ellipse">
            <a:avLst/>
          </a:prstGeom>
          <a:solidFill>
            <a:srgbClr val="9E1B32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" name="Picture 9" descr="UA_Normal_Pres1024x768.jpg"/>
          <p:cNvPicPr>
            <a:picLocks noChangeAspect="1"/>
          </p:cNvPicPr>
          <p:nvPr/>
        </p:nvPicPr>
        <p:blipFill>
          <a:blip r:embed="rId4"/>
          <a:srcRect l="1172" t="12412" r="1172" b="10646"/>
          <a:stretch>
            <a:fillRect/>
          </a:stretch>
        </p:blipFill>
        <p:spPr>
          <a:xfrm>
            <a:off x="4343400" y="4191000"/>
            <a:ext cx="3352800" cy="1981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Content Placeholder 8" descr="UA_Normal_DennyChimesTall1024x768.jpg"/>
          <p:cNvPicPr>
            <a:picLocks noGrp="1" noChangeAspect="1"/>
          </p:cNvPicPr>
          <p:nvPr>
            <p:ph idx="1"/>
          </p:nvPr>
        </p:nvPicPr>
        <p:blipFill>
          <a:blip r:embed="rId5"/>
          <a:srcRect l="-85" t="12911" r="47727" b="12121"/>
          <a:stretch>
            <a:fillRect/>
          </a:stretch>
        </p:blipFill>
        <p:spPr>
          <a:xfrm>
            <a:off x="5257800" y="1524000"/>
            <a:ext cx="2317180" cy="2488367"/>
          </a:xfrm>
          <a:ln w="127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33400" y="1676400"/>
            <a:ext cx="381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Founded 1831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Alabama’s first public college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mtClean="0"/>
              <a:t>Fall </a:t>
            </a:r>
            <a:r>
              <a:rPr lang="en-US" smtClean="0"/>
              <a:t>2011: </a:t>
            </a:r>
            <a:r>
              <a:rPr lang="en-US" dirty="0" smtClean="0"/>
              <a:t>31,747 students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UG: 26,234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GR: 4,913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Professional: 600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34% of students come from states other than Alabama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1905000"/>
            <a:ext cx="6400800" cy="4378569"/>
          </a:xfrm>
        </p:spPr>
        <p:txBody>
          <a:bodyPr/>
          <a:lstStyle/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err="1" smtClean="0"/>
              <a:t>Leana</a:t>
            </a:r>
            <a:r>
              <a:rPr lang="en-US" sz="2400" dirty="0" smtClean="0"/>
              <a:t> Wilson</a:t>
            </a:r>
          </a:p>
          <a:p>
            <a:pPr algn="ctr">
              <a:buNone/>
            </a:pPr>
            <a:r>
              <a:rPr lang="en-US" sz="2400" dirty="0" smtClean="0">
                <a:hlinkClick r:id="rId3"/>
              </a:rPr>
              <a:t>Leana.Wilson@ua.edu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205-348-8179</a:t>
            </a:r>
          </a:p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r>
              <a:rPr lang="en-US" sz="2400" dirty="0" smtClean="0"/>
              <a:t>Denny Savage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800000"/>
                </a:solidFill>
                <a:hlinkClick r:id="rId4"/>
              </a:rPr>
              <a:t>Denny.Savage@ua.edu</a:t>
            </a: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buNone/>
            </a:pPr>
            <a:r>
              <a:rPr lang="en-US" sz="2400" dirty="0" smtClean="0"/>
              <a:t>205-348-0261</a:t>
            </a:r>
          </a:p>
          <a:p>
            <a:pPr algn="ctr">
              <a:buNone/>
            </a:pPr>
            <a:r>
              <a:rPr lang="en-US" sz="2400" dirty="0" smtClean="0"/>
              <a:t>registrar.ua.edu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5362" name="Picture 3" descr="slides"/>
          <p:cNvPicPr>
            <a:picLocks noChangeAspect="1" noChangeArrowheads="1"/>
          </p:cNvPicPr>
          <p:nvPr/>
        </p:nvPicPr>
        <p:blipFill>
          <a:blip r:embed="rId5"/>
          <a:srcRect l="81941" t="80583" r="8409" b="6549"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ellipse">
            <a:avLst/>
          </a:prstGeom>
          <a:solidFill>
            <a:srgbClr val="9E1B32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590800" y="38862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6837"/>
            <a:ext cx="2057400" cy="240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 rot="20168209">
            <a:off x="-418918" y="495852"/>
            <a:ext cx="56238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San Antonio, 2013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3333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6123" y="2567469"/>
            <a:ext cx="754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When: February 3-6, 2013</a:t>
            </a:r>
          </a:p>
          <a:p>
            <a:endParaRPr lang="en-US" dirty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How do I register and get information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  <a:hlinkClick r:id="rId4"/>
              </a:rPr>
              <a:t>http://www.sacrao.org/index.html</a:t>
            </a:r>
            <a:endParaRPr lang="en-US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Conference Hotel Information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  <a:hlinkClick r:id="rId5"/>
              </a:rPr>
              <a:t>http://www.Westinlacantera.com</a:t>
            </a:r>
            <a:endParaRPr lang="en-US" dirty="0" smtClean="0">
              <a:latin typeface="Arial Rounded MT Bold" pitchFamily="34" charset="0"/>
            </a:endParaRPr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  <a:latin typeface="Lucida Calligraphy" pitchFamily="66" charset="0"/>
                <a:ea typeface="Batang" pitchFamily="18" charset="-127"/>
              </a:rPr>
              <a:t>Ya’ll</a:t>
            </a:r>
            <a:r>
              <a:rPr lang="en-US" b="1" dirty="0" smtClean="0">
                <a:solidFill>
                  <a:srgbClr val="FF0000"/>
                </a:solidFill>
                <a:latin typeface="Lucida Calligraphy" pitchFamily="66" charset="0"/>
                <a:ea typeface="Batang" pitchFamily="18" charset="-127"/>
              </a:rPr>
              <a:t> come, YEEHAW!!!!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 descr="C:\Users\lmwilson\AppData\Local\Microsoft\Windows\Temporary Internet Files\Content.IE5\GZIJLBLW\MC900241293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54" y="4267200"/>
            <a:ext cx="2570546" cy="20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dirty="0" smtClean="0"/>
              <a:t>Previous Process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dirty="0" smtClean="0"/>
              <a:t>Paper applications</a:t>
            </a:r>
          </a:p>
          <a:p>
            <a:r>
              <a:rPr lang="en-US" dirty="0" smtClean="0"/>
              <a:t>2011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UG = 5258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GR = 1986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LW = 269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Total = 7513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5362" name="Picture 3" descr="slides"/>
          <p:cNvPicPr>
            <a:picLocks noChangeAspect="1" noChangeArrowheads="1"/>
          </p:cNvPicPr>
          <p:nvPr/>
        </p:nvPicPr>
        <p:blipFill>
          <a:blip r:embed="rId3"/>
          <a:srcRect l="81941" t="80583" r="8409" b="6549"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ellipse">
            <a:avLst/>
          </a:prstGeom>
          <a:solidFill>
            <a:srgbClr val="9E1B32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8" name="Picture 7" descr="CommencementMace11-300x2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286000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b="1" dirty="0" smtClean="0"/>
              <a:t>Previous Process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r>
              <a:rPr lang="en-US" dirty="0" smtClean="0"/>
              <a:t>Undergraduate vs. Graduate vs. Law</a:t>
            </a:r>
          </a:p>
          <a:p>
            <a:r>
              <a:rPr lang="en-US" dirty="0" smtClean="0"/>
              <a:t>Communication with students</a:t>
            </a:r>
          </a:p>
          <a:p>
            <a:r>
              <a:rPr lang="en-US" dirty="0" smtClean="0"/>
              <a:t>Manual data entry</a:t>
            </a:r>
          </a:p>
          <a:p>
            <a:r>
              <a:rPr lang="en-US" dirty="0" smtClean="0"/>
              <a:t>Proofing</a:t>
            </a:r>
          </a:p>
          <a:p>
            <a:r>
              <a:rPr lang="en-US" dirty="0" smtClean="0"/>
              <a:t>Final sign-off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5362" name="Picture 3" descr="slides"/>
          <p:cNvPicPr>
            <a:picLocks noChangeAspect="1" noChangeArrowheads="1"/>
          </p:cNvPicPr>
          <p:nvPr/>
        </p:nvPicPr>
        <p:blipFill>
          <a:blip r:embed="rId3"/>
          <a:srcRect l="81941" t="80583" r="8409" b="6549"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ellipse">
            <a:avLst/>
          </a:prstGeom>
          <a:solidFill>
            <a:srgbClr val="9E1B32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Solution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286000"/>
            <a:ext cx="4876800" cy="4114800"/>
          </a:xfrm>
        </p:spPr>
        <p:txBody>
          <a:bodyPr/>
          <a:lstStyle/>
          <a:p>
            <a:r>
              <a:rPr lang="en-US" dirty="0" smtClean="0"/>
              <a:t>Online application</a:t>
            </a:r>
          </a:p>
          <a:p>
            <a:r>
              <a:rPr lang="en-US" dirty="0" smtClean="0"/>
              <a:t>Initial application approval workflow</a:t>
            </a:r>
          </a:p>
          <a:p>
            <a:r>
              <a:rPr lang="en-US" dirty="0" smtClean="0"/>
              <a:t>Final award workflow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5362" name="Picture 3" descr="slides"/>
          <p:cNvPicPr>
            <a:picLocks noChangeAspect="1" noChangeArrowheads="1"/>
          </p:cNvPicPr>
          <p:nvPr/>
        </p:nvPicPr>
        <p:blipFill>
          <a:blip r:embed="rId3"/>
          <a:srcRect l="81941" t="80583" r="8409" b="6549"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ellipse">
            <a:avLst/>
          </a:prstGeom>
          <a:solidFill>
            <a:srgbClr val="9E1B32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8" name="Picture 7" descr="Winter_Graduation11-199x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752600"/>
            <a:ext cx="2514600" cy="3790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Web Application Setup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267200"/>
          </a:xfrm>
        </p:spPr>
        <p:txBody>
          <a:bodyPr/>
          <a:lstStyle/>
          <a:p>
            <a:r>
              <a:rPr lang="en-US" dirty="0" smtClean="0"/>
              <a:t>Term availability</a:t>
            </a:r>
          </a:p>
          <a:p>
            <a:r>
              <a:rPr lang="en-US" dirty="0" smtClean="0"/>
              <a:t>Student eligibility</a:t>
            </a:r>
          </a:p>
          <a:p>
            <a:r>
              <a:rPr lang="en-US" dirty="0" smtClean="0"/>
              <a:t>Student information</a:t>
            </a:r>
          </a:p>
          <a:p>
            <a:r>
              <a:rPr lang="en-US" dirty="0" smtClean="0"/>
              <a:t>Web text localization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5362" name="Picture 3" descr="slides"/>
          <p:cNvPicPr>
            <a:picLocks noChangeAspect="1" noChangeArrowheads="1"/>
          </p:cNvPicPr>
          <p:nvPr/>
        </p:nvPicPr>
        <p:blipFill>
          <a:blip r:embed="rId3"/>
          <a:srcRect l="81941" t="80583" r="8409" b="6549"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ellipse">
            <a:avLst/>
          </a:prstGeom>
          <a:solidFill>
            <a:srgbClr val="9E1B32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1" name="Student Tutoria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E1B32"/>
              </a:gs>
              <a:gs pos="100000">
                <a:srgbClr val="FFFFFF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b="1" dirty="0" smtClean="0"/>
              <a:t>Term Selection</a:t>
            </a:r>
            <a:endParaRPr lang="en-US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692" t="29493" r="-346" b="37197"/>
          <a:stretch>
            <a:fillRect/>
          </a:stretch>
        </p:blipFill>
        <p:spPr bwMode="auto">
          <a:xfrm>
            <a:off x="304800" y="2286000"/>
            <a:ext cx="86868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strar template 5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registrar template 5</Template>
  <TotalTime>1962</TotalTime>
  <Words>992</Words>
  <Application>Microsoft Office PowerPoint</Application>
  <PresentationFormat>On-screen Show (4:3)</PresentationFormat>
  <Paragraphs>252</Paragraphs>
  <Slides>31</Slides>
  <Notes>31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registrar template 5</vt:lpstr>
      <vt:lpstr>Paperless Graduation </vt:lpstr>
      <vt:lpstr>Agenda</vt:lpstr>
      <vt:lpstr>The University of Alabama</vt:lpstr>
      <vt:lpstr>Previous Process</vt:lpstr>
      <vt:lpstr>Previous Process</vt:lpstr>
      <vt:lpstr>Proposed Solution</vt:lpstr>
      <vt:lpstr>Web Application Setup</vt:lpstr>
      <vt:lpstr>PowerPoint Presentation</vt:lpstr>
      <vt:lpstr>Term Selection</vt:lpstr>
      <vt:lpstr>Curriculum Selection</vt:lpstr>
      <vt:lpstr>Ceremony Selection</vt:lpstr>
      <vt:lpstr>Diploma Name Selection</vt:lpstr>
      <vt:lpstr>Diploma Name Editing</vt:lpstr>
      <vt:lpstr>Diploma Address Selection</vt:lpstr>
      <vt:lpstr>Diploma Address Selection</vt:lpstr>
      <vt:lpstr>Application Summary</vt:lpstr>
      <vt:lpstr>Application Confirmation</vt:lpstr>
      <vt:lpstr>Web Application Changes</vt:lpstr>
      <vt:lpstr>Initial Workflow Overview</vt:lpstr>
      <vt:lpstr>Initial Workflow Overview</vt:lpstr>
      <vt:lpstr>Initial Workflow Overview</vt:lpstr>
      <vt:lpstr>Approver Worklist</vt:lpstr>
      <vt:lpstr>Approver Task View</vt:lpstr>
      <vt:lpstr>PowerPoint Presentation</vt:lpstr>
      <vt:lpstr>Award Workflow</vt:lpstr>
      <vt:lpstr>Award Workflow</vt:lpstr>
      <vt:lpstr>Award Workflow</vt:lpstr>
      <vt:lpstr>Challenges</vt:lpstr>
      <vt:lpstr>Successes</vt:lpstr>
      <vt:lpstr>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savag002</dc:creator>
  <cp:lastModifiedBy>Wilson, Leana</cp:lastModifiedBy>
  <cp:revision>182</cp:revision>
  <cp:lastPrinted>2012-09-17T12:57:13Z</cp:lastPrinted>
  <dcterms:created xsi:type="dcterms:W3CDTF">2012-06-18T18:20:08Z</dcterms:created>
  <dcterms:modified xsi:type="dcterms:W3CDTF">2012-09-18T02:41:28Z</dcterms:modified>
</cp:coreProperties>
</file>