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8" r:id="rId3"/>
    <p:sldId id="257" r:id="rId4"/>
    <p:sldId id="259" r:id="rId5"/>
    <p:sldId id="260" r:id="rId6"/>
    <p:sldId id="263" r:id="rId7"/>
    <p:sldId id="265" r:id="rId8"/>
    <p:sldId id="268" r:id="rId9"/>
    <p:sldId id="264" r:id="rId10"/>
    <p:sldId id="270" r:id="rId11"/>
    <p:sldId id="266" r:id="rId12"/>
    <p:sldId id="267" r:id="rId13"/>
    <p:sldId id="269" r:id="rId14"/>
    <p:sldId id="271" r:id="rId15"/>
    <p:sldId id="272" r:id="rId16"/>
    <p:sldId id="273" r:id="rId17"/>
    <p:sldId id="274" r:id="rId18"/>
    <p:sldId id="275" r:id="rId19"/>
    <p:sldId id="288" r:id="rId20"/>
    <p:sldId id="289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7" r:id="rId32"/>
    <p:sldId id="286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156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2256ED-FE26-4CFA-A000-4659257108B1}" type="datetimeFigureOut">
              <a:rPr lang="en-US" smtClean="0"/>
              <a:pPr/>
              <a:t>9/25/2012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0DA430-9991-4C92-B8AA-F3E6B1DA81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2A2A53-8AC4-4426-8F10-667C6D2A6065}" type="datetimeFigureOut">
              <a:rPr lang="en-US" smtClean="0"/>
              <a:pPr/>
              <a:t>9/25/2012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CCA1A7-2E2D-4C61-B727-D11B79E9C7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CA1A7-2E2D-4C61-B727-D11B79E9C75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different highlights shown here are the various templates that will be built…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CA1A7-2E2D-4C61-B727-D11B79E9C75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Monarch can turn this report into actionable live data that you see here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CA1A7-2E2D-4C61-B727-D11B79E9C75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CA1A7-2E2D-4C61-B727-D11B79E9C75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CA1A7-2E2D-4C61-B727-D11B79E9C752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CA1A7-2E2D-4C61-B727-D11B79E9C75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CA1A7-2E2D-4C61-B727-D11B79E9C75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CA1A7-2E2D-4C61-B727-D11B79E9C75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CA1A7-2E2D-4C61-B727-D11B79E9C752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CA1A7-2E2D-4C61-B727-D11B79E9C75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CA1A7-2E2D-4C61-B727-D11B79E9C75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CA1A7-2E2D-4C61-B727-D11B79E9C75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CA1A7-2E2D-4C61-B727-D11B79E9C75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CA1A7-2E2D-4C61-B727-D11B79E9C75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CA1A7-2E2D-4C61-B727-D11B79E9C752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CA1A7-2E2D-4C61-B727-D11B79E9C752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CA1A7-2E2D-4C61-B727-D11B79E9C752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CA1A7-2E2D-4C61-B727-D11B79E9C752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CA1A7-2E2D-4C61-B727-D11B79E9C752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CA1A7-2E2D-4C61-B727-D11B79E9C752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CA1A7-2E2D-4C61-B727-D11B79E9C752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CA1A7-2E2D-4C61-B727-D11B79E9C752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CA1A7-2E2D-4C61-B727-D11B79E9C75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Create only once!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CA1A7-2E2D-4C61-B727-D11B79E9C752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CA1A7-2E2D-4C61-B727-D11B79E9C752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CA1A7-2E2D-4C61-B727-D11B79E9C752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04800" y="4343400"/>
            <a:ext cx="6248400" cy="4114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Here’s a n example of a report</a:t>
            </a:r>
          </a:p>
          <a:p>
            <a:r>
              <a:rPr lang="en-US" sz="2400" dirty="0" smtClean="0"/>
              <a:t>You may want to :</a:t>
            </a:r>
          </a:p>
          <a:p>
            <a:r>
              <a:rPr lang="en-US" sz="2400" baseline="0" dirty="0" smtClean="0"/>
              <a:t>	1 Analyze these numbers</a:t>
            </a:r>
          </a:p>
          <a:p>
            <a:r>
              <a:rPr lang="en-US" sz="2400" baseline="0" dirty="0" smtClean="0"/>
              <a:t>	2 Sort or group this information       </a:t>
            </a:r>
          </a:p>
          <a:p>
            <a:r>
              <a:rPr lang="en-US" sz="2400" baseline="0" dirty="0" smtClean="0"/>
              <a:t>                 differently</a:t>
            </a:r>
          </a:p>
          <a:p>
            <a:r>
              <a:rPr lang="en-US" sz="2400" baseline="0" dirty="0" smtClean="0"/>
              <a:t>	3 Focus only on a portion of the report</a:t>
            </a:r>
          </a:p>
          <a:p>
            <a:r>
              <a:rPr lang="en-US" sz="2400" dirty="0" smtClean="0"/>
              <a:t>                </a:t>
            </a:r>
            <a:r>
              <a:rPr lang="en-US" sz="2400" baseline="0" dirty="0" smtClean="0"/>
              <a:t> that is relevant to the task at hand</a:t>
            </a:r>
          </a:p>
          <a:p>
            <a:r>
              <a:rPr lang="en-US" sz="2400" baseline="0" dirty="0" smtClean="0"/>
              <a:t>	4 Monarch will help you assimilate this </a:t>
            </a:r>
          </a:p>
          <a:p>
            <a:r>
              <a:rPr lang="en-US" sz="2400" dirty="0" smtClean="0"/>
              <a:t>                </a:t>
            </a:r>
            <a:r>
              <a:rPr lang="en-US" sz="2400" baseline="0" dirty="0" smtClean="0"/>
              <a:t> information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CA1A7-2E2D-4C61-B727-D11B79E9C75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CA1A7-2E2D-4C61-B727-D11B79E9C75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CA1A7-2E2D-4C61-B727-D11B79E9C75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CA1A7-2E2D-4C61-B727-D11B79E9C75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CA1A7-2E2D-4C61-B727-D11B79E9C75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This is an example of the raw</a:t>
            </a:r>
            <a:r>
              <a:rPr lang="en-US" sz="2400" baseline="0" dirty="0" smtClean="0"/>
              <a:t> data report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CA1A7-2E2D-4C61-B727-D11B79E9C75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E7B83-60A6-4A78-9120-21A2634A403E}" type="datetimeFigureOut">
              <a:rPr lang="en-US" smtClean="0"/>
              <a:pPr/>
              <a:t>9/25/2012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95EFE-D702-4CAA-B224-B1877F3AE8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E7B83-60A6-4A78-9120-21A2634A403E}" type="datetimeFigureOut">
              <a:rPr lang="en-US" smtClean="0"/>
              <a:pPr/>
              <a:t>9/25/2012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95EFE-D702-4CAA-B224-B1877F3AE8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E7B83-60A6-4A78-9120-21A2634A403E}" type="datetimeFigureOut">
              <a:rPr lang="en-US" smtClean="0"/>
              <a:pPr/>
              <a:t>9/25/2012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95EFE-D702-4CAA-B224-B1877F3AE8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E7B83-60A6-4A78-9120-21A2634A403E}" type="datetimeFigureOut">
              <a:rPr lang="en-US" smtClean="0"/>
              <a:pPr/>
              <a:t>9/25/2012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95EFE-D702-4CAA-B224-B1877F3AE8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E7B83-60A6-4A78-9120-21A2634A403E}" type="datetimeFigureOut">
              <a:rPr lang="en-US" smtClean="0"/>
              <a:pPr/>
              <a:t>9/25/2012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95EFE-D702-4CAA-B224-B1877F3AE8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E7B83-60A6-4A78-9120-21A2634A403E}" type="datetimeFigureOut">
              <a:rPr lang="en-US" smtClean="0"/>
              <a:pPr/>
              <a:t>9/25/2012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95EFE-D702-4CAA-B224-B1877F3AE8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E7B83-60A6-4A78-9120-21A2634A403E}" type="datetimeFigureOut">
              <a:rPr lang="en-US" smtClean="0"/>
              <a:pPr/>
              <a:t>9/25/2012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95EFE-D702-4CAA-B224-B1877F3AE8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E7B83-60A6-4A78-9120-21A2634A403E}" type="datetimeFigureOut">
              <a:rPr lang="en-US" smtClean="0"/>
              <a:pPr/>
              <a:t>9/25/2012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95EFE-D702-4CAA-B224-B1877F3AE8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E7B83-60A6-4A78-9120-21A2634A403E}" type="datetimeFigureOut">
              <a:rPr lang="en-US" smtClean="0"/>
              <a:pPr/>
              <a:t>9/25/2012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95EFE-D702-4CAA-B224-B1877F3AE8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E7B83-60A6-4A78-9120-21A2634A403E}" type="datetimeFigureOut">
              <a:rPr lang="en-US" smtClean="0"/>
              <a:pPr/>
              <a:t>9/25/2012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95EFE-D702-4CAA-B224-B1877F3AE8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E7B83-60A6-4A78-9120-21A2634A403E}" type="datetimeFigureOut">
              <a:rPr lang="en-US" smtClean="0"/>
              <a:pPr/>
              <a:t>9/25/2012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95EFE-D702-4CAA-B224-B1877F3AE80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E7B83-60A6-4A78-9120-21A2634A403E}" type="datetimeFigureOut">
              <a:rPr lang="en-US" smtClean="0"/>
              <a:pPr/>
              <a:t>9/25/2012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95EFE-D702-4CAA-B224-B1877F3AE80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coleman@alcorn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057400"/>
            <a:ext cx="9144000" cy="1524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8000" b="1" dirty="0" smtClean="0">
                <a:solidFill>
                  <a:schemeClr val="tx1">
                    <a:lumMod val="75000"/>
                  </a:schemeClr>
                </a:solidFill>
                <a:latin typeface="Bookman" pitchFamily="18" charset="0"/>
              </a:rPr>
              <a:t>Monarch Pro</a:t>
            </a:r>
            <a:r>
              <a:rPr lang="en-US" sz="8000" b="1" dirty="0" smtClean="0"/>
              <a:t/>
            </a:r>
            <a:br>
              <a:rPr lang="en-US" sz="8000" b="1" dirty="0" smtClean="0"/>
            </a:br>
            <a:r>
              <a:rPr lang="en-US" sz="8000" b="1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sz="2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667000" y="3200400"/>
            <a:ext cx="6477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</a:rPr>
              <a:t>Presented by: Bernadette Coleman</a:t>
            </a:r>
          </a:p>
          <a:p>
            <a:pPr algn="r"/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</a:rPr>
              <a:t>Assistant Coordinator of Payroll</a:t>
            </a:r>
            <a:br>
              <a:rPr lang="en-US" sz="2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</a:rPr>
              <a:t>                          Alcorn State University</a:t>
            </a:r>
          </a:p>
          <a:p>
            <a:pPr algn="r"/>
            <a:endParaRPr lang="en-US" sz="2200" b="1" dirty="0" smtClean="0">
              <a:solidFill>
                <a:schemeClr val="tx2">
                  <a:lumMod val="75000"/>
                </a:schemeClr>
              </a:solidFill>
              <a:hlinkClick r:id="rId3"/>
            </a:endParaRPr>
          </a:p>
          <a:p>
            <a:pPr algn="r"/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  <a:hlinkClick r:id="rId3"/>
              </a:rPr>
              <a:t>bcoleman@alcorn.edu</a:t>
            </a:r>
            <a:endParaRPr lang="en-US" sz="2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endParaRPr lang="en-US" sz="2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endParaRPr lang="en-US" sz="2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r"/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</a:rPr>
              <a:t> September 17, 2012</a:t>
            </a:r>
            <a:endParaRPr lang="en-US" sz="2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r="22503"/>
          <a:stretch>
            <a:fillRect/>
          </a:stretch>
        </p:blipFill>
        <p:spPr bwMode="auto">
          <a:xfrm>
            <a:off x="381000" y="304800"/>
            <a:ext cx="8458200" cy="617220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533400" y="2667000"/>
            <a:ext cx="8153400" cy="914400"/>
          </a:xfrm>
          <a:prstGeom prst="roundRect">
            <a:avLst/>
          </a:prstGeom>
          <a:solidFill>
            <a:srgbClr val="92D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33400" y="1905000"/>
            <a:ext cx="4572000" cy="152400"/>
          </a:xfrm>
          <a:prstGeom prst="roundRect">
            <a:avLst/>
          </a:prstGeom>
          <a:solidFill>
            <a:schemeClr val="accent5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533400" y="2057400"/>
            <a:ext cx="4572000" cy="152400"/>
          </a:xfrm>
          <a:prstGeom prst="round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381000" y="4800600"/>
            <a:ext cx="4572000" cy="152400"/>
          </a:xfrm>
          <a:prstGeom prst="round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57200" y="4648200"/>
            <a:ext cx="4572000" cy="152400"/>
          </a:xfrm>
          <a:prstGeom prst="roundRect">
            <a:avLst/>
          </a:prstGeom>
          <a:solidFill>
            <a:schemeClr val="accent5"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09600" y="5410200"/>
            <a:ext cx="8153400" cy="914400"/>
          </a:xfrm>
          <a:prstGeom prst="roundRect">
            <a:avLst/>
          </a:prstGeom>
          <a:solidFill>
            <a:srgbClr val="92D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"/>
            <a:ext cx="8662564" cy="6276975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8580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Bookman" pitchFamily="18" charset="0"/>
              </a:rPr>
              <a:t>Open Source Report</a:t>
            </a:r>
            <a:endParaRPr lang="en-US" sz="3600" b="1" dirty="0">
              <a:solidFill>
                <a:schemeClr val="tx2">
                  <a:lumMod val="75000"/>
                </a:schemeClr>
              </a:solidFill>
              <a:latin typeface="Book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 r="80635" b="60007"/>
          <a:stretch>
            <a:fillRect/>
          </a:stretch>
        </p:blipFill>
        <p:spPr bwMode="auto">
          <a:xfrm>
            <a:off x="5410200" y="838200"/>
            <a:ext cx="3429000" cy="5311543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tx2">
                    <a:lumMod val="75000"/>
                  </a:schemeClr>
                </a:solidFill>
                <a:latin typeface="Bookman" pitchFamily="18" charset="0"/>
              </a:rPr>
              <a:t>Templates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447800"/>
            <a:ext cx="9144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Four Main Steps in Building a Template</a:t>
            </a:r>
          </a:p>
          <a:p>
            <a:endParaRPr lang="en-US" sz="36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Select a Sample</a:t>
            </a:r>
          </a:p>
          <a:p>
            <a:pPr lvl="1">
              <a:buFont typeface="Wingdings" pitchFamily="2" charset="2"/>
              <a:buChar char="Ø"/>
            </a:pP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Set the Trap</a:t>
            </a:r>
          </a:p>
          <a:p>
            <a:pPr lvl="1">
              <a:buFont typeface="Wingdings" pitchFamily="2" charset="2"/>
              <a:buChar char="Ø"/>
            </a:pP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Define the field(s)</a:t>
            </a:r>
          </a:p>
          <a:p>
            <a:pPr lvl="1">
              <a:buFont typeface="Wingdings" pitchFamily="2" charset="2"/>
              <a:buChar char="Ø"/>
            </a:pP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Verify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 cstate="print"/>
          <a:srcRect r="23440" b="10352"/>
          <a:stretch>
            <a:fillRect/>
          </a:stretch>
        </p:blipFill>
        <p:spPr bwMode="auto">
          <a:xfrm>
            <a:off x="914400" y="685800"/>
            <a:ext cx="7924800" cy="586740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752600" y="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Step 1 - Select a Sample</a:t>
            </a:r>
            <a:endParaRPr lang="en-U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0" y="3124200"/>
            <a:ext cx="990600" cy="381000"/>
          </a:xfrm>
          <a:prstGeom prst="rightArrow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 cstate="print"/>
          <a:srcRect r="23440" b="18115"/>
          <a:stretch>
            <a:fillRect/>
          </a:stretch>
        </p:blipFill>
        <p:spPr bwMode="auto">
          <a:xfrm>
            <a:off x="685800" y="762000"/>
            <a:ext cx="8229600" cy="5787461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600200" y="152400"/>
            <a:ext cx="739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Step 2 - Set the Trap</a:t>
            </a:r>
            <a:endParaRPr lang="en-U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0" y="3124200"/>
            <a:ext cx="838200" cy="228600"/>
          </a:xfrm>
          <a:prstGeom prst="rightArrow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 cstate="print"/>
          <a:srcRect r="23440"/>
          <a:stretch>
            <a:fillRect/>
          </a:stretch>
        </p:blipFill>
        <p:spPr bwMode="auto">
          <a:xfrm>
            <a:off x="1600200" y="381000"/>
            <a:ext cx="7315200" cy="6245106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3" name="Right Arrow 2"/>
          <p:cNvSpPr/>
          <p:nvPr/>
        </p:nvSpPr>
        <p:spPr>
          <a:xfrm>
            <a:off x="0" y="2286000"/>
            <a:ext cx="1524000" cy="228600"/>
          </a:xfrm>
          <a:prstGeom prst="rightArrow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3276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Alpha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733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Numeric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4191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Blank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914400" y="2286000"/>
            <a:ext cx="2209800" cy="1066800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990600" y="2286000"/>
            <a:ext cx="2438400" cy="1524000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762000" y="2286000"/>
            <a:ext cx="2971800" cy="2133600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 cstate="print"/>
          <a:srcRect r="23440"/>
          <a:stretch>
            <a:fillRect/>
          </a:stretch>
        </p:blipFill>
        <p:spPr bwMode="auto">
          <a:xfrm>
            <a:off x="381001" y="228600"/>
            <a:ext cx="8762999" cy="6346614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3" name="Right Arrow 2"/>
          <p:cNvSpPr/>
          <p:nvPr/>
        </p:nvSpPr>
        <p:spPr>
          <a:xfrm rot="2701115">
            <a:off x="52267" y="1621860"/>
            <a:ext cx="685800" cy="3094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 rot="2701115">
            <a:off x="8086119" y="1644999"/>
            <a:ext cx="685800" cy="3094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 cstate="print"/>
          <a:srcRect r="23440" b="24585"/>
          <a:stretch>
            <a:fillRect/>
          </a:stretch>
        </p:blipFill>
        <p:spPr bwMode="auto">
          <a:xfrm>
            <a:off x="914400" y="914400"/>
            <a:ext cx="7467315" cy="5634855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Step 3 - Define Fields</a:t>
            </a:r>
            <a:endParaRPr lang="en-U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19600" y="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</a:rPr>
              <a:t>Step 4 - Verify</a:t>
            </a:r>
            <a:endParaRPr lang="en-US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 rot="8963893">
            <a:off x="5577928" y="1125457"/>
            <a:ext cx="2655859" cy="111285"/>
          </a:xfrm>
          <a:prstGeom prst="rightArrow">
            <a:avLst/>
          </a:prstGeom>
          <a:solidFill>
            <a:schemeClr val="tx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905000" y="533400"/>
            <a:ext cx="76200" cy="2895600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581400" y="609600"/>
            <a:ext cx="914400" cy="2362200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 r="24378" b="70009"/>
          <a:stretch>
            <a:fillRect/>
          </a:stretch>
        </p:blipFill>
        <p:spPr bwMode="auto">
          <a:xfrm>
            <a:off x="457200" y="762000"/>
            <a:ext cx="8410140" cy="213360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066800" y="22860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Repeat Steps for Grouping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/>
          <a:srcRect r="26253" b="68580"/>
          <a:stretch>
            <a:fillRect/>
          </a:stretch>
        </p:blipFill>
        <p:spPr bwMode="auto">
          <a:xfrm>
            <a:off x="457200" y="3276600"/>
            <a:ext cx="8458200" cy="2611196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chemeClr val="tx2">
                    <a:lumMod val="75000"/>
                  </a:schemeClr>
                </a:solidFill>
                <a:latin typeface="Bookman" pitchFamily="18" charset="0"/>
              </a:rPr>
              <a:t>Introduction</a:t>
            </a:r>
            <a:endParaRPr lang="en-US" sz="7200" b="1" dirty="0">
              <a:solidFill>
                <a:schemeClr val="tx2">
                  <a:lumMod val="75000"/>
                </a:schemeClr>
              </a:solidFill>
              <a:latin typeface="Book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286000"/>
            <a:ext cx="7848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Overview of the model building process</a:t>
            </a:r>
          </a:p>
          <a:p>
            <a:pPr>
              <a:buFont typeface="Arial" pitchFamily="34" charset="0"/>
              <a:buChar char="•"/>
            </a:pPr>
            <a:endParaRPr lang="en-US" sz="3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3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Closer look at individual steps</a:t>
            </a:r>
          </a:p>
          <a:p>
            <a:pPr>
              <a:buFont typeface="Arial" pitchFamily="34" charset="0"/>
              <a:buChar char="•"/>
            </a:pPr>
            <a:endParaRPr lang="en-US" sz="3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32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An example of the process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/>
          <a:srcRect r="24378" b="40113"/>
          <a:stretch>
            <a:fillRect/>
          </a:stretch>
        </p:blipFill>
        <p:spPr bwMode="auto">
          <a:xfrm>
            <a:off x="152400" y="609600"/>
            <a:ext cx="8763995" cy="556260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2133600"/>
            <a:ext cx="358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tx2">
                    <a:lumMod val="75000"/>
                  </a:schemeClr>
                </a:solidFill>
                <a:latin typeface="Bookman" pitchFamily="18" charset="0"/>
              </a:rPr>
              <a:t>Data Tables</a:t>
            </a:r>
            <a:endParaRPr lang="en-US" sz="7200" b="1" dirty="0">
              <a:solidFill>
                <a:schemeClr val="tx2">
                  <a:lumMod val="75000"/>
                </a:schemeClr>
              </a:solidFill>
              <a:latin typeface="Book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34035" y="304800"/>
            <a:ext cx="611386" cy="54864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Data Tables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b="32349"/>
          <a:stretch>
            <a:fillRect/>
          </a:stretch>
        </p:blipFill>
        <p:spPr bwMode="auto">
          <a:xfrm>
            <a:off x="685800" y="685800"/>
            <a:ext cx="7315200" cy="502920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609600"/>
            <a:ext cx="5257800" cy="5925457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3" name="Rectangle 2"/>
          <p:cNvSpPr/>
          <p:nvPr/>
        </p:nvSpPr>
        <p:spPr>
          <a:xfrm>
            <a:off x="5867400" y="1676400"/>
            <a:ext cx="327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</a:rPr>
              <a:t>Manipulate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 cstate="print"/>
          <a:srcRect r="35629" b="76260"/>
          <a:stretch>
            <a:fillRect/>
          </a:stretch>
        </p:blipFill>
        <p:spPr bwMode="auto">
          <a:xfrm>
            <a:off x="1752600" y="381000"/>
            <a:ext cx="6934200" cy="2100644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990600"/>
            <a:ext cx="1752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Sorts and</a:t>
            </a:r>
          </a:p>
          <a:p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  Filters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743200"/>
            <a:ext cx="2286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Establish a</a:t>
            </a:r>
          </a:p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  filter name</a:t>
            </a:r>
          </a:p>
          <a:p>
            <a:pPr>
              <a:buFont typeface="Wingdings" pitchFamily="2" charset="2"/>
              <a:buChar char="Ø"/>
            </a:pPr>
            <a:endParaRPr lang="en-US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Select field</a:t>
            </a:r>
          </a:p>
          <a:p>
            <a:pPr>
              <a:buFont typeface="Wingdings" pitchFamily="2" charset="2"/>
              <a:buChar char="Ø"/>
            </a:pPr>
            <a:endParaRPr lang="en-US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Select </a:t>
            </a:r>
          </a:p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   Operator</a:t>
            </a:r>
            <a:endParaRPr lang="en-US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l="1791" r="3582"/>
          <a:stretch>
            <a:fillRect/>
          </a:stretch>
        </p:blipFill>
        <p:spPr bwMode="auto">
          <a:xfrm>
            <a:off x="1981200" y="2667000"/>
            <a:ext cx="7162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"/>
            <a:ext cx="5715000" cy="358140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3048000"/>
            <a:ext cx="5638800" cy="358140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 cstate="print"/>
          <a:srcRect r="8439" b="42701"/>
          <a:stretch>
            <a:fillRect/>
          </a:stretch>
        </p:blipFill>
        <p:spPr bwMode="auto">
          <a:xfrm>
            <a:off x="304800" y="762000"/>
            <a:ext cx="8421675" cy="541020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2667000"/>
            <a:ext cx="487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accent1">
                    <a:lumMod val="75000"/>
                  </a:schemeClr>
                </a:solidFill>
                <a:latin typeface="Bookman"/>
              </a:rPr>
              <a:t>Exporting</a:t>
            </a:r>
            <a:endParaRPr lang="en-US" sz="7200" b="1" dirty="0">
              <a:solidFill>
                <a:schemeClr val="accent1">
                  <a:lumMod val="75000"/>
                </a:schemeClr>
              </a:solidFill>
              <a:latin typeface="Book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 cstate="print"/>
          <a:srcRect l="1875" r="78760" b="55007"/>
          <a:stretch>
            <a:fillRect/>
          </a:stretch>
        </p:blipFill>
        <p:spPr bwMode="auto">
          <a:xfrm>
            <a:off x="762000" y="533400"/>
            <a:ext cx="2743200" cy="571500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 l="27191" t="17502" r="27191" b="21253"/>
          <a:stretch>
            <a:fillRect/>
          </a:stretch>
        </p:blipFill>
        <p:spPr bwMode="auto">
          <a:xfrm>
            <a:off x="4343400" y="533400"/>
            <a:ext cx="4629204" cy="586740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4" name="Right Arrow 3"/>
          <p:cNvSpPr/>
          <p:nvPr/>
        </p:nvSpPr>
        <p:spPr>
          <a:xfrm>
            <a:off x="0" y="4038600"/>
            <a:ext cx="685800" cy="304800"/>
          </a:xfrm>
          <a:prstGeom prst="right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3733800" y="3429000"/>
            <a:ext cx="1143000" cy="762000"/>
          </a:xfrm>
          <a:prstGeom prst="rightArrow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 cstate="print"/>
          <a:srcRect l="27191" t="17502" r="27191" b="21253"/>
          <a:stretch>
            <a:fillRect/>
          </a:stretch>
        </p:blipFill>
        <p:spPr bwMode="auto">
          <a:xfrm>
            <a:off x="914400" y="609600"/>
            <a:ext cx="3581400" cy="563880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3" name="Right Arrow 2"/>
          <p:cNvSpPr/>
          <p:nvPr/>
        </p:nvSpPr>
        <p:spPr>
          <a:xfrm>
            <a:off x="152400" y="1981200"/>
            <a:ext cx="609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152400" y="2667000"/>
            <a:ext cx="6096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228600" y="3733800"/>
            <a:ext cx="609600" cy="838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/>
          <a:srcRect l="19690" t="1250" r="44068" b="16252"/>
          <a:stretch>
            <a:fillRect/>
          </a:stretch>
        </p:blipFill>
        <p:spPr bwMode="auto">
          <a:xfrm>
            <a:off x="5334000" y="533400"/>
            <a:ext cx="3443527" cy="579120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8" name="Right Arrow 7"/>
          <p:cNvSpPr/>
          <p:nvPr/>
        </p:nvSpPr>
        <p:spPr>
          <a:xfrm>
            <a:off x="5715000" y="4953000"/>
            <a:ext cx="1143000" cy="1219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228600"/>
            <a:ext cx="708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tx2">
                    <a:lumMod val="75000"/>
                  </a:schemeClr>
                </a:solidFill>
                <a:latin typeface="Bookman" pitchFamily="18" charset="0"/>
              </a:rPr>
              <a:t>What is Monarch?</a:t>
            </a:r>
            <a:endParaRPr lang="en-US" sz="5400" b="1" dirty="0">
              <a:solidFill>
                <a:schemeClr val="tx2">
                  <a:lumMod val="75000"/>
                </a:schemeClr>
              </a:solidFill>
              <a:latin typeface="Book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13716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15240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20574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371600"/>
            <a:ext cx="914400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Data mining software that extracts data from existing reports</a:t>
            </a:r>
          </a:p>
          <a:p>
            <a:pPr algn="just">
              <a:buFont typeface="Wingdings" pitchFamily="2" charset="2"/>
              <a:buChar char="Ø"/>
            </a:pPr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Lets you customize, analyze, and visualize your data</a:t>
            </a:r>
          </a:p>
          <a:p>
            <a:pPr algn="just">
              <a:buFont typeface="Wingdings" pitchFamily="2" charset="2"/>
              <a:buChar char="Ø"/>
            </a:pPr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No rekeying, programming skills, or help from IT is required</a:t>
            </a:r>
          </a:p>
          <a:p>
            <a:pPr algn="just">
              <a:buFont typeface="Wingdings" pitchFamily="2" charset="2"/>
              <a:buChar char="Ø"/>
            </a:pPr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Supports virtually any source formats used by your</a:t>
            </a:r>
          </a:p>
          <a:p>
            <a:pPr algn="just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  organization, including text, PDF, HTML, and formatted</a:t>
            </a:r>
          </a:p>
          <a:p>
            <a:pPr algn="just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  ASCII files</a:t>
            </a:r>
          </a:p>
          <a:p>
            <a:pPr algn="just">
              <a:buFont typeface="Wingdings" pitchFamily="2" charset="2"/>
              <a:buChar char="Ø"/>
            </a:pPr>
            <a:endParaRPr lang="en-US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Monarch leverages the investments in the reports you already</a:t>
            </a:r>
          </a:p>
          <a:p>
            <a:pPr algn="just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   have in place</a:t>
            </a:r>
          </a:p>
          <a:p>
            <a:pPr algn="just">
              <a:buFont typeface="Wingdings" pitchFamily="2" charset="2"/>
              <a:buChar char="Ø"/>
            </a:pPr>
            <a:endParaRPr lang="en-US" sz="3200" dirty="0"/>
          </a:p>
          <a:p>
            <a:pPr algn="just">
              <a:buFont typeface="Wingdings" pitchFamily="2" charset="2"/>
              <a:buChar char="Ø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8200" y="609600"/>
            <a:ext cx="3581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Save your model!</a:t>
            </a:r>
          </a:p>
          <a:p>
            <a:pPr algn="ctr"/>
            <a:endParaRPr lang="en-US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Models can be applied to a singular or series of the same report type.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 r="80635" b="60007"/>
          <a:stretch>
            <a:fillRect/>
          </a:stretch>
        </p:blipFill>
        <p:spPr bwMode="auto">
          <a:xfrm>
            <a:off x="685800" y="685800"/>
            <a:ext cx="3200400" cy="541020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cxnSp>
        <p:nvCxnSpPr>
          <p:cNvPr id="5" name="Straight Arrow Connector 4"/>
          <p:cNvCxnSpPr/>
          <p:nvPr/>
        </p:nvCxnSpPr>
        <p:spPr>
          <a:xfrm rot="10800000" flipV="1">
            <a:off x="2133600" y="1447800"/>
            <a:ext cx="2743200" cy="2133600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 b="6251"/>
          <a:stretch>
            <a:fillRect/>
          </a:stretch>
        </p:blipFill>
        <p:spPr bwMode="auto">
          <a:xfrm>
            <a:off x="533400" y="457200"/>
            <a:ext cx="8153400" cy="5732726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4" name="Down Arrow 3"/>
          <p:cNvSpPr/>
          <p:nvPr/>
        </p:nvSpPr>
        <p:spPr>
          <a:xfrm>
            <a:off x="762000" y="1066800"/>
            <a:ext cx="15240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9816604">
            <a:off x="838201" y="6406356"/>
            <a:ext cx="910918" cy="241724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0"/>
            <a:ext cx="533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1">
                    <a:lumMod val="75000"/>
                  </a:schemeClr>
                </a:solidFill>
                <a:latin typeface="Bookman"/>
              </a:rPr>
              <a:t>Questions?</a:t>
            </a:r>
            <a:endParaRPr lang="en-US" sz="5400" b="1" dirty="0">
              <a:solidFill>
                <a:schemeClr val="accent1">
                  <a:lumMod val="75000"/>
                </a:schemeClr>
              </a:solidFill>
              <a:latin typeface="Bookman"/>
            </a:endParaRPr>
          </a:p>
        </p:txBody>
      </p:sp>
      <p:pic>
        <p:nvPicPr>
          <p:cNvPr id="4" name="Picture 3" descr="monarch-butterfly_630_600x45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1066800"/>
            <a:ext cx="6400800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81000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Monarch allows you to use your existing reports as live actionable data, because it has the ability to apply structure to unstructured data</a:t>
            </a: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t="7763" r="5625" b="40108"/>
          <a:stretch>
            <a:fillRect/>
          </a:stretch>
        </p:blipFill>
        <p:spPr bwMode="auto">
          <a:xfrm>
            <a:off x="457200" y="1524000"/>
            <a:ext cx="8382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5257800" y="2438400"/>
            <a:ext cx="1981200" cy="3886200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7200" y="3124200"/>
            <a:ext cx="3276600" cy="3124200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7200" y="2133600"/>
            <a:ext cx="3276600" cy="457200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563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Bookman" pitchFamily="18" charset="0"/>
              </a:rPr>
              <a:t>Quick Look at the Process</a:t>
            </a:r>
            <a:endParaRPr lang="en-US" sz="2800" b="1" dirty="0">
              <a:solidFill>
                <a:schemeClr val="tx2">
                  <a:lumMod val="75000"/>
                </a:schemeClr>
              </a:solidFill>
              <a:latin typeface="Book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762000"/>
            <a:ext cx="800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Report</a:t>
            </a:r>
            <a:r>
              <a:rPr lang="en-US" sz="2400" dirty="0" smtClean="0"/>
              <a:t>	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Extract data from a report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Decide what information is important 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Select a sample of the information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Establish a “trap” to select all lines that are like the sample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Highlight the field or fields you want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Repeat for each grouping level</a:t>
            </a: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3124200"/>
            <a:ext cx="7162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Data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The report has been transformed into a live data table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Manipulate Data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You can then add sorts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and filters</a:t>
            </a: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4495800"/>
            <a:ext cx="762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Export</a:t>
            </a:r>
            <a:endParaRPr lang="en-US" dirty="0"/>
          </a:p>
          <a:p>
            <a:pPr lvl="1"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You can export your data to other file extensions such as excel, word, or PDF.</a:t>
            </a: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5791200"/>
            <a:ext cx="655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Finally, Save all the steps as a Monarch “Model File” for future use.</a:t>
            </a: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219200"/>
            <a:ext cx="84582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chemeClr val="tx2">
                    <a:lumMod val="75000"/>
                  </a:schemeClr>
                </a:solidFill>
                <a:latin typeface="Bookman" pitchFamily="18" charset="0"/>
              </a:rPr>
              <a:t>Demonstration of the </a:t>
            </a:r>
          </a:p>
          <a:p>
            <a:pPr algn="ctr"/>
            <a:r>
              <a:rPr lang="en-US" sz="8000" b="1" dirty="0" smtClean="0">
                <a:solidFill>
                  <a:schemeClr val="tx2">
                    <a:lumMod val="75000"/>
                  </a:schemeClr>
                </a:solidFill>
                <a:latin typeface="Bookman" pitchFamily="18" charset="0"/>
              </a:rPr>
              <a:t>Process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5146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chemeClr val="tx2">
                    <a:lumMod val="75000"/>
                  </a:schemeClr>
                </a:solidFill>
                <a:latin typeface="Bookman" pitchFamily="18" charset="0"/>
              </a:rPr>
              <a:t>Report View</a:t>
            </a:r>
            <a:endParaRPr lang="en-US" sz="8000" b="1" dirty="0">
              <a:solidFill>
                <a:schemeClr val="tx2">
                  <a:lumMod val="75000"/>
                </a:schemeClr>
              </a:solidFill>
              <a:latin typeface="Book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38800" y="304800"/>
            <a:ext cx="350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Take a close look at your</a:t>
            </a:r>
          </a:p>
          <a:p>
            <a:pPr algn="just"/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    report and become</a:t>
            </a:r>
          </a:p>
          <a:p>
            <a:pPr algn="just"/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    familiar with the layout</a:t>
            </a:r>
          </a:p>
          <a:p>
            <a:pPr algn="just"/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    and its contents</a:t>
            </a: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38800" y="2133600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Determine which  </a:t>
            </a:r>
          </a:p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    information is needed</a:t>
            </a:r>
          </a:p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    – all of the fields or</a:t>
            </a:r>
          </a:p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    only certain fields</a:t>
            </a: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 l="938" t="16822" r="23440" b="7764"/>
          <a:stretch>
            <a:fillRect/>
          </a:stretch>
        </p:blipFill>
        <p:spPr bwMode="auto">
          <a:xfrm>
            <a:off x="69047" y="381000"/>
            <a:ext cx="5569735" cy="5944579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638800" y="3886200"/>
            <a:ext cx="32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What information is </a:t>
            </a:r>
          </a:p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    fixed, constant, or </a:t>
            </a:r>
          </a:p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    likely to change</a:t>
            </a: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8800" y="5638800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What information</a:t>
            </a:r>
          </a:p>
          <a:p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    repeats most often</a:t>
            </a: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8623128" cy="6248400"/>
          </a:xfrm>
          <a:prstGeom prst="rect">
            <a:avLst/>
          </a:prstGeom>
          <a:noFill/>
          <a:ln w="1">
            <a:noFill/>
            <a:miter lim="800000"/>
            <a:headEnd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SU">
      <a:dk1>
        <a:srgbClr val="983093"/>
      </a:dk1>
      <a:lt1>
        <a:srgbClr val="FFE7AB"/>
      </a:lt1>
      <a:dk2>
        <a:srgbClr val="7030A0"/>
      </a:dk2>
      <a:lt2>
        <a:srgbClr val="FFDB82"/>
      </a:lt2>
      <a:accent1>
        <a:srgbClr val="7030A0"/>
      </a:accent1>
      <a:accent2>
        <a:srgbClr val="FFC42F"/>
      </a:accent2>
      <a:accent3>
        <a:srgbClr val="B58B80"/>
      </a:accent3>
      <a:accent4>
        <a:srgbClr val="FFDB82"/>
      </a:accent4>
      <a:accent5>
        <a:srgbClr val="A19574"/>
      </a:accent5>
      <a:accent6>
        <a:srgbClr val="983093"/>
      </a:accent6>
      <a:hlink>
        <a:srgbClr val="FFE7AB"/>
      </a:hlink>
      <a:folHlink>
        <a:srgbClr val="D9D4C7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1123</TotalTime>
  <Words>422</Words>
  <Application>Microsoft Office PowerPoint</Application>
  <PresentationFormat>On-screen Show (4:3)</PresentationFormat>
  <Paragraphs>144</Paragraphs>
  <Slides>32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Monarch Pro   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Company>Alcorn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Monarch Pro   Presented by: Bernadette Coleman, Assistant Coordinator of Payroll                           Alcorn State University</dc:title>
  <dc:creator>Bernadette Coleman</dc:creator>
  <cp:lastModifiedBy>Bernadette Coleman</cp:lastModifiedBy>
  <cp:revision>77</cp:revision>
  <dcterms:created xsi:type="dcterms:W3CDTF">2012-09-13T17:55:53Z</dcterms:created>
  <dcterms:modified xsi:type="dcterms:W3CDTF">2012-09-25T20:01:26Z</dcterms:modified>
</cp:coreProperties>
</file>