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4" r:id="rId2"/>
    <p:sldId id="256" r:id="rId3"/>
    <p:sldId id="277" r:id="rId4"/>
    <p:sldId id="271" r:id="rId5"/>
    <p:sldId id="261" r:id="rId6"/>
    <p:sldId id="270" r:id="rId7"/>
    <p:sldId id="264" r:id="rId8"/>
    <p:sldId id="278" r:id="rId9"/>
    <p:sldId id="280" r:id="rId10"/>
    <p:sldId id="263" r:id="rId11"/>
    <p:sldId id="269" r:id="rId12"/>
    <p:sldId id="275" r:id="rId13"/>
    <p:sldId id="279" r:id="rId14"/>
    <p:sldId id="281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8" autoAdjust="0"/>
    <p:restoredTop sz="94622" autoAdjust="0"/>
  </p:normalViewPr>
  <p:slideViewPr>
    <p:cSldViewPr>
      <p:cViewPr varScale="1">
        <p:scale>
          <a:sx n="52" d="100"/>
          <a:sy n="52" d="100"/>
        </p:scale>
        <p:origin x="-96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FF3838C-E736-43EB-988F-C1533B5DC6BA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C5FD3E7-806C-4556-8CB1-CCD2E7E25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F3838C-E736-43EB-988F-C1533B5DC6BA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FD3E7-806C-4556-8CB1-CCD2E7E25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FF3838C-E736-43EB-988F-C1533B5DC6BA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C5FD3E7-806C-4556-8CB1-CCD2E7E25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F3838C-E736-43EB-988F-C1533B5DC6BA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FD3E7-806C-4556-8CB1-CCD2E7E25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F3838C-E736-43EB-988F-C1533B5DC6BA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C5FD3E7-806C-4556-8CB1-CCD2E7E25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F3838C-E736-43EB-988F-C1533B5DC6BA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FD3E7-806C-4556-8CB1-CCD2E7E25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F3838C-E736-43EB-988F-C1533B5DC6BA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FD3E7-806C-4556-8CB1-CCD2E7E25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F3838C-E736-43EB-988F-C1533B5DC6BA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FD3E7-806C-4556-8CB1-CCD2E7E25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F3838C-E736-43EB-988F-C1533B5DC6BA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FD3E7-806C-4556-8CB1-CCD2E7E25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F3838C-E736-43EB-988F-C1533B5DC6BA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FD3E7-806C-4556-8CB1-CCD2E7E25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F3838C-E736-43EB-988F-C1533B5DC6BA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FD3E7-806C-4556-8CB1-CCD2E7E259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FF3838C-E736-43EB-988F-C1533B5DC6BA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C5FD3E7-806C-4556-8CB1-CCD2E7E25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facebook.com/album.php?profile=1&amp;id=180572140974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facebook.com/album.php?profile=1&amp;id=18057214097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facebook.com/album.php?profile=1&amp;id=18057214097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facebook.com/album.php?profile=1&amp;id=18057214097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facebook.com/album.php?profile=1&amp;id=180572140974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co.edu/aboutursa/resources/data_standards.pdf" TargetMode="External"/><Relationship Id="rId7" Type="http://schemas.openxmlformats.org/officeDocument/2006/relationships/image" Target="../media/image3.gif"/><Relationship Id="rId2" Type="http://schemas.openxmlformats.org/officeDocument/2006/relationships/hyperlink" Target="mailto:apayne@meridiancc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://www.facebook.com/album.php?profile=1&amp;id=180572140974" TargetMode="External"/><Relationship Id="rId4" Type="http://schemas.openxmlformats.org/officeDocument/2006/relationships/hyperlink" Target="http://www.oakland.edu/policies/218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facebook.com/album.php?profile=1&amp;id=18057214097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facebook.com/album.php?profile=1&amp;id=18057214097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facebook.com/album.php?profile=1&amp;id=18057214097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facebook.com/album.php?profile=1&amp;id=18057214097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facebook.com/album.php?profile=1&amp;id=18057214097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facebook.com/album.php?profile=1&amp;id=180572140974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2.jpeg"/><Relationship Id="rId4" Type="http://schemas.openxmlformats.org/officeDocument/2006/relationships/hyperlink" Target="http://www.facebook.com/album.php?profile=1&amp;id=18057214097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838200"/>
            <a:ext cx="625036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Alice:  Which way should I go?</a:t>
            </a:r>
          </a:p>
          <a:p>
            <a:endParaRPr lang="en-US" sz="2800" i="1" dirty="0" smtClean="0"/>
          </a:p>
          <a:p>
            <a:r>
              <a:rPr lang="en-US" sz="2800" i="1" dirty="0" smtClean="0"/>
              <a:t>The Cat:  That greatly depends on </a:t>
            </a:r>
          </a:p>
          <a:p>
            <a:r>
              <a:rPr lang="en-US" sz="2800" i="1" dirty="0" smtClean="0"/>
              <a:t>where you want to go.</a:t>
            </a:r>
          </a:p>
          <a:p>
            <a:endParaRPr lang="en-US" sz="2800" i="1" dirty="0" smtClean="0"/>
          </a:p>
          <a:p>
            <a:r>
              <a:rPr lang="en-US" sz="2800" i="1" dirty="0" smtClean="0"/>
              <a:t>Alice:  I don’t care where I go.</a:t>
            </a:r>
          </a:p>
          <a:p>
            <a:endParaRPr lang="en-US" sz="2800" i="1" dirty="0" smtClean="0"/>
          </a:p>
          <a:p>
            <a:r>
              <a:rPr lang="en-US" sz="2800" i="1" dirty="0" smtClean="0"/>
              <a:t>The Cat:  Then it doesn’t matter how</a:t>
            </a:r>
          </a:p>
          <a:p>
            <a:r>
              <a:rPr lang="en-US" sz="2800" i="1" dirty="0" smtClean="0"/>
              <a:t> you get there.</a:t>
            </a:r>
            <a:endParaRPr lang="en-US" sz="2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334000" y="5715000"/>
            <a:ext cx="2389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Alice In Wonderland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8153400" y="4724400"/>
            <a:ext cx="990600" cy="1985665"/>
            <a:chOff x="8153400" y="4724400"/>
            <a:chExt cx="990600" cy="1985665"/>
          </a:xfrm>
        </p:grpSpPr>
        <p:pic>
          <p:nvPicPr>
            <p:cNvPr id="8" name="Picture 7" descr="E-Learning Meridian Community College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lum bright="-10000" contrast="21000"/>
            </a:blip>
            <a:srcRect/>
            <a:stretch>
              <a:fillRect/>
            </a:stretch>
          </p:blipFill>
          <p:spPr bwMode="auto">
            <a:xfrm>
              <a:off x="8305800" y="5562600"/>
              <a:ext cx="685800" cy="685800"/>
            </a:xfrm>
            <a:prstGeom prst="rect">
              <a:avLst/>
            </a:prstGeom>
            <a:noFill/>
            <a:ln w="19050">
              <a:noFill/>
            </a:ln>
            <a:effectLst>
              <a:outerShdw blurRad="50800" dist="38100" algn="l" rotWithShape="0">
                <a:schemeClr val="tx1">
                  <a:alpha val="40000"/>
                </a:schemeClr>
              </a:outerShdw>
            </a:effectLst>
          </p:spPr>
        </p:pic>
        <p:sp>
          <p:nvSpPr>
            <p:cNvPr id="9" name="Rectangle 8"/>
            <p:cNvSpPr/>
            <p:nvPr/>
          </p:nvSpPr>
          <p:spPr>
            <a:xfrm>
              <a:off x="8229600" y="6248400"/>
              <a:ext cx="9144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 smtClean="0"/>
                <a:t>MBUG 2012</a:t>
              </a:r>
              <a:endParaRPr lang="en-US" sz="1200" b="1" dirty="0"/>
            </a:p>
          </p:txBody>
        </p:sp>
        <p:sp>
          <p:nvSpPr>
            <p:cNvPr id="10" name="Title 1"/>
            <p:cNvSpPr txBox="1">
              <a:spLocks/>
            </p:cNvSpPr>
            <p:nvPr/>
          </p:nvSpPr>
          <p:spPr>
            <a:xfrm>
              <a:off x="8153400" y="4724400"/>
              <a:ext cx="990600" cy="1066800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all" spc="0" normalizeH="0" baseline="0" noProof="0" dirty="0" smtClean="0">
                  <a:ln w="500">
                    <a:solidFill>
                      <a:schemeClr val="tx2">
                        <a:shade val="20000"/>
                        <a:satMod val="120000"/>
                      </a:schemeClr>
                    </a:solidFill>
                  </a:ln>
                  <a:gradFill>
                    <a:gsLst>
                      <a:gs pos="0">
                        <a:schemeClr val="accent4">
                          <a:tint val="13000"/>
                        </a:schemeClr>
                      </a:gs>
                      <a:gs pos="10000">
                        <a:schemeClr val="accent4">
                          <a:tint val="20000"/>
                        </a:schemeClr>
                      </a:gs>
                      <a:gs pos="49000">
                        <a:schemeClr val="accent4">
                          <a:tint val="70000"/>
                        </a:schemeClr>
                      </a:gs>
                      <a:gs pos="50000">
                        <a:schemeClr val="accent4">
                          <a:tint val="97000"/>
                        </a:schemeClr>
                      </a:gs>
                      <a:gs pos="100000">
                        <a:schemeClr val="accent4">
                          <a:tint val="20000"/>
                        </a:schemeClr>
                      </a:gs>
                    </a:gsLst>
                    <a:lin ang="5400000" scaled="1"/>
                  </a:gra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Data Integrity:</a:t>
              </a:r>
              <a:br>
                <a:rPr kumimoji="0" lang="en-US" sz="1200" b="1" i="0" u="none" strike="noStrike" kern="1200" cap="all" spc="0" normalizeH="0" baseline="0" noProof="0" dirty="0" smtClean="0">
                  <a:ln w="500">
                    <a:solidFill>
                      <a:schemeClr val="tx2">
                        <a:shade val="20000"/>
                        <a:satMod val="120000"/>
                      </a:schemeClr>
                    </a:solidFill>
                  </a:ln>
                  <a:gradFill>
                    <a:gsLst>
                      <a:gs pos="0">
                        <a:schemeClr val="accent4">
                          <a:tint val="13000"/>
                        </a:schemeClr>
                      </a:gs>
                      <a:gs pos="10000">
                        <a:schemeClr val="accent4">
                          <a:tint val="20000"/>
                        </a:schemeClr>
                      </a:gs>
                      <a:gs pos="49000">
                        <a:schemeClr val="accent4">
                          <a:tint val="70000"/>
                        </a:schemeClr>
                      </a:gs>
                      <a:gs pos="50000">
                        <a:schemeClr val="accent4">
                          <a:tint val="97000"/>
                        </a:schemeClr>
                      </a:gs>
                      <a:gs pos="100000">
                        <a:schemeClr val="accent4">
                          <a:tint val="20000"/>
                        </a:schemeClr>
                      </a:gs>
                    </a:gsLst>
                    <a:lin ang="5400000" scaled="1"/>
                  </a:gradFill>
                  <a:effectLst/>
                  <a:uLnTx/>
                  <a:uFillTx/>
                  <a:latin typeface="+mj-lt"/>
                  <a:ea typeface="+mj-ea"/>
                  <a:cs typeface="+mj-cs"/>
                </a:rPr>
              </a:br>
              <a:r>
                <a:rPr kumimoji="0" lang="en-US" sz="1200" b="1" i="0" u="none" strike="noStrike" kern="1200" cap="all" spc="0" normalizeH="0" baseline="0" noProof="0" dirty="0" smtClean="0">
                  <a:ln w="500">
                    <a:solidFill>
                      <a:schemeClr val="tx2">
                        <a:shade val="20000"/>
                        <a:satMod val="120000"/>
                      </a:schemeClr>
                    </a:solidFill>
                  </a:ln>
                  <a:gradFill>
                    <a:gsLst>
                      <a:gs pos="0">
                        <a:schemeClr val="accent4">
                          <a:tint val="13000"/>
                        </a:schemeClr>
                      </a:gs>
                      <a:gs pos="10000">
                        <a:schemeClr val="accent4">
                          <a:tint val="20000"/>
                        </a:schemeClr>
                      </a:gs>
                      <a:gs pos="49000">
                        <a:schemeClr val="accent4">
                          <a:tint val="70000"/>
                        </a:schemeClr>
                      </a:gs>
                      <a:gs pos="50000">
                        <a:schemeClr val="accent4">
                          <a:tint val="97000"/>
                        </a:schemeClr>
                      </a:gs>
                      <a:gs pos="100000">
                        <a:schemeClr val="accent4">
                          <a:tint val="20000"/>
                        </a:schemeClr>
                      </a:gs>
                    </a:gsLst>
                    <a:lin ang="5400000" scaled="1"/>
                  </a:gra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Banner and You.</a:t>
              </a:r>
              <a:endParaRPr kumimoji="0" lang="en-US" sz="12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pic>
        <p:nvPicPr>
          <p:cNvPr id="13314" name="Picture 2" descr="http://www.mbug.net/../mbug_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84551" y="0"/>
            <a:ext cx="959449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066800"/>
            <a:ext cx="7239000" cy="4343400"/>
          </a:xfrm>
        </p:spPr>
        <p:txBody>
          <a:bodyPr>
            <a:normAutofit/>
          </a:bodyPr>
          <a:lstStyle/>
          <a:p>
            <a:r>
              <a:rPr lang="en-US" b="1" dirty="0" smtClean="0"/>
              <a:t>Let’s visit BANNER:</a:t>
            </a:r>
          </a:p>
          <a:p>
            <a:pPr lvl="1"/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Search screens:</a:t>
            </a:r>
          </a:p>
          <a:p>
            <a:pPr lvl="2"/>
            <a:r>
              <a:rPr lang="en-US" b="1" dirty="0" smtClean="0"/>
              <a:t>Person Search (SOAIDEN)</a:t>
            </a:r>
          </a:p>
          <a:p>
            <a:pPr lvl="2"/>
            <a:r>
              <a:rPr lang="en-US" b="1" dirty="0" smtClean="0"/>
              <a:t> Alternate ID Search (GUIALTI)</a:t>
            </a:r>
          </a:p>
          <a:p>
            <a:pPr lvl="2"/>
            <a:r>
              <a:rPr lang="en-US" b="1" dirty="0" smtClean="0"/>
              <a:t>Non-person Search (SOACOMP)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GUASYST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GOAMTCH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Incorporate standards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Follow standards</a:t>
            </a:r>
          </a:p>
          <a:p>
            <a:pPr lvl="1"/>
            <a:endParaRPr lang="en-US" b="1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 lvl="2"/>
            <a:endParaRPr lang="en-US" b="1" dirty="0" smtClean="0"/>
          </a:p>
          <a:p>
            <a:pPr lvl="2"/>
            <a:endParaRPr lang="en-US" b="1" dirty="0" smtClean="0"/>
          </a:p>
          <a:p>
            <a:pPr lvl="2">
              <a:buNone/>
            </a:pPr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0" y="228600"/>
            <a:ext cx="7772400" cy="701040"/>
          </a:xfrm>
        </p:spPr>
        <p:txBody>
          <a:bodyPr>
            <a:normAutofit/>
          </a:bodyPr>
          <a:lstStyle/>
          <a:p>
            <a:r>
              <a:rPr lang="en-US" dirty="0" smtClean="0"/>
              <a:t>How is IT DONE?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153400" y="4724400"/>
            <a:ext cx="990600" cy="1985665"/>
            <a:chOff x="8153400" y="4724400"/>
            <a:chExt cx="990600" cy="1985665"/>
          </a:xfrm>
        </p:grpSpPr>
        <p:pic>
          <p:nvPicPr>
            <p:cNvPr id="9" name="Picture 8" descr="E-Learning Meridian Community College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lum bright="-10000" contrast="21000"/>
            </a:blip>
            <a:srcRect/>
            <a:stretch>
              <a:fillRect/>
            </a:stretch>
          </p:blipFill>
          <p:spPr bwMode="auto">
            <a:xfrm>
              <a:off x="8305800" y="5562600"/>
              <a:ext cx="685800" cy="685800"/>
            </a:xfrm>
            <a:prstGeom prst="rect">
              <a:avLst/>
            </a:prstGeom>
            <a:noFill/>
            <a:ln w="19050">
              <a:noFill/>
            </a:ln>
            <a:effectLst>
              <a:outerShdw blurRad="50800" dist="38100" algn="l" rotWithShape="0">
                <a:schemeClr val="tx1">
                  <a:alpha val="40000"/>
                </a:schemeClr>
              </a:outerShdw>
            </a:effectLst>
          </p:spPr>
        </p:pic>
        <p:sp>
          <p:nvSpPr>
            <p:cNvPr id="10" name="Rectangle 9"/>
            <p:cNvSpPr/>
            <p:nvPr/>
          </p:nvSpPr>
          <p:spPr>
            <a:xfrm>
              <a:off x="8229600" y="6248400"/>
              <a:ext cx="9144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 smtClean="0"/>
                <a:t>MBUG 2012</a:t>
              </a:r>
              <a:endParaRPr lang="en-US" sz="1200" b="1" dirty="0"/>
            </a:p>
          </p:txBody>
        </p:sp>
        <p:sp>
          <p:nvSpPr>
            <p:cNvPr id="11" name="Title 1"/>
            <p:cNvSpPr txBox="1">
              <a:spLocks/>
            </p:cNvSpPr>
            <p:nvPr/>
          </p:nvSpPr>
          <p:spPr>
            <a:xfrm>
              <a:off x="8153400" y="4724400"/>
              <a:ext cx="990600" cy="1066800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all" spc="0" normalizeH="0" baseline="0" noProof="0" dirty="0" smtClean="0">
                  <a:ln w="500">
                    <a:solidFill>
                      <a:schemeClr val="tx2">
                        <a:shade val="20000"/>
                        <a:satMod val="120000"/>
                      </a:schemeClr>
                    </a:solidFill>
                  </a:ln>
                  <a:gradFill>
                    <a:gsLst>
                      <a:gs pos="0">
                        <a:schemeClr val="accent4">
                          <a:tint val="13000"/>
                        </a:schemeClr>
                      </a:gs>
                      <a:gs pos="10000">
                        <a:schemeClr val="accent4">
                          <a:tint val="20000"/>
                        </a:schemeClr>
                      </a:gs>
                      <a:gs pos="49000">
                        <a:schemeClr val="accent4">
                          <a:tint val="70000"/>
                        </a:schemeClr>
                      </a:gs>
                      <a:gs pos="50000">
                        <a:schemeClr val="accent4">
                          <a:tint val="97000"/>
                        </a:schemeClr>
                      </a:gs>
                      <a:gs pos="100000">
                        <a:schemeClr val="accent4">
                          <a:tint val="20000"/>
                        </a:schemeClr>
                      </a:gs>
                    </a:gsLst>
                    <a:lin ang="5400000" scaled="1"/>
                  </a:gra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Data Integrity:</a:t>
              </a:r>
              <a:br>
                <a:rPr kumimoji="0" lang="en-US" sz="1200" b="1" i="0" u="none" strike="noStrike" kern="1200" cap="all" spc="0" normalizeH="0" baseline="0" noProof="0" dirty="0" smtClean="0">
                  <a:ln w="500">
                    <a:solidFill>
                      <a:schemeClr val="tx2">
                        <a:shade val="20000"/>
                        <a:satMod val="120000"/>
                      </a:schemeClr>
                    </a:solidFill>
                  </a:ln>
                  <a:gradFill>
                    <a:gsLst>
                      <a:gs pos="0">
                        <a:schemeClr val="accent4">
                          <a:tint val="13000"/>
                        </a:schemeClr>
                      </a:gs>
                      <a:gs pos="10000">
                        <a:schemeClr val="accent4">
                          <a:tint val="20000"/>
                        </a:schemeClr>
                      </a:gs>
                      <a:gs pos="49000">
                        <a:schemeClr val="accent4">
                          <a:tint val="70000"/>
                        </a:schemeClr>
                      </a:gs>
                      <a:gs pos="50000">
                        <a:schemeClr val="accent4">
                          <a:tint val="97000"/>
                        </a:schemeClr>
                      </a:gs>
                      <a:gs pos="100000">
                        <a:schemeClr val="accent4">
                          <a:tint val="20000"/>
                        </a:schemeClr>
                      </a:gs>
                    </a:gsLst>
                    <a:lin ang="5400000" scaled="1"/>
                  </a:gradFill>
                  <a:effectLst/>
                  <a:uLnTx/>
                  <a:uFillTx/>
                  <a:latin typeface="+mj-lt"/>
                  <a:ea typeface="+mj-ea"/>
                  <a:cs typeface="+mj-cs"/>
                </a:rPr>
              </a:br>
              <a:r>
                <a:rPr kumimoji="0" lang="en-US" sz="1200" b="1" i="0" u="none" strike="noStrike" kern="1200" cap="all" spc="0" normalizeH="0" baseline="0" noProof="0" dirty="0" smtClean="0">
                  <a:ln w="500">
                    <a:solidFill>
                      <a:schemeClr val="tx2">
                        <a:shade val="20000"/>
                        <a:satMod val="120000"/>
                      </a:schemeClr>
                    </a:solidFill>
                  </a:ln>
                  <a:gradFill>
                    <a:gsLst>
                      <a:gs pos="0">
                        <a:schemeClr val="accent4">
                          <a:tint val="13000"/>
                        </a:schemeClr>
                      </a:gs>
                      <a:gs pos="10000">
                        <a:schemeClr val="accent4">
                          <a:tint val="20000"/>
                        </a:schemeClr>
                      </a:gs>
                      <a:gs pos="49000">
                        <a:schemeClr val="accent4">
                          <a:tint val="70000"/>
                        </a:schemeClr>
                      </a:gs>
                      <a:gs pos="50000">
                        <a:schemeClr val="accent4">
                          <a:tint val="97000"/>
                        </a:schemeClr>
                      </a:gs>
                      <a:gs pos="100000">
                        <a:schemeClr val="accent4">
                          <a:tint val="20000"/>
                        </a:schemeClr>
                      </a:gs>
                    </a:gsLst>
                    <a:lin ang="5400000" scaled="1"/>
                  </a:gra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Banner and You.</a:t>
              </a:r>
              <a:endParaRPr kumimoji="0" lang="en-US" sz="12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pic>
        <p:nvPicPr>
          <p:cNvPr id="12" name="Picture 2" descr="http://www.mbug.net/../mbug_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84551" y="0"/>
            <a:ext cx="959449" cy="990600"/>
          </a:xfrm>
          <a:prstGeom prst="rect">
            <a:avLst/>
          </a:prstGeom>
          <a:noFill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print"/>
          <a:srcRect l="7613" t="12500" r="8053" b="4167"/>
          <a:stretch>
            <a:fillRect/>
          </a:stretch>
        </p:blipFill>
        <p:spPr bwMode="auto">
          <a:xfrm rot="491179">
            <a:off x="4648200" y="457200"/>
            <a:ext cx="30861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4846320"/>
          </a:xfrm>
        </p:spPr>
        <p:txBody>
          <a:bodyPr>
            <a:normAutofit/>
          </a:bodyPr>
          <a:lstStyle/>
          <a:p>
            <a:r>
              <a:rPr lang="en-US" b="1" dirty="0" smtClean="0"/>
              <a:t>Let’s talk BANNER: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A vendor account is established?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Graduation evaluation?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A recruiter meets a student at a college fair?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A donor makes a contribution?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A new employee comes on board?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A financial aid data load is completed?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A study-aboard candidate ends their program?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A student graduates?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A report is submitted to the state agency?</a:t>
            </a:r>
          </a:p>
          <a:p>
            <a:endParaRPr lang="en-US" b="1" dirty="0" smtClean="0"/>
          </a:p>
          <a:p>
            <a:pPr lvl="1"/>
            <a:endParaRPr lang="en-US" b="1" dirty="0" smtClean="0">
              <a:solidFill>
                <a:schemeClr val="tx1"/>
              </a:solidFill>
            </a:endParaRPr>
          </a:p>
          <a:p>
            <a:pPr lvl="1"/>
            <a:endParaRPr lang="en-US" b="1" dirty="0" smtClean="0">
              <a:solidFill>
                <a:schemeClr val="tx1"/>
              </a:solidFill>
            </a:endParaRPr>
          </a:p>
          <a:p>
            <a:pPr lvl="1"/>
            <a:endParaRPr lang="en-US" b="1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8153400" y="4724400"/>
            <a:ext cx="990600" cy="1985665"/>
            <a:chOff x="8153400" y="4724400"/>
            <a:chExt cx="990600" cy="1985665"/>
          </a:xfrm>
        </p:grpSpPr>
        <p:pic>
          <p:nvPicPr>
            <p:cNvPr id="7" name="Picture 6" descr="E-Learning Meridian Community College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lum bright="-10000" contrast="21000"/>
            </a:blip>
            <a:srcRect/>
            <a:stretch>
              <a:fillRect/>
            </a:stretch>
          </p:blipFill>
          <p:spPr bwMode="auto">
            <a:xfrm>
              <a:off x="8305800" y="5562600"/>
              <a:ext cx="685800" cy="685800"/>
            </a:xfrm>
            <a:prstGeom prst="rect">
              <a:avLst/>
            </a:prstGeom>
            <a:noFill/>
            <a:ln w="19050">
              <a:noFill/>
            </a:ln>
            <a:effectLst>
              <a:outerShdw blurRad="50800" dist="38100" algn="l" rotWithShape="0">
                <a:schemeClr val="tx1">
                  <a:alpha val="40000"/>
                </a:schemeClr>
              </a:outerShdw>
            </a:effectLst>
          </p:spPr>
        </p:pic>
        <p:sp>
          <p:nvSpPr>
            <p:cNvPr id="8" name="Rectangle 7"/>
            <p:cNvSpPr/>
            <p:nvPr/>
          </p:nvSpPr>
          <p:spPr>
            <a:xfrm>
              <a:off x="8229600" y="6248400"/>
              <a:ext cx="9144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 smtClean="0"/>
                <a:t>MBUG 2012</a:t>
              </a:r>
              <a:endParaRPr lang="en-US" sz="1200" b="1" dirty="0"/>
            </a:p>
          </p:txBody>
        </p:sp>
        <p:sp>
          <p:nvSpPr>
            <p:cNvPr id="9" name="Title 1"/>
            <p:cNvSpPr txBox="1">
              <a:spLocks/>
            </p:cNvSpPr>
            <p:nvPr/>
          </p:nvSpPr>
          <p:spPr>
            <a:xfrm>
              <a:off x="8153400" y="4724400"/>
              <a:ext cx="990600" cy="1066800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all" spc="0" normalizeH="0" baseline="0" noProof="0" dirty="0" smtClean="0">
                  <a:ln w="500">
                    <a:solidFill>
                      <a:schemeClr val="tx2">
                        <a:shade val="20000"/>
                        <a:satMod val="120000"/>
                      </a:schemeClr>
                    </a:solidFill>
                  </a:ln>
                  <a:gradFill>
                    <a:gsLst>
                      <a:gs pos="0">
                        <a:schemeClr val="accent4">
                          <a:tint val="13000"/>
                        </a:schemeClr>
                      </a:gs>
                      <a:gs pos="10000">
                        <a:schemeClr val="accent4">
                          <a:tint val="20000"/>
                        </a:schemeClr>
                      </a:gs>
                      <a:gs pos="49000">
                        <a:schemeClr val="accent4">
                          <a:tint val="70000"/>
                        </a:schemeClr>
                      </a:gs>
                      <a:gs pos="50000">
                        <a:schemeClr val="accent4">
                          <a:tint val="97000"/>
                        </a:schemeClr>
                      </a:gs>
                      <a:gs pos="100000">
                        <a:schemeClr val="accent4">
                          <a:tint val="20000"/>
                        </a:schemeClr>
                      </a:gs>
                    </a:gsLst>
                    <a:lin ang="5400000" scaled="1"/>
                  </a:gra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Data Integrity:</a:t>
              </a:r>
              <a:br>
                <a:rPr kumimoji="0" lang="en-US" sz="1200" b="1" i="0" u="none" strike="noStrike" kern="1200" cap="all" spc="0" normalizeH="0" baseline="0" noProof="0" dirty="0" smtClean="0">
                  <a:ln w="500">
                    <a:solidFill>
                      <a:schemeClr val="tx2">
                        <a:shade val="20000"/>
                        <a:satMod val="120000"/>
                      </a:schemeClr>
                    </a:solidFill>
                  </a:ln>
                  <a:gradFill>
                    <a:gsLst>
                      <a:gs pos="0">
                        <a:schemeClr val="accent4">
                          <a:tint val="13000"/>
                        </a:schemeClr>
                      </a:gs>
                      <a:gs pos="10000">
                        <a:schemeClr val="accent4">
                          <a:tint val="20000"/>
                        </a:schemeClr>
                      </a:gs>
                      <a:gs pos="49000">
                        <a:schemeClr val="accent4">
                          <a:tint val="70000"/>
                        </a:schemeClr>
                      </a:gs>
                      <a:gs pos="50000">
                        <a:schemeClr val="accent4">
                          <a:tint val="97000"/>
                        </a:schemeClr>
                      </a:gs>
                      <a:gs pos="100000">
                        <a:schemeClr val="accent4">
                          <a:tint val="20000"/>
                        </a:schemeClr>
                      </a:gs>
                    </a:gsLst>
                    <a:lin ang="5400000" scaled="1"/>
                  </a:gradFill>
                  <a:effectLst/>
                  <a:uLnTx/>
                  <a:uFillTx/>
                  <a:latin typeface="+mj-lt"/>
                  <a:ea typeface="+mj-ea"/>
                  <a:cs typeface="+mj-cs"/>
                </a:rPr>
              </a:br>
              <a:r>
                <a:rPr kumimoji="0" lang="en-US" sz="1200" b="1" i="0" u="none" strike="noStrike" kern="1200" cap="all" spc="0" normalizeH="0" baseline="0" noProof="0" dirty="0" smtClean="0">
                  <a:ln w="500">
                    <a:solidFill>
                      <a:schemeClr val="tx2">
                        <a:shade val="20000"/>
                        <a:satMod val="120000"/>
                      </a:schemeClr>
                    </a:solidFill>
                  </a:ln>
                  <a:gradFill>
                    <a:gsLst>
                      <a:gs pos="0">
                        <a:schemeClr val="accent4">
                          <a:tint val="13000"/>
                        </a:schemeClr>
                      </a:gs>
                      <a:gs pos="10000">
                        <a:schemeClr val="accent4">
                          <a:tint val="20000"/>
                        </a:schemeClr>
                      </a:gs>
                      <a:gs pos="49000">
                        <a:schemeClr val="accent4">
                          <a:tint val="70000"/>
                        </a:schemeClr>
                      </a:gs>
                      <a:gs pos="50000">
                        <a:schemeClr val="accent4">
                          <a:tint val="97000"/>
                        </a:schemeClr>
                      </a:gs>
                      <a:gs pos="100000">
                        <a:schemeClr val="accent4">
                          <a:tint val="20000"/>
                        </a:schemeClr>
                      </a:gs>
                    </a:gsLst>
                    <a:lin ang="5400000" scaled="1"/>
                  </a:gra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Banner and You.</a:t>
              </a:r>
              <a:endParaRPr kumimoji="0" lang="en-US" sz="12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0" y="228600"/>
            <a:ext cx="7772400" cy="701040"/>
          </a:xfrm>
        </p:spPr>
        <p:txBody>
          <a:bodyPr>
            <a:normAutofit/>
          </a:bodyPr>
          <a:lstStyle/>
          <a:p>
            <a:r>
              <a:rPr lang="en-US" dirty="0" smtClean="0"/>
              <a:t>WHEN is IT DONE?</a:t>
            </a:r>
            <a:endParaRPr lang="en-US" dirty="0"/>
          </a:p>
        </p:txBody>
      </p:sp>
      <p:pic>
        <p:nvPicPr>
          <p:cNvPr id="11" name="Picture 2" descr="http://www.mbug.net/../mbug_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84551" y="0"/>
            <a:ext cx="959449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7239000" cy="624840"/>
          </a:xfrm>
        </p:spPr>
        <p:txBody>
          <a:bodyPr/>
          <a:lstStyle/>
          <a:p>
            <a:r>
              <a:rPr lang="en-US" dirty="0" smtClean="0"/>
              <a:t>Do you have data integrity?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001000" cy="3886200"/>
          </a:xfrm>
        </p:spPr>
        <p:txBody>
          <a:bodyPr/>
          <a:lstStyle/>
          <a:p>
            <a:r>
              <a:rPr lang="en-US" b="1" dirty="0" smtClean="0"/>
              <a:t>Is there ownership?</a:t>
            </a:r>
          </a:p>
          <a:p>
            <a:r>
              <a:rPr lang="en-US" b="1" dirty="0" smtClean="0"/>
              <a:t>Are staff trained with consistency?</a:t>
            </a:r>
          </a:p>
          <a:p>
            <a:r>
              <a:rPr lang="en-US" b="1" dirty="0" smtClean="0"/>
              <a:t>Are there policies and procedures in place?</a:t>
            </a:r>
          </a:p>
          <a:p>
            <a:r>
              <a:rPr lang="en-US" b="1" dirty="0" smtClean="0"/>
              <a:t>Are there data collection/entry protocols?</a:t>
            </a:r>
          </a:p>
          <a:p>
            <a:r>
              <a:rPr lang="en-US" b="1" dirty="0" smtClean="0"/>
              <a:t>Is there continuity between departments?</a:t>
            </a:r>
          </a:p>
          <a:p>
            <a:r>
              <a:rPr lang="en-US" b="1" dirty="0" smtClean="0"/>
              <a:t>Are you inputting garbage expecting more?</a:t>
            </a:r>
          </a:p>
          <a:p>
            <a:r>
              <a:rPr lang="en-US" b="1" dirty="0" smtClean="0"/>
              <a:t>Have a painted a big picture where everyone plays a part?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153400" y="4724400"/>
            <a:ext cx="990600" cy="1985665"/>
            <a:chOff x="8153400" y="4724400"/>
            <a:chExt cx="990600" cy="1985665"/>
          </a:xfrm>
        </p:grpSpPr>
        <p:pic>
          <p:nvPicPr>
            <p:cNvPr id="5" name="Picture 4" descr="E-Learning Meridian Community College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lum bright="-10000" contrast="21000"/>
            </a:blip>
            <a:srcRect/>
            <a:stretch>
              <a:fillRect/>
            </a:stretch>
          </p:blipFill>
          <p:spPr bwMode="auto">
            <a:xfrm>
              <a:off x="8305800" y="5562600"/>
              <a:ext cx="685800" cy="685800"/>
            </a:xfrm>
            <a:prstGeom prst="rect">
              <a:avLst/>
            </a:prstGeom>
            <a:noFill/>
            <a:ln w="19050">
              <a:noFill/>
            </a:ln>
            <a:effectLst>
              <a:outerShdw blurRad="50800" dist="38100" algn="l" rotWithShape="0">
                <a:schemeClr val="tx1">
                  <a:alpha val="40000"/>
                </a:schemeClr>
              </a:outerShdw>
            </a:effectLst>
          </p:spPr>
        </p:pic>
        <p:sp>
          <p:nvSpPr>
            <p:cNvPr id="6" name="Rectangle 5"/>
            <p:cNvSpPr/>
            <p:nvPr/>
          </p:nvSpPr>
          <p:spPr>
            <a:xfrm>
              <a:off x="8229600" y="6248400"/>
              <a:ext cx="9144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 smtClean="0"/>
                <a:t>MBUG 2012</a:t>
              </a:r>
              <a:endParaRPr lang="en-US" sz="1200" b="1" dirty="0"/>
            </a:p>
          </p:txBody>
        </p:sp>
        <p:sp>
          <p:nvSpPr>
            <p:cNvPr id="7" name="Title 1"/>
            <p:cNvSpPr txBox="1">
              <a:spLocks/>
            </p:cNvSpPr>
            <p:nvPr/>
          </p:nvSpPr>
          <p:spPr>
            <a:xfrm>
              <a:off x="8153400" y="4724400"/>
              <a:ext cx="990600" cy="1066800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all" spc="0" normalizeH="0" baseline="0" noProof="0" dirty="0" smtClean="0">
                  <a:ln w="500">
                    <a:solidFill>
                      <a:schemeClr val="tx2">
                        <a:shade val="20000"/>
                        <a:satMod val="120000"/>
                      </a:schemeClr>
                    </a:solidFill>
                  </a:ln>
                  <a:gradFill>
                    <a:gsLst>
                      <a:gs pos="0">
                        <a:schemeClr val="accent4">
                          <a:tint val="13000"/>
                        </a:schemeClr>
                      </a:gs>
                      <a:gs pos="10000">
                        <a:schemeClr val="accent4">
                          <a:tint val="20000"/>
                        </a:schemeClr>
                      </a:gs>
                      <a:gs pos="49000">
                        <a:schemeClr val="accent4">
                          <a:tint val="70000"/>
                        </a:schemeClr>
                      </a:gs>
                      <a:gs pos="50000">
                        <a:schemeClr val="accent4">
                          <a:tint val="97000"/>
                        </a:schemeClr>
                      </a:gs>
                      <a:gs pos="100000">
                        <a:schemeClr val="accent4">
                          <a:tint val="20000"/>
                        </a:schemeClr>
                      </a:gs>
                    </a:gsLst>
                    <a:lin ang="5400000" scaled="1"/>
                  </a:gra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Data Integrity:</a:t>
              </a:r>
              <a:br>
                <a:rPr kumimoji="0" lang="en-US" sz="1200" b="1" i="0" u="none" strike="noStrike" kern="1200" cap="all" spc="0" normalizeH="0" baseline="0" noProof="0" dirty="0" smtClean="0">
                  <a:ln w="500">
                    <a:solidFill>
                      <a:schemeClr val="tx2">
                        <a:shade val="20000"/>
                        <a:satMod val="120000"/>
                      </a:schemeClr>
                    </a:solidFill>
                  </a:ln>
                  <a:gradFill>
                    <a:gsLst>
                      <a:gs pos="0">
                        <a:schemeClr val="accent4">
                          <a:tint val="13000"/>
                        </a:schemeClr>
                      </a:gs>
                      <a:gs pos="10000">
                        <a:schemeClr val="accent4">
                          <a:tint val="20000"/>
                        </a:schemeClr>
                      </a:gs>
                      <a:gs pos="49000">
                        <a:schemeClr val="accent4">
                          <a:tint val="70000"/>
                        </a:schemeClr>
                      </a:gs>
                      <a:gs pos="50000">
                        <a:schemeClr val="accent4">
                          <a:tint val="97000"/>
                        </a:schemeClr>
                      </a:gs>
                      <a:gs pos="100000">
                        <a:schemeClr val="accent4">
                          <a:tint val="20000"/>
                        </a:schemeClr>
                      </a:gs>
                    </a:gsLst>
                    <a:lin ang="5400000" scaled="1"/>
                  </a:gradFill>
                  <a:effectLst/>
                  <a:uLnTx/>
                  <a:uFillTx/>
                  <a:latin typeface="+mj-lt"/>
                  <a:ea typeface="+mj-ea"/>
                  <a:cs typeface="+mj-cs"/>
                </a:rPr>
              </a:br>
              <a:r>
                <a:rPr kumimoji="0" lang="en-US" sz="1200" b="1" i="0" u="none" strike="noStrike" kern="1200" cap="all" spc="0" normalizeH="0" baseline="0" noProof="0" dirty="0" smtClean="0">
                  <a:ln w="500">
                    <a:solidFill>
                      <a:schemeClr val="tx2">
                        <a:shade val="20000"/>
                        <a:satMod val="120000"/>
                      </a:schemeClr>
                    </a:solidFill>
                  </a:ln>
                  <a:gradFill>
                    <a:gsLst>
                      <a:gs pos="0">
                        <a:schemeClr val="accent4">
                          <a:tint val="13000"/>
                        </a:schemeClr>
                      </a:gs>
                      <a:gs pos="10000">
                        <a:schemeClr val="accent4">
                          <a:tint val="20000"/>
                        </a:schemeClr>
                      </a:gs>
                      <a:gs pos="49000">
                        <a:schemeClr val="accent4">
                          <a:tint val="70000"/>
                        </a:schemeClr>
                      </a:gs>
                      <a:gs pos="50000">
                        <a:schemeClr val="accent4">
                          <a:tint val="97000"/>
                        </a:schemeClr>
                      </a:gs>
                      <a:gs pos="100000">
                        <a:schemeClr val="accent4">
                          <a:tint val="20000"/>
                        </a:schemeClr>
                      </a:gs>
                    </a:gsLst>
                    <a:lin ang="5400000" scaled="1"/>
                  </a:gra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Banner and You.</a:t>
              </a:r>
              <a:endParaRPr kumimoji="0" lang="en-US" sz="12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pic>
        <p:nvPicPr>
          <p:cNvPr id="8" name="Picture 2" descr="http://www.mbug.net/../mbug_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84551" y="0"/>
            <a:ext cx="959449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228600" y="1219200"/>
            <a:ext cx="7924800" cy="26599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/>
            </a:pPr>
            <a:r>
              <a:rPr lang="en-US" sz="2400" b="1" dirty="0" smtClean="0"/>
              <a:t>Insert </a:t>
            </a:r>
            <a:r>
              <a:rPr lang="en-US" sz="2400" b="1" dirty="0" smtClean="0"/>
              <a:t>your data into the dataflow so you can get your own letters and other communications, if possible</a:t>
            </a:r>
            <a:r>
              <a:rPr lang="en-US" sz="2400" b="1" dirty="0" smtClean="0"/>
              <a:t>.</a:t>
            </a:r>
          </a:p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lvl="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/>
            </a:pPr>
            <a:r>
              <a:rPr lang="en-US" sz="2400" b="1" dirty="0" smtClean="0"/>
              <a:t>Make yourself a </a:t>
            </a:r>
            <a:r>
              <a:rPr lang="en-US" sz="2400" b="1" dirty="0" smtClean="0"/>
              <a:t>prospect or applicant.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lang="en-US" sz="2400" b="1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Check out your student record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self-help portals.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lang="en-US" sz="2400" b="1" dirty="0" smtClean="0"/>
              <a:t>Share the end-user experience occasionally.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304800"/>
            <a:ext cx="5105400" cy="88696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TRY IT OUT!</a:t>
            </a:r>
            <a:endParaRPr kumimoji="0" lang="en-US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2" descr="http://www.mbug.net/../mbug_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4551" y="0"/>
            <a:ext cx="959449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838200"/>
            <a:ext cx="599875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Angela:  </a:t>
            </a:r>
            <a:r>
              <a:rPr lang="en-US" sz="2800" i="1" dirty="0" smtClean="0"/>
              <a:t>Which way should I go?</a:t>
            </a:r>
          </a:p>
          <a:p>
            <a:endParaRPr lang="en-US" sz="2800" i="1" dirty="0" smtClean="0"/>
          </a:p>
          <a:p>
            <a:r>
              <a:rPr lang="en-US" sz="2800" i="1" dirty="0" smtClean="0"/>
              <a:t>The Cat:  That greatly depends on </a:t>
            </a:r>
          </a:p>
          <a:p>
            <a:r>
              <a:rPr lang="en-US" sz="2800" i="1" dirty="0" smtClean="0"/>
              <a:t>where you want to go.</a:t>
            </a:r>
          </a:p>
          <a:p>
            <a:endParaRPr lang="en-US" sz="2800" i="1" dirty="0" smtClean="0"/>
          </a:p>
          <a:p>
            <a:r>
              <a:rPr lang="en-US" sz="2800" i="1" dirty="0" smtClean="0"/>
              <a:t>Angela:  </a:t>
            </a:r>
            <a:r>
              <a:rPr lang="en-US" sz="2800" i="1" dirty="0" smtClean="0"/>
              <a:t>I care where I go.</a:t>
            </a:r>
          </a:p>
          <a:p>
            <a:endParaRPr lang="en-US" sz="2800" i="1" dirty="0" smtClean="0"/>
          </a:p>
          <a:p>
            <a:r>
              <a:rPr lang="en-US" sz="2800" i="1" dirty="0" smtClean="0"/>
              <a:t>The Cat:  Then it matters how</a:t>
            </a:r>
          </a:p>
          <a:p>
            <a:r>
              <a:rPr lang="en-US" sz="2800" i="1" dirty="0" smtClean="0"/>
              <a:t> you get there.</a:t>
            </a:r>
            <a:endParaRPr lang="en-US" sz="2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334000" y="5715000"/>
            <a:ext cx="2575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Angela in Wonderland</a:t>
            </a:r>
            <a:endParaRPr lang="en-US" dirty="0"/>
          </a:p>
        </p:txBody>
      </p:sp>
      <p:grpSp>
        <p:nvGrpSpPr>
          <p:cNvPr id="2" name="Group 6"/>
          <p:cNvGrpSpPr/>
          <p:nvPr/>
        </p:nvGrpSpPr>
        <p:grpSpPr>
          <a:xfrm>
            <a:off x="8153400" y="4724400"/>
            <a:ext cx="990600" cy="1985665"/>
            <a:chOff x="8153400" y="4724400"/>
            <a:chExt cx="990600" cy="1985665"/>
          </a:xfrm>
        </p:grpSpPr>
        <p:pic>
          <p:nvPicPr>
            <p:cNvPr id="8" name="Picture 7" descr="E-Learning Meridian Community College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lum bright="-10000" contrast="21000"/>
            </a:blip>
            <a:srcRect/>
            <a:stretch>
              <a:fillRect/>
            </a:stretch>
          </p:blipFill>
          <p:spPr bwMode="auto">
            <a:xfrm>
              <a:off x="8305800" y="5562600"/>
              <a:ext cx="685800" cy="685800"/>
            </a:xfrm>
            <a:prstGeom prst="rect">
              <a:avLst/>
            </a:prstGeom>
            <a:noFill/>
            <a:ln w="19050">
              <a:noFill/>
            </a:ln>
            <a:effectLst>
              <a:outerShdw blurRad="50800" dist="38100" algn="l" rotWithShape="0">
                <a:schemeClr val="tx1">
                  <a:alpha val="40000"/>
                </a:schemeClr>
              </a:outerShdw>
            </a:effectLst>
          </p:spPr>
        </p:pic>
        <p:sp>
          <p:nvSpPr>
            <p:cNvPr id="9" name="Rectangle 8"/>
            <p:cNvSpPr/>
            <p:nvPr/>
          </p:nvSpPr>
          <p:spPr>
            <a:xfrm>
              <a:off x="8229600" y="6248400"/>
              <a:ext cx="9144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 smtClean="0"/>
                <a:t>MBUG 2012</a:t>
              </a:r>
              <a:endParaRPr lang="en-US" sz="1200" b="1" dirty="0"/>
            </a:p>
          </p:txBody>
        </p:sp>
        <p:sp>
          <p:nvSpPr>
            <p:cNvPr id="10" name="Title 1"/>
            <p:cNvSpPr txBox="1">
              <a:spLocks/>
            </p:cNvSpPr>
            <p:nvPr/>
          </p:nvSpPr>
          <p:spPr>
            <a:xfrm>
              <a:off x="8153400" y="4724400"/>
              <a:ext cx="990600" cy="1066800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all" spc="0" normalizeH="0" baseline="0" noProof="0" dirty="0" smtClean="0">
                  <a:ln w="500">
                    <a:solidFill>
                      <a:schemeClr val="tx2">
                        <a:shade val="20000"/>
                        <a:satMod val="120000"/>
                      </a:schemeClr>
                    </a:solidFill>
                  </a:ln>
                  <a:gradFill>
                    <a:gsLst>
                      <a:gs pos="0">
                        <a:schemeClr val="accent4">
                          <a:tint val="13000"/>
                        </a:schemeClr>
                      </a:gs>
                      <a:gs pos="10000">
                        <a:schemeClr val="accent4">
                          <a:tint val="20000"/>
                        </a:schemeClr>
                      </a:gs>
                      <a:gs pos="49000">
                        <a:schemeClr val="accent4">
                          <a:tint val="70000"/>
                        </a:schemeClr>
                      </a:gs>
                      <a:gs pos="50000">
                        <a:schemeClr val="accent4">
                          <a:tint val="97000"/>
                        </a:schemeClr>
                      </a:gs>
                      <a:gs pos="100000">
                        <a:schemeClr val="accent4">
                          <a:tint val="20000"/>
                        </a:schemeClr>
                      </a:gs>
                    </a:gsLst>
                    <a:lin ang="5400000" scaled="1"/>
                  </a:gra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Data Integrity:</a:t>
              </a:r>
              <a:br>
                <a:rPr kumimoji="0" lang="en-US" sz="1200" b="1" i="0" u="none" strike="noStrike" kern="1200" cap="all" spc="0" normalizeH="0" baseline="0" noProof="0" dirty="0" smtClean="0">
                  <a:ln w="500">
                    <a:solidFill>
                      <a:schemeClr val="tx2">
                        <a:shade val="20000"/>
                        <a:satMod val="120000"/>
                      </a:schemeClr>
                    </a:solidFill>
                  </a:ln>
                  <a:gradFill>
                    <a:gsLst>
                      <a:gs pos="0">
                        <a:schemeClr val="accent4">
                          <a:tint val="13000"/>
                        </a:schemeClr>
                      </a:gs>
                      <a:gs pos="10000">
                        <a:schemeClr val="accent4">
                          <a:tint val="20000"/>
                        </a:schemeClr>
                      </a:gs>
                      <a:gs pos="49000">
                        <a:schemeClr val="accent4">
                          <a:tint val="70000"/>
                        </a:schemeClr>
                      </a:gs>
                      <a:gs pos="50000">
                        <a:schemeClr val="accent4">
                          <a:tint val="97000"/>
                        </a:schemeClr>
                      </a:gs>
                      <a:gs pos="100000">
                        <a:schemeClr val="accent4">
                          <a:tint val="20000"/>
                        </a:schemeClr>
                      </a:gs>
                    </a:gsLst>
                    <a:lin ang="5400000" scaled="1"/>
                  </a:gradFill>
                  <a:effectLst/>
                  <a:uLnTx/>
                  <a:uFillTx/>
                  <a:latin typeface="+mj-lt"/>
                  <a:ea typeface="+mj-ea"/>
                  <a:cs typeface="+mj-cs"/>
                </a:rPr>
              </a:br>
              <a:r>
                <a:rPr kumimoji="0" lang="en-US" sz="1200" b="1" i="0" u="none" strike="noStrike" kern="1200" cap="all" spc="0" normalizeH="0" baseline="0" noProof="0" dirty="0" smtClean="0">
                  <a:ln w="500">
                    <a:solidFill>
                      <a:schemeClr val="tx2">
                        <a:shade val="20000"/>
                        <a:satMod val="120000"/>
                      </a:schemeClr>
                    </a:solidFill>
                  </a:ln>
                  <a:gradFill>
                    <a:gsLst>
                      <a:gs pos="0">
                        <a:schemeClr val="accent4">
                          <a:tint val="13000"/>
                        </a:schemeClr>
                      </a:gs>
                      <a:gs pos="10000">
                        <a:schemeClr val="accent4">
                          <a:tint val="20000"/>
                        </a:schemeClr>
                      </a:gs>
                      <a:gs pos="49000">
                        <a:schemeClr val="accent4">
                          <a:tint val="70000"/>
                        </a:schemeClr>
                      </a:gs>
                      <a:gs pos="50000">
                        <a:schemeClr val="accent4">
                          <a:tint val="97000"/>
                        </a:schemeClr>
                      </a:gs>
                      <a:gs pos="100000">
                        <a:schemeClr val="accent4">
                          <a:tint val="20000"/>
                        </a:schemeClr>
                      </a:gs>
                    </a:gsLst>
                    <a:lin ang="5400000" scaled="1"/>
                  </a:gra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Banner and You.</a:t>
              </a:r>
              <a:endParaRPr kumimoji="0" lang="en-US" sz="12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pic>
        <p:nvPicPr>
          <p:cNvPr id="13314" name="Picture 2" descr="http://www.mbug.net/../mbug_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84551" y="0"/>
            <a:ext cx="959449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04800"/>
            <a:ext cx="7239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Questions/comments/Contacts: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600200"/>
            <a:ext cx="8153400" cy="38862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dirty="0" smtClean="0"/>
              <a:t>Angela E. Payne, Director of Admissions</a:t>
            </a:r>
          </a:p>
          <a:p>
            <a:pPr lvl="1" algn="ctr">
              <a:buNone/>
            </a:pPr>
            <a:r>
              <a:rPr lang="en-US" dirty="0" smtClean="0">
                <a:solidFill>
                  <a:schemeClr val="tx1"/>
                </a:solidFill>
                <a:hlinkClick r:id="rId2"/>
              </a:rPr>
              <a:t>apayne@meridiancc.edu</a:t>
            </a:r>
            <a:endParaRPr lang="en-US" dirty="0" smtClean="0">
              <a:solidFill>
                <a:schemeClr val="tx1"/>
              </a:solidFill>
            </a:endParaRPr>
          </a:p>
          <a:p>
            <a:pPr lvl="1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601.481.1357</a:t>
            </a:r>
          </a:p>
          <a:p>
            <a:pPr lvl="1" algn="ctr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1" algn="ctr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1" algn="ctr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RESOURCES/REFERENCES:</a:t>
            </a:r>
          </a:p>
          <a:p>
            <a:pPr lvl="1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www.usps.com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hlinkClick r:id="rId3"/>
              </a:rPr>
              <a:t>www.whitepages.com</a:t>
            </a:r>
            <a:endParaRPr lang="en-US" dirty="0" smtClean="0">
              <a:solidFill>
                <a:schemeClr val="tx1"/>
              </a:solidFill>
              <a:hlinkClick r:id="rId3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hlinkClick r:id="rId3"/>
              </a:rPr>
              <a:t>http://www.unco.edu/aboutursa/resources/data_standards.pdf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hlinkClick r:id="rId4"/>
              </a:rPr>
              <a:t>http://www.oakland.edu/policies/218/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153400" y="4724400"/>
            <a:ext cx="990600" cy="1985665"/>
            <a:chOff x="8153400" y="4724400"/>
            <a:chExt cx="990600" cy="1985665"/>
          </a:xfrm>
        </p:grpSpPr>
        <p:pic>
          <p:nvPicPr>
            <p:cNvPr id="7" name="Picture 6" descr="E-Learning Meridian Community College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lum bright="-10000" contrast="21000"/>
            </a:blip>
            <a:srcRect/>
            <a:stretch>
              <a:fillRect/>
            </a:stretch>
          </p:blipFill>
          <p:spPr bwMode="auto">
            <a:xfrm>
              <a:off x="8305800" y="5562600"/>
              <a:ext cx="685800" cy="685800"/>
            </a:xfrm>
            <a:prstGeom prst="rect">
              <a:avLst/>
            </a:prstGeom>
            <a:noFill/>
            <a:ln w="19050">
              <a:noFill/>
            </a:ln>
            <a:effectLst>
              <a:outerShdw blurRad="50800" dist="38100" algn="l" rotWithShape="0">
                <a:schemeClr val="tx1">
                  <a:alpha val="40000"/>
                </a:schemeClr>
              </a:outerShdw>
            </a:effectLst>
          </p:spPr>
        </p:pic>
        <p:sp>
          <p:nvSpPr>
            <p:cNvPr id="8" name="Rectangle 7"/>
            <p:cNvSpPr/>
            <p:nvPr/>
          </p:nvSpPr>
          <p:spPr>
            <a:xfrm>
              <a:off x="8229600" y="6248400"/>
              <a:ext cx="9144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 smtClean="0"/>
                <a:t>MBUG 2012</a:t>
              </a:r>
              <a:endParaRPr lang="en-US" sz="1200" b="1" dirty="0"/>
            </a:p>
          </p:txBody>
        </p:sp>
        <p:sp>
          <p:nvSpPr>
            <p:cNvPr id="9" name="Title 1"/>
            <p:cNvSpPr txBox="1">
              <a:spLocks/>
            </p:cNvSpPr>
            <p:nvPr/>
          </p:nvSpPr>
          <p:spPr>
            <a:xfrm>
              <a:off x="8153400" y="4724400"/>
              <a:ext cx="990600" cy="1066800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all" spc="0" normalizeH="0" baseline="0" noProof="0" dirty="0" smtClean="0">
                  <a:ln w="500">
                    <a:solidFill>
                      <a:schemeClr val="tx2">
                        <a:shade val="20000"/>
                        <a:satMod val="120000"/>
                      </a:schemeClr>
                    </a:solidFill>
                  </a:ln>
                  <a:gradFill>
                    <a:gsLst>
                      <a:gs pos="0">
                        <a:schemeClr val="accent4">
                          <a:tint val="13000"/>
                        </a:schemeClr>
                      </a:gs>
                      <a:gs pos="10000">
                        <a:schemeClr val="accent4">
                          <a:tint val="20000"/>
                        </a:schemeClr>
                      </a:gs>
                      <a:gs pos="49000">
                        <a:schemeClr val="accent4">
                          <a:tint val="70000"/>
                        </a:schemeClr>
                      </a:gs>
                      <a:gs pos="50000">
                        <a:schemeClr val="accent4">
                          <a:tint val="97000"/>
                        </a:schemeClr>
                      </a:gs>
                      <a:gs pos="100000">
                        <a:schemeClr val="accent4">
                          <a:tint val="20000"/>
                        </a:schemeClr>
                      </a:gs>
                    </a:gsLst>
                    <a:lin ang="5400000" scaled="1"/>
                  </a:gra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Data Integrity:</a:t>
              </a:r>
              <a:br>
                <a:rPr kumimoji="0" lang="en-US" sz="1200" b="1" i="0" u="none" strike="noStrike" kern="1200" cap="all" spc="0" normalizeH="0" baseline="0" noProof="0" dirty="0" smtClean="0">
                  <a:ln w="500">
                    <a:solidFill>
                      <a:schemeClr val="tx2">
                        <a:shade val="20000"/>
                        <a:satMod val="120000"/>
                      </a:schemeClr>
                    </a:solidFill>
                  </a:ln>
                  <a:gradFill>
                    <a:gsLst>
                      <a:gs pos="0">
                        <a:schemeClr val="accent4">
                          <a:tint val="13000"/>
                        </a:schemeClr>
                      </a:gs>
                      <a:gs pos="10000">
                        <a:schemeClr val="accent4">
                          <a:tint val="20000"/>
                        </a:schemeClr>
                      </a:gs>
                      <a:gs pos="49000">
                        <a:schemeClr val="accent4">
                          <a:tint val="70000"/>
                        </a:schemeClr>
                      </a:gs>
                      <a:gs pos="50000">
                        <a:schemeClr val="accent4">
                          <a:tint val="97000"/>
                        </a:schemeClr>
                      </a:gs>
                      <a:gs pos="100000">
                        <a:schemeClr val="accent4">
                          <a:tint val="20000"/>
                        </a:schemeClr>
                      </a:gs>
                    </a:gsLst>
                    <a:lin ang="5400000" scaled="1"/>
                  </a:gradFill>
                  <a:effectLst/>
                  <a:uLnTx/>
                  <a:uFillTx/>
                  <a:latin typeface="+mj-lt"/>
                  <a:ea typeface="+mj-ea"/>
                  <a:cs typeface="+mj-cs"/>
                </a:rPr>
              </a:br>
              <a:r>
                <a:rPr kumimoji="0" lang="en-US" sz="1200" b="1" i="0" u="none" strike="noStrike" kern="1200" cap="all" spc="0" normalizeH="0" baseline="0" noProof="0" dirty="0" smtClean="0">
                  <a:ln w="500">
                    <a:solidFill>
                      <a:schemeClr val="tx2">
                        <a:shade val="20000"/>
                        <a:satMod val="120000"/>
                      </a:schemeClr>
                    </a:solidFill>
                  </a:ln>
                  <a:gradFill>
                    <a:gsLst>
                      <a:gs pos="0">
                        <a:schemeClr val="accent4">
                          <a:tint val="13000"/>
                        </a:schemeClr>
                      </a:gs>
                      <a:gs pos="10000">
                        <a:schemeClr val="accent4">
                          <a:tint val="20000"/>
                        </a:schemeClr>
                      </a:gs>
                      <a:gs pos="49000">
                        <a:schemeClr val="accent4">
                          <a:tint val="70000"/>
                        </a:schemeClr>
                      </a:gs>
                      <a:gs pos="50000">
                        <a:schemeClr val="accent4">
                          <a:tint val="97000"/>
                        </a:schemeClr>
                      </a:gs>
                      <a:gs pos="100000">
                        <a:schemeClr val="accent4">
                          <a:tint val="20000"/>
                        </a:schemeClr>
                      </a:gs>
                    </a:gsLst>
                    <a:lin ang="5400000" scaled="1"/>
                  </a:gra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Banner and You.</a:t>
              </a:r>
              <a:endParaRPr kumimoji="0" lang="en-US" sz="12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pic>
        <p:nvPicPr>
          <p:cNvPr id="10" name="Picture 2" descr="http://www.mbug.net/../mbug_logo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84551" y="0"/>
            <a:ext cx="959449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1371600"/>
            <a:ext cx="6400800" cy="18288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Data Integrity:</a:t>
            </a:r>
            <a:br>
              <a:rPr lang="en-US" sz="6000" dirty="0" smtClean="0"/>
            </a:br>
            <a:r>
              <a:rPr lang="en-US" sz="5300" dirty="0" smtClean="0"/>
              <a:t>Banner and You.</a:t>
            </a:r>
            <a:endParaRPr lang="en-US" sz="5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29200"/>
            <a:ext cx="6705600" cy="1219200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Angela E. Payne, Director of Admissions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Meridian Community College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6626" name="Picture 2" descr="E-Learning Meridian Community Colle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lum bright="-10000" contrast="21000"/>
          </a:blip>
          <a:srcRect/>
          <a:stretch>
            <a:fillRect/>
          </a:stretch>
        </p:blipFill>
        <p:spPr bwMode="auto">
          <a:xfrm>
            <a:off x="381000" y="228600"/>
            <a:ext cx="1905000" cy="1905000"/>
          </a:xfrm>
          <a:prstGeom prst="rect">
            <a:avLst/>
          </a:prstGeom>
          <a:noFill/>
          <a:ln w="19050">
            <a:noFill/>
          </a:ln>
          <a:effectLst>
            <a:outerShdw blurRad="50800" dist="38100" algn="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0" y="6273225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MS Banner User’s Group MBUG 2012</a:t>
            </a:r>
            <a:endParaRPr lang="en-US" sz="1600" b="1" dirty="0"/>
          </a:p>
        </p:txBody>
      </p:sp>
      <p:pic>
        <p:nvPicPr>
          <p:cNvPr id="7" name="Picture 2" descr="http://www.mbug.net/../mbug_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419600"/>
            <a:ext cx="1918898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153400" y="4724400"/>
            <a:ext cx="990600" cy="1985665"/>
            <a:chOff x="8153400" y="4724400"/>
            <a:chExt cx="990600" cy="1985665"/>
          </a:xfrm>
        </p:grpSpPr>
        <p:pic>
          <p:nvPicPr>
            <p:cNvPr id="3" name="Picture 2" descr="E-Learning Meridian Community College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lum bright="-10000" contrast="21000"/>
            </a:blip>
            <a:srcRect/>
            <a:stretch>
              <a:fillRect/>
            </a:stretch>
          </p:blipFill>
          <p:spPr bwMode="auto">
            <a:xfrm>
              <a:off x="8305800" y="5562600"/>
              <a:ext cx="685800" cy="685800"/>
            </a:xfrm>
            <a:prstGeom prst="rect">
              <a:avLst/>
            </a:prstGeom>
            <a:noFill/>
            <a:ln w="19050">
              <a:noFill/>
            </a:ln>
            <a:effectLst>
              <a:outerShdw blurRad="50800" dist="38100" algn="l" rotWithShape="0">
                <a:schemeClr val="tx1">
                  <a:alpha val="40000"/>
                </a:schemeClr>
              </a:outerShdw>
            </a:effectLst>
          </p:spPr>
        </p:pic>
        <p:sp>
          <p:nvSpPr>
            <p:cNvPr id="4" name="Rectangle 3"/>
            <p:cNvSpPr/>
            <p:nvPr/>
          </p:nvSpPr>
          <p:spPr>
            <a:xfrm>
              <a:off x="8229600" y="6248400"/>
              <a:ext cx="9144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 smtClean="0"/>
                <a:t>MBUG 2012</a:t>
              </a:r>
              <a:endParaRPr lang="en-US" sz="1200" b="1" dirty="0"/>
            </a:p>
          </p:txBody>
        </p:sp>
        <p:sp>
          <p:nvSpPr>
            <p:cNvPr id="5" name="Title 1"/>
            <p:cNvSpPr txBox="1">
              <a:spLocks/>
            </p:cNvSpPr>
            <p:nvPr/>
          </p:nvSpPr>
          <p:spPr>
            <a:xfrm>
              <a:off x="8153400" y="4724400"/>
              <a:ext cx="990600" cy="1066800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all" spc="0" normalizeH="0" baseline="0" noProof="0" dirty="0" smtClean="0">
                  <a:ln w="500">
                    <a:solidFill>
                      <a:schemeClr val="tx2">
                        <a:shade val="20000"/>
                        <a:satMod val="120000"/>
                      </a:schemeClr>
                    </a:solidFill>
                  </a:ln>
                  <a:gradFill>
                    <a:gsLst>
                      <a:gs pos="0">
                        <a:schemeClr val="accent4">
                          <a:tint val="13000"/>
                        </a:schemeClr>
                      </a:gs>
                      <a:gs pos="10000">
                        <a:schemeClr val="accent4">
                          <a:tint val="20000"/>
                        </a:schemeClr>
                      </a:gs>
                      <a:gs pos="49000">
                        <a:schemeClr val="accent4">
                          <a:tint val="70000"/>
                        </a:schemeClr>
                      </a:gs>
                      <a:gs pos="50000">
                        <a:schemeClr val="accent4">
                          <a:tint val="97000"/>
                        </a:schemeClr>
                      </a:gs>
                      <a:gs pos="100000">
                        <a:schemeClr val="accent4">
                          <a:tint val="20000"/>
                        </a:schemeClr>
                      </a:gs>
                    </a:gsLst>
                    <a:lin ang="5400000" scaled="1"/>
                  </a:gra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Data Integrity:</a:t>
              </a:r>
              <a:br>
                <a:rPr kumimoji="0" lang="en-US" sz="1200" b="1" i="0" u="none" strike="noStrike" kern="1200" cap="all" spc="0" normalizeH="0" baseline="0" noProof="0" dirty="0" smtClean="0">
                  <a:ln w="500">
                    <a:solidFill>
                      <a:schemeClr val="tx2">
                        <a:shade val="20000"/>
                        <a:satMod val="120000"/>
                      </a:schemeClr>
                    </a:solidFill>
                  </a:ln>
                  <a:gradFill>
                    <a:gsLst>
                      <a:gs pos="0">
                        <a:schemeClr val="accent4">
                          <a:tint val="13000"/>
                        </a:schemeClr>
                      </a:gs>
                      <a:gs pos="10000">
                        <a:schemeClr val="accent4">
                          <a:tint val="20000"/>
                        </a:schemeClr>
                      </a:gs>
                      <a:gs pos="49000">
                        <a:schemeClr val="accent4">
                          <a:tint val="70000"/>
                        </a:schemeClr>
                      </a:gs>
                      <a:gs pos="50000">
                        <a:schemeClr val="accent4">
                          <a:tint val="97000"/>
                        </a:schemeClr>
                      </a:gs>
                      <a:gs pos="100000">
                        <a:schemeClr val="accent4">
                          <a:tint val="20000"/>
                        </a:schemeClr>
                      </a:gs>
                    </a:gsLst>
                    <a:lin ang="5400000" scaled="1"/>
                  </a:gradFill>
                  <a:effectLst/>
                  <a:uLnTx/>
                  <a:uFillTx/>
                  <a:latin typeface="+mj-lt"/>
                  <a:ea typeface="+mj-ea"/>
                  <a:cs typeface="+mj-cs"/>
                </a:rPr>
              </a:br>
              <a:r>
                <a:rPr kumimoji="0" lang="en-US" sz="1200" b="1" i="0" u="none" strike="noStrike" kern="1200" cap="all" spc="0" normalizeH="0" baseline="0" noProof="0" dirty="0" smtClean="0">
                  <a:ln w="500">
                    <a:solidFill>
                      <a:schemeClr val="tx2">
                        <a:shade val="20000"/>
                        <a:satMod val="120000"/>
                      </a:schemeClr>
                    </a:solidFill>
                  </a:ln>
                  <a:gradFill>
                    <a:gsLst>
                      <a:gs pos="0">
                        <a:schemeClr val="accent4">
                          <a:tint val="13000"/>
                        </a:schemeClr>
                      </a:gs>
                      <a:gs pos="10000">
                        <a:schemeClr val="accent4">
                          <a:tint val="20000"/>
                        </a:schemeClr>
                      </a:gs>
                      <a:gs pos="49000">
                        <a:schemeClr val="accent4">
                          <a:tint val="70000"/>
                        </a:schemeClr>
                      </a:gs>
                      <a:gs pos="50000">
                        <a:schemeClr val="accent4">
                          <a:tint val="97000"/>
                        </a:schemeClr>
                      </a:gs>
                      <a:gs pos="100000">
                        <a:schemeClr val="accent4">
                          <a:tint val="20000"/>
                        </a:schemeClr>
                      </a:gs>
                    </a:gsLst>
                    <a:lin ang="5400000" scaled="1"/>
                  </a:gra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Banner and You.</a:t>
              </a:r>
              <a:endParaRPr kumimoji="0" lang="en-US" sz="12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514600"/>
            <a:ext cx="5943600" cy="2971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/>
              <a:t>Today’s Discussion:</a:t>
            </a:r>
          </a:p>
          <a:p>
            <a:r>
              <a:rPr lang="en-US" sz="2800" b="1" dirty="0" smtClean="0"/>
              <a:t>What is Data Integrity?</a:t>
            </a:r>
          </a:p>
          <a:p>
            <a:r>
              <a:rPr lang="en-US" sz="2800" b="1" dirty="0" smtClean="0"/>
              <a:t>Why is it important?</a:t>
            </a:r>
          </a:p>
          <a:p>
            <a:r>
              <a:rPr lang="en-US" sz="2800" b="1" dirty="0" smtClean="0"/>
              <a:t>Who is responsible?</a:t>
            </a:r>
          </a:p>
          <a:p>
            <a:r>
              <a:rPr lang="en-US" sz="2800" b="1" dirty="0" smtClean="0"/>
              <a:t>What is are roles?</a:t>
            </a:r>
          </a:p>
          <a:p>
            <a:r>
              <a:rPr lang="en-US" sz="2800" b="1" dirty="0" smtClean="0"/>
              <a:t>How/When do you get it done?</a:t>
            </a:r>
          </a:p>
          <a:p>
            <a:r>
              <a:rPr lang="en-US" sz="2800" b="1" dirty="0" smtClean="0"/>
              <a:t>Questions/Comments.</a:t>
            </a:r>
            <a:endParaRPr lang="en-US" sz="2800" b="1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04800" y="228600"/>
            <a:ext cx="6400800" cy="18288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Data Integrity:</a:t>
            </a:r>
            <a:br>
              <a:rPr kumimoji="0" lang="en-US" sz="6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3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Banner and You.</a:t>
            </a:r>
            <a:endParaRPr kumimoji="0" lang="en-US" sz="53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2" descr="http://www.mbug.net/../mbug_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84551" y="0"/>
            <a:ext cx="959449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7239000" cy="609600"/>
          </a:xfrm>
        </p:spPr>
        <p:txBody>
          <a:bodyPr/>
          <a:lstStyle/>
          <a:p>
            <a:r>
              <a:rPr lang="en-US" dirty="0" smtClean="0"/>
              <a:t>WHAT IS DATA INTEGRITY?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8153400" y="4724400"/>
            <a:ext cx="990600" cy="1985665"/>
            <a:chOff x="8153400" y="4724400"/>
            <a:chExt cx="990600" cy="1985665"/>
          </a:xfrm>
        </p:grpSpPr>
        <p:pic>
          <p:nvPicPr>
            <p:cNvPr id="10" name="Picture 9" descr="E-Learning Meridian Community College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lum bright="-10000" contrast="21000"/>
            </a:blip>
            <a:srcRect/>
            <a:stretch>
              <a:fillRect/>
            </a:stretch>
          </p:blipFill>
          <p:spPr bwMode="auto">
            <a:xfrm>
              <a:off x="8305800" y="5562600"/>
              <a:ext cx="685800" cy="685800"/>
            </a:xfrm>
            <a:prstGeom prst="rect">
              <a:avLst/>
            </a:prstGeom>
            <a:noFill/>
            <a:ln w="19050">
              <a:noFill/>
            </a:ln>
            <a:effectLst>
              <a:outerShdw blurRad="50800" dist="38100" algn="l" rotWithShape="0">
                <a:schemeClr val="tx1">
                  <a:alpha val="40000"/>
                </a:schemeClr>
              </a:outerShdw>
            </a:effectLst>
          </p:spPr>
        </p:pic>
        <p:sp>
          <p:nvSpPr>
            <p:cNvPr id="11" name="Rectangle 10"/>
            <p:cNvSpPr/>
            <p:nvPr/>
          </p:nvSpPr>
          <p:spPr>
            <a:xfrm>
              <a:off x="8229600" y="6248400"/>
              <a:ext cx="9144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 smtClean="0"/>
                <a:t>MBUG 2012</a:t>
              </a:r>
              <a:endParaRPr lang="en-US" sz="1200" b="1" dirty="0"/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>
            <a:xfrm>
              <a:off x="8153400" y="4724400"/>
              <a:ext cx="990600" cy="1066800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all" spc="0" normalizeH="0" baseline="0" noProof="0" dirty="0" smtClean="0">
                  <a:ln w="500">
                    <a:solidFill>
                      <a:schemeClr val="tx2">
                        <a:shade val="20000"/>
                        <a:satMod val="120000"/>
                      </a:schemeClr>
                    </a:solidFill>
                  </a:ln>
                  <a:gradFill>
                    <a:gsLst>
                      <a:gs pos="0">
                        <a:schemeClr val="accent4">
                          <a:tint val="13000"/>
                        </a:schemeClr>
                      </a:gs>
                      <a:gs pos="10000">
                        <a:schemeClr val="accent4">
                          <a:tint val="20000"/>
                        </a:schemeClr>
                      </a:gs>
                      <a:gs pos="49000">
                        <a:schemeClr val="accent4">
                          <a:tint val="70000"/>
                        </a:schemeClr>
                      </a:gs>
                      <a:gs pos="50000">
                        <a:schemeClr val="accent4">
                          <a:tint val="97000"/>
                        </a:schemeClr>
                      </a:gs>
                      <a:gs pos="100000">
                        <a:schemeClr val="accent4">
                          <a:tint val="20000"/>
                        </a:schemeClr>
                      </a:gs>
                    </a:gsLst>
                    <a:lin ang="5400000" scaled="1"/>
                  </a:gra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Data Integrity:</a:t>
              </a:r>
              <a:br>
                <a:rPr kumimoji="0" lang="en-US" sz="1200" b="1" i="0" u="none" strike="noStrike" kern="1200" cap="all" spc="0" normalizeH="0" baseline="0" noProof="0" dirty="0" smtClean="0">
                  <a:ln w="500">
                    <a:solidFill>
                      <a:schemeClr val="tx2">
                        <a:shade val="20000"/>
                        <a:satMod val="120000"/>
                      </a:schemeClr>
                    </a:solidFill>
                  </a:ln>
                  <a:gradFill>
                    <a:gsLst>
                      <a:gs pos="0">
                        <a:schemeClr val="accent4">
                          <a:tint val="13000"/>
                        </a:schemeClr>
                      </a:gs>
                      <a:gs pos="10000">
                        <a:schemeClr val="accent4">
                          <a:tint val="20000"/>
                        </a:schemeClr>
                      </a:gs>
                      <a:gs pos="49000">
                        <a:schemeClr val="accent4">
                          <a:tint val="70000"/>
                        </a:schemeClr>
                      </a:gs>
                      <a:gs pos="50000">
                        <a:schemeClr val="accent4">
                          <a:tint val="97000"/>
                        </a:schemeClr>
                      </a:gs>
                      <a:gs pos="100000">
                        <a:schemeClr val="accent4">
                          <a:tint val="20000"/>
                        </a:schemeClr>
                      </a:gs>
                    </a:gsLst>
                    <a:lin ang="5400000" scaled="1"/>
                  </a:gradFill>
                  <a:effectLst/>
                  <a:uLnTx/>
                  <a:uFillTx/>
                  <a:latin typeface="+mj-lt"/>
                  <a:ea typeface="+mj-ea"/>
                  <a:cs typeface="+mj-cs"/>
                </a:rPr>
              </a:br>
              <a:r>
                <a:rPr kumimoji="0" lang="en-US" sz="1200" b="1" i="0" u="none" strike="noStrike" kern="1200" cap="all" spc="0" normalizeH="0" baseline="0" noProof="0" dirty="0" smtClean="0">
                  <a:ln w="500">
                    <a:solidFill>
                      <a:schemeClr val="tx2">
                        <a:shade val="20000"/>
                        <a:satMod val="120000"/>
                      </a:schemeClr>
                    </a:solidFill>
                  </a:ln>
                  <a:gradFill>
                    <a:gsLst>
                      <a:gs pos="0">
                        <a:schemeClr val="accent4">
                          <a:tint val="13000"/>
                        </a:schemeClr>
                      </a:gs>
                      <a:gs pos="10000">
                        <a:schemeClr val="accent4">
                          <a:tint val="20000"/>
                        </a:schemeClr>
                      </a:gs>
                      <a:gs pos="49000">
                        <a:schemeClr val="accent4">
                          <a:tint val="70000"/>
                        </a:schemeClr>
                      </a:gs>
                      <a:gs pos="50000">
                        <a:schemeClr val="accent4">
                          <a:tint val="97000"/>
                        </a:schemeClr>
                      </a:gs>
                      <a:gs pos="100000">
                        <a:schemeClr val="accent4">
                          <a:tint val="20000"/>
                        </a:schemeClr>
                      </a:gs>
                    </a:gsLst>
                    <a:lin ang="5400000" scaled="1"/>
                  </a:gra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Banner and You.</a:t>
              </a:r>
              <a:endParaRPr kumimoji="0" lang="en-US" sz="12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14" name="Content Placeholder 2"/>
          <p:cNvSpPr txBox="1">
            <a:spLocks/>
          </p:cNvSpPr>
          <p:nvPr/>
        </p:nvSpPr>
        <p:spPr>
          <a:xfrm>
            <a:off x="228600" y="2133600"/>
            <a:ext cx="7620000" cy="2895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lang="en-US" sz="2800" b="1" dirty="0" smtClean="0"/>
              <a:t>As an concept:</a:t>
            </a:r>
          </a:p>
          <a:p>
            <a:pPr marL="7315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/>
            </a:pPr>
            <a:r>
              <a:rPr lang="en-US" sz="2800" b="1" dirty="0" smtClean="0"/>
              <a:t>Established</a:t>
            </a:r>
          </a:p>
          <a:p>
            <a:pPr marL="7315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/>
            </a:pPr>
            <a:r>
              <a:rPr lang="en-US" sz="2800" b="1" dirty="0" smtClean="0"/>
              <a:t>Standardized</a:t>
            </a:r>
          </a:p>
          <a:p>
            <a:pPr marL="7315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/>
            </a:pPr>
            <a:r>
              <a:rPr lang="en-US" sz="2800" b="1" dirty="0" smtClean="0"/>
              <a:t>Predictable</a:t>
            </a:r>
          </a:p>
          <a:p>
            <a:pPr marL="7315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/>
            </a:pPr>
            <a:r>
              <a:rPr lang="en-US" sz="2800" b="1" dirty="0" smtClean="0"/>
              <a:t>Consistent</a:t>
            </a:r>
          </a:p>
          <a:p>
            <a:pPr marL="7315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/>
            </a:pPr>
            <a:r>
              <a:rPr lang="en-US" sz="2800" b="1" dirty="0" smtClean="0"/>
              <a:t>Tangible</a:t>
            </a:r>
          </a:p>
          <a:p>
            <a:pPr marL="7315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/>
            </a:pPr>
            <a:endParaRPr lang="en-US" sz="2800" b="1" dirty="0" smtClean="0"/>
          </a:p>
          <a:p>
            <a:pPr marL="6350" lvl="1" indent="-63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US" sz="1600" b="1" dirty="0" smtClean="0"/>
              <a:t>“</a:t>
            </a:r>
            <a:r>
              <a:rPr lang="en-US" sz="1600" b="1" i="1" dirty="0" smtClean="0"/>
              <a:t>Exists when computerized data is predictably related to its source and has been subject to processes that are authorized by appropriate personnel.” </a:t>
            </a:r>
          </a:p>
          <a:p>
            <a:pPr marL="6350" lvl="1" indent="-6350" algn="r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US" sz="1600" b="1" dirty="0" smtClean="0"/>
              <a:t>- University of Waterloo, 1998. </a:t>
            </a:r>
          </a:p>
          <a:p>
            <a:pPr marL="731520" lvl="1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endParaRPr lang="en-US" sz="2800" b="1" dirty="0" smtClean="0"/>
          </a:p>
          <a:p>
            <a:pPr marL="7315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/>
            </a:pPr>
            <a:endParaRPr lang="en-US" sz="2800" b="1" dirty="0" smtClean="0"/>
          </a:p>
          <a:p>
            <a:pPr marL="731520" lvl="1" indent="-274320">
              <a:spcBef>
                <a:spcPts val="600"/>
              </a:spcBef>
              <a:buClr>
                <a:schemeClr val="tx2"/>
              </a:buClr>
              <a:buSzPct val="73000"/>
            </a:pPr>
            <a:endParaRPr lang="en-US" sz="2800" b="1" dirty="0" smtClean="0"/>
          </a:p>
          <a:p>
            <a:pPr marL="6350" lvl="1" indent="-6350">
              <a:spcBef>
                <a:spcPts val="600"/>
              </a:spcBef>
              <a:buClr>
                <a:schemeClr val="tx2"/>
              </a:buClr>
              <a:buSzPct val="73000"/>
            </a:pPr>
            <a:endParaRPr lang="en-US" sz="2800" b="1" i="1" dirty="0" smtClean="0"/>
          </a:p>
          <a:p>
            <a:pPr marL="731520" lvl="1" indent="-274320">
              <a:spcBef>
                <a:spcPts val="600"/>
              </a:spcBef>
              <a:buClr>
                <a:schemeClr val="tx2"/>
              </a:buClr>
              <a:buSzPct val="73000"/>
            </a:pPr>
            <a:endParaRPr lang="en-US" sz="2800" b="1" dirty="0" smtClean="0"/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381000" y="990600"/>
            <a:ext cx="7772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Data integrity is the general trustworthiness (reliability and validity) of data.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 descr="http://www.mbug.net/../mbug_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84551" y="0"/>
            <a:ext cx="959449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28600" y="1447800"/>
            <a:ext cx="7848600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/>
            </a:pPr>
            <a:r>
              <a:rPr lang="en-US" sz="2800" b="1" dirty="0" smtClean="0"/>
              <a:t>As a Process:</a:t>
            </a:r>
          </a:p>
          <a:p>
            <a:pPr marL="7315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/>
            </a:pPr>
            <a:r>
              <a:rPr lang="en-US" sz="2800" b="1" dirty="0" smtClean="0"/>
              <a:t>Perpetual</a:t>
            </a:r>
          </a:p>
          <a:p>
            <a:pPr marL="7315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sz="2800" b="1" dirty="0" smtClean="0"/>
              <a:t>Quality Control and Assurance</a:t>
            </a:r>
          </a:p>
          <a:p>
            <a:pPr marL="7315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sz="2800" b="1" dirty="0" smtClean="0"/>
              <a:t>Input, Updates, and Maintenance</a:t>
            </a:r>
          </a:p>
          <a:p>
            <a:pPr marL="7315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sz="2800" b="1" dirty="0" smtClean="0"/>
              <a:t>Absent of assumption</a:t>
            </a:r>
          </a:p>
          <a:p>
            <a:pPr marL="7315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sz="2800" b="1" dirty="0" smtClean="0"/>
              <a:t>Vigilant and Cognizant</a:t>
            </a:r>
            <a:endParaRPr lang="en-US" sz="2400" b="1" dirty="0" smtClean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52400" y="304800"/>
            <a:ext cx="72390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WHAT IS DATA INTEGRITY?</a:t>
            </a:r>
            <a:endParaRPr kumimoji="0" lang="en-US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Picture 2" descr="http://www.mbug.net/../mbug_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4551" y="0"/>
            <a:ext cx="959449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9416"/>
            <a:ext cx="7696200" cy="48463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en-US" sz="3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en-US" sz="3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5388936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Credible, valid, efficient reporting</a:t>
            </a:r>
          </a:p>
          <a:p>
            <a:r>
              <a:rPr lang="en-US" b="1" dirty="0" smtClean="0"/>
              <a:t>Fosters database security</a:t>
            </a:r>
          </a:p>
          <a:p>
            <a:r>
              <a:rPr lang="en-US" b="1" dirty="0" smtClean="0"/>
              <a:t>Accountability</a:t>
            </a:r>
          </a:p>
          <a:p>
            <a:r>
              <a:rPr lang="en-US" b="1" dirty="0" smtClean="0"/>
              <a:t>Reliability (predictability)</a:t>
            </a:r>
          </a:p>
          <a:p>
            <a:r>
              <a:rPr lang="en-US" b="1" dirty="0" smtClean="0"/>
              <a:t>Easier trouble-shooting and problem-solving</a:t>
            </a:r>
          </a:p>
          <a:p>
            <a:r>
              <a:rPr lang="en-US" b="1" dirty="0" smtClean="0"/>
              <a:t>Fluidity/easier in training</a:t>
            </a:r>
          </a:p>
          <a:p>
            <a:r>
              <a:rPr lang="en-US" b="1" dirty="0" smtClean="0"/>
              <a:t>Empowering</a:t>
            </a:r>
          </a:p>
          <a:p>
            <a:r>
              <a:rPr lang="en-US" b="1" dirty="0" smtClean="0"/>
              <a:t>Builds relationships and continuity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Inter-departmentally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Intra-departmentally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Externally</a:t>
            </a:r>
          </a:p>
          <a:p>
            <a:r>
              <a:rPr lang="en-US" b="1" dirty="0" smtClean="0"/>
              <a:t>SAVES MONEY and TIME!</a:t>
            </a:r>
          </a:p>
          <a:p>
            <a:pPr lvl="1"/>
            <a:endParaRPr lang="en-US" b="1" dirty="0" smtClean="0"/>
          </a:p>
          <a:p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endParaRPr lang="en-US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8153400" y="4724400"/>
            <a:ext cx="990600" cy="1985665"/>
            <a:chOff x="8153400" y="4724400"/>
            <a:chExt cx="990600" cy="1985665"/>
          </a:xfrm>
        </p:grpSpPr>
        <p:pic>
          <p:nvPicPr>
            <p:cNvPr id="10" name="Picture 9" descr="E-Learning Meridian Community College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lum bright="-10000" contrast="21000"/>
            </a:blip>
            <a:srcRect/>
            <a:stretch>
              <a:fillRect/>
            </a:stretch>
          </p:blipFill>
          <p:spPr bwMode="auto">
            <a:xfrm>
              <a:off x="8305800" y="5562600"/>
              <a:ext cx="685800" cy="685800"/>
            </a:xfrm>
            <a:prstGeom prst="rect">
              <a:avLst/>
            </a:prstGeom>
            <a:noFill/>
            <a:ln w="19050">
              <a:noFill/>
            </a:ln>
            <a:effectLst>
              <a:outerShdw blurRad="50800" dist="38100" algn="l" rotWithShape="0">
                <a:schemeClr val="tx1">
                  <a:alpha val="40000"/>
                </a:schemeClr>
              </a:outerShdw>
            </a:effectLst>
          </p:spPr>
        </p:pic>
        <p:sp>
          <p:nvSpPr>
            <p:cNvPr id="11" name="Rectangle 10"/>
            <p:cNvSpPr/>
            <p:nvPr/>
          </p:nvSpPr>
          <p:spPr>
            <a:xfrm>
              <a:off x="8229600" y="6248400"/>
              <a:ext cx="9144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 smtClean="0"/>
                <a:t>MBUG 2012</a:t>
              </a:r>
              <a:endParaRPr lang="en-US" sz="1200" b="1" dirty="0"/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>
            <a:xfrm>
              <a:off x="8153400" y="4724400"/>
              <a:ext cx="990600" cy="1066800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all" spc="0" normalizeH="0" baseline="0" noProof="0" dirty="0" smtClean="0">
                  <a:ln w="500">
                    <a:solidFill>
                      <a:schemeClr val="tx2">
                        <a:shade val="20000"/>
                        <a:satMod val="120000"/>
                      </a:schemeClr>
                    </a:solidFill>
                  </a:ln>
                  <a:gradFill>
                    <a:gsLst>
                      <a:gs pos="0">
                        <a:schemeClr val="accent4">
                          <a:tint val="13000"/>
                        </a:schemeClr>
                      </a:gs>
                      <a:gs pos="10000">
                        <a:schemeClr val="accent4">
                          <a:tint val="20000"/>
                        </a:schemeClr>
                      </a:gs>
                      <a:gs pos="49000">
                        <a:schemeClr val="accent4">
                          <a:tint val="70000"/>
                        </a:schemeClr>
                      </a:gs>
                      <a:gs pos="50000">
                        <a:schemeClr val="accent4">
                          <a:tint val="97000"/>
                        </a:schemeClr>
                      </a:gs>
                      <a:gs pos="100000">
                        <a:schemeClr val="accent4">
                          <a:tint val="20000"/>
                        </a:schemeClr>
                      </a:gs>
                    </a:gsLst>
                    <a:lin ang="5400000" scaled="1"/>
                  </a:gra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Data Integrity:</a:t>
              </a:r>
              <a:br>
                <a:rPr kumimoji="0" lang="en-US" sz="1200" b="1" i="0" u="none" strike="noStrike" kern="1200" cap="all" spc="0" normalizeH="0" baseline="0" noProof="0" dirty="0" smtClean="0">
                  <a:ln w="500">
                    <a:solidFill>
                      <a:schemeClr val="tx2">
                        <a:shade val="20000"/>
                        <a:satMod val="120000"/>
                      </a:schemeClr>
                    </a:solidFill>
                  </a:ln>
                  <a:gradFill>
                    <a:gsLst>
                      <a:gs pos="0">
                        <a:schemeClr val="accent4">
                          <a:tint val="13000"/>
                        </a:schemeClr>
                      </a:gs>
                      <a:gs pos="10000">
                        <a:schemeClr val="accent4">
                          <a:tint val="20000"/>
                        </a:schemeClr>
                      </a:gs>
                      <a:gs pos="49000">
                        <a:schemeClr val="accent4">
                          <a:tint val="70000"/>
                        </a:schemeClr>
                      </a:gs>
                      <a:gs pos="50000">
                        <a:schemeClr val="accent4">
                          <a:tint val="97000"/>
                        </a:schemeClr>
                      </a:gs>
                      <a:gs pos="100000">
                        <a:schemeClr val="accent4">
                          <a:tint val="20000"/>
                        </a:schemeClr>
                      </a:gs>
                    </a:gsLst>
                    <a:lin ang="5400000" scaled="1"/>
                  </a:gradFill>
                  <a:effectLst/>
                  <a:uLnTx/>
                  <a:uFillTx/>
                  <a:latin typeface="+mj-lt"/>
                  <a:ea typeface="+mj-ea"/>
                  <a:cs typeface="+mj-cs"/>
                </a:rPr>
              </a:br>
              <a:r>
                <a:rPr kumimoji="0" lang="en-US" sz="1200" b="1" i="0" u="none" strike="noStrike" kern="1200" cap="all" spc="0" normalizeH="0" baseline="0" noProof="0" dirty="0" smtClean="0">
                  <a:ln w="500">
                    <a:solidFill>
                      <a:schemeClr val="tx2">
                        <a:shade val="20000"/>
                        <a:satMod val="120000"/>
                      </a:schemeClr>
                    </a:solidFill>
                  </a:ln>
                  <a:gradFill>
                    <a:gsLst>
                      <a:gs pos="0">
                        <a:schemeClr val="accent4">
                          <a:tint val="13000"/>
                        </a:schemeClr>
                      </a:gs>
                      <a:gs pos="10000">
                        <a:schemeClr val="accent4">
                          <a:tint val="20000"/>
                        </a:schemeClr>
                      </a:gs>
                      <a:gs pos="49000">
                        <a:schemeClr val="accent4">
                          <a:tint val="70000"/>
                        </a:schemeClr>
                      </a:gs>
                      <a:gs pos="50000">
                        <a:schemeClr val="accent4">
                          <a:tint val="97000"/>
                        </a:schemeClr>
                      </a:gs>
                      <a:gs pos="100000">
                        <a:schemeClr val="accent4">
                          <a:tint val="20000"/>
                        </a:schemeClr>
                      </a:gs>
                    </a:gsLst>
                    <a:lin ang="5400000" scaled="1"/>
                  </a:gra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Banner and You.</a:t>
              </a:r>
              <a:endParaRPr kumimoji="0" lang="en-US" sz="12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458200" cy="609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WHY IS DATA INTEGRITY IMPORTANT?</a:t>
            </a:r>
            <a:endParaRPr lang="en-US" sz="3600" dirty="0"/>
          </a:p>
        </p:txBody>
      </p:sp>
      <p:pic>
        <p:nvPicPr>
          <p:cNvPr id="14" name="Picture 2" descr="http://www.mbug.net/../mbug_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84551" y="0"/>
            <a:ext cx="959449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57200"/>
            <a:ext cx="8763000" cy="777240"/>
          </a:xfrm>
        </p:spPr>
        <p:txBody>
          <a:bodyPr>
            <a:no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Who is responsible for data integrity?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752600"/>
            <a:ext cx="7924800" cy="4343400"/>
          </a:xfrm>
        </p:spPr>
        <p:txBody>
          <a:bodyPr>
            <a:normAutofit/>
          </a:bodyPr>
          <a:lstStyle/>
          <a:p>
            <a:r>
              <a:rPr lang="en-US" b="1" dirty="0" smtClean="0"/>
              <a:t>Anyone at data collection or entry points or with data access</a:t>
            </a:r>
          </a:p>
          <a:p>
            <a:r>
              <a:rPr lang="en-US" b="1" dirty="0" smtClean="0"/>
              <a:t>Anyone who reviews the data</a:t>
            </a:r>
          </a:p>
          <a:p>
            <a:r>
              <a:rPr lang="en-US" b="1" dirty="0" smtClean="0"/>
              <a:t>Anyone responsible for the final disposition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/>
              <a:t>Everyone who has an interest in the data</a:t>
            </a:r>
          </a:p>
          <a:p>
            <a:r>
              <a:rPr lang="en-US" b="1" dirty="0" smtClean="0"/>
              <a:t>EVERYONE IS ACCOUNTABLE!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Administrators, faculty, and staff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Students and their agents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Environmental constituents (state offices, etc.)</a:t>
            </a:r>
          </a:p>
          <a:p>
            <a:pPr>
              <a:buNone/>
            </a:pPr>
            <a:endParaRPr lang="en-US" b="1" dirty="0" smtClean="0"/>
          </a:p>
          <a:p>
            <a:pPr lvl="1"/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153400" y="4724400"/>
            <a:ext cx="990600" cy="1985665"/>
            <a:chOff x="8153400" y="4724400"/>
            <a:chExt cx="990600" cy="1985665"/>
          </a:xfrm>
        </p:grpSpPr>
        <p:pic>
          <p:nvPicPr>
            <p:cNvPr id="8" name="Picture 7" descr="E-Learning Meridian Community College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lum bright="-10000" contrast="21000"/>
            </a:blip>
            <a:srcRect/>
            <a:stretch>
              <a:fillRect/>
            </a:stretch>
          </p:blipFill>
          <p:spPr bwMode="auto">
            <a:xfrm>
              <a:off x="8305800" y="5562600"/>
              <a:ext cx="685800" cy="685800"/>
            </a:xfrm>
            <a:prstGeom prst="rect">
              <a:avLst/>
            </a:prstGeom>
            <a:noFill/>
            <a:ln w="19050">
              <a:noFill/>
            </a:ln>
            <a:effectLst>
              <a:outerShdw blurRad="50800" dist="38100" algn="l" rotWithShape="0">
                <a:schemeClr val="tx1">
                  <a:alpha val="40000"/>
                </a:schemeClr>
              </a:outerShdw>
            </a:effectLst>
          </p:spPr>
        </p:pic>
        <p:sp>
          <p:nvSpPr>
            <p:cNvPr id="9" name="Rectangle 8"/>
            <p:cNvSpPr/>
            <p:nvPr/>
          </p:nvSpPr>
          <p:spPr>
            <a:xfrm>
              <a:off x="8229600" y="6248400"/>
              <a:ext cx="9144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 smtClean="0"/>
                <a:t>MBUG 2012</a:t>
              </a:r>
              <a:endParaRPr lang="en-US" sz="1200" b="1" dirty="0"/>
            </a:p>
          </p:txBody>
        </p:sp>
        <p:sp>
          <p:nvSpPr>
            <p:cNvPr id="10" name="Title 1"/>
            <p:cNvSpPr txBox="1">
              <a:spLocks/>
            </p:cNvSpPr>
            <p:nvPr/>
          </p:nvSpPr>
          <p:spPr>
            <a:xfrm>
              <a:off x="8153400" y="4724400"/>
              <a:ext cx="990600" cy="1066800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all" spc="0" normalizeH="0" baseline="0" noProof="0" dirty="0" smtClean="0">
                  <a:ln w="500">
                    <a:solidFill>
                      <a:schemeClr val="tx2">
                        <a:shade val="20000"/>
                        <a:satMod val="120000"/>
                      </a:schemeClr>
                    </a:solidFill>
                  </a:ln>
                  <a:gradFill>
                    <a:gsLst>
                      <a:gs pos="0">
                        <a:schemeClr val="accent4">
                          <a:tint val="13000"/>
                        </a:schemeClr>
                      </a:gs>
                      <a:gs pos="10000">
                        <a:schemeClr val="accent4">
                          <a:tint val="20000"/>
                        </a:schemeClr>
                      </a:gs>
                      <a:gs pos="49000">
                        <a:schemeClr val="accent4">
                          <a:tint val="70000"/>
                        </a:schemeClr>
                      </a:gs>
                      <a:gs pos="50000">
                        <a:schemeClr val="accent4">
                          <a:tint val="97000"/>
                        </a:schemeClr>
                      </a:gs>
                      <a:gs pos="100000">
                        <a:schemeClr val="accent4">
                          <a:tint val="20000"/>
                        </a:schemeClr>
                      </a:gs>
                    </a:gsLst>
                    <a:lin ang="5400000" scaled="1"/>
                  </a:gra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Data Integrity:</a:t>
              </a:r>
              <a:br>
                <a:rPr kumimoji="0" lang="en-US" sz="1200" b="1" i="0" u="none" strike="noStrike" kern="1200" cap="all" spc="0" normalizeH="0" baseline="0" noProof="0" dirty="0" smtClean="0">
                  <a:ln w="500">
                    <a:solidFill>
                      <a:schemeClr val="tx2">
                        <a:shade val="20000"/>
                        <a:satMod val="120000"/>
                      </a:schemeClr>
                    </a:solidFill>
                  </a:ln>
                  <a:gradFill>
                    <a:gsLst>
                      <a:gs pos="0">
                        <a:schemeClr val="accent4">
                          <a:tint val="13000"/>
                        </a:schemeClr>
                      </a:gs>
                      <a:gs pos="10000">
                        <a:schemeClr val="accent4">
                          <a:tint val="20000"/>
                        </a:schemeClr>
                      </a:gs>
                      <a:gs pos="49000">
                        <a:schemeClr val="accent4">
                          <a:tint val="70000"/>
                        </a:schemeClr>
                      </a:gs>
                      <a:gs pos="50000">
                        <a:schemeClr val="accent4">
                          <a:tint val="97000"/>
                        </a:schemeClr>
                      </a:gs>
                      <a:gs pos="100000">
                        <a:schemeClr val="accent4">
                          <a:tint val="20000"/>
                        </a:schemeClr>
                      </a:gs>
                    </a:gsLst>
                    <a:lin ang="5400000" scaled="1"/>
                  </a:gradFill>
                  <a:effectLst/>
                  <a:uLnTx/>
                  <a:uFillTx/>
                  <a:latin typeface="+mj-lt"/>
                  <a:ea typeface="+mj-ea"/>
                  <a:cs typeface="+mj-cs"/>
                </a:rPr>
              </a:br>
              <a:r>
                <a:rPr kumimoji="0" lang="en-US" sz="1200" b="1" i="0" u="none" strike="noStrike" kern="1200" cap="all" spc="0" normalizeH="0" baseline="0" noProof="0" dirty="0" smtClean="0">
                  <a:ln w="500">
                    <a:solidFill>
                      <a:schemeClr val="tx2">
                        <a:shade val="20000"/>
                        <a:satMod val="120000"/>
                      </a:schemeClr>
                    </a:solidFill>
                  </a:ln>
                  <a:gradFill>
                    <a:gsLst>
                      <a:gs pos="0">
                        <a:schemeClr val="accent4">
                          <a:tint val="13000"/>
                        </a:schemeClr>
                      </a:gs>
                      <a:gs pos="10000">
                        <a:schemeClr val="accent4">
                          <a:tint val="20000"/>
                        </a:schemeClr>
                      </a:gs>
                      <a:gs pos="49000">
                        <a:schemeClr val="accent4">
                          <a:tint val="70000"/>
                        </a:schemeClr>
                      </a:gs>
                      <a:gs pos="50000">
                        <a:schemeClr val="accent4">
                          <a:tint val="97000"/>
                        </a:schemeClr>
                      </a:gs>
                      <a:gs pos="100000">
                        <a:schemeClr val="accent4">
                          <a:tint val="20000"/>
                        </a:schemeClr>
                      </a:gs>
                    </a:gsLst>
                    <a:lin ang="5400000" scaled="1"/>
                  </a:gra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Banner and You.</a:t>
              </a:r>
              <a:endParaRPr kumimoji="0" lang="en-US" sz="12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pic>
        <p:nvPicPr>
          <p:cNvPr id="11" name="Picture 2" descr="http://www.mbug.net/../mbug_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84551" y="0"/>
            <a:ext cx="959449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352044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Who:</a:t>
            </a:r>
          </a:p>
          <a:p>
            <a:r>
              <a:rPr lang="en-US" b="1" dirty="0" smtClean="0"/>
              <a:t>Data custodians</a:t>
            </a:r>
          </a:p>
          <a:p>
            <a:r>
              <a:rPr lang="en-US" b="1" dirty="0" smtClean="0"/>
              <a:t>Define roles</a:t>
            </a:r>
          </a:p>
          <a:p>
            <a:r>
              <a:rPr lang="en-US" b="1" dirty="0" smtClean="0"/>
              <a:t>Design training</a:t>
            </a:r>
          </a:p>
          <a:p>
            <a:r>
              <a:rPr lang="en-US" b="1" dirty="0" smtClean="0"/>
              <a:t>Develop policy and/or procedures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3800" y="1295400"/>
            <a:ext cx="38100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What:</a:t>
            </a:r>
          </a:p>
          <a:p>
            <a:r>
              <a:rPr lang="en-US" b="1" dirty="0" smtClean="0"/>
              <a:t>Oversee area data</a:t>
            </a:r>
          </a:p>
          <a:p>
            <a:r>
              <a:rPr lang="en-US" b="1" dirty="0" smtClean="0"/>
              <a:t>Departmental/shared data</a:t>
            </a:r>
          </a:p>
          <a:p>
            <a:r>
              <a:rPr lang="en-US" b="1" dirty="0" smtClean="0"/>
              <a:t>Banner User’s Trainer (</a:t>
            </a:r>
            <a:r>
              <a:rPr lang="en-US" b="1" dirty="0" smtClean="0"/>
              <a:t>institutional/depart-mental level)</a:t>
            </a:r>
            <a:endParaRPr lang="en-US" b="1" dirty="0" smtClean="0"/>
          </a:p>
          <a:p>
            <a:r>
              <a:rPr lang="en-US" b="1" dirty="0" smtClean="0"/>
              <a:t>Document standards (</a:t>
            </a:r>
            <a:r>
              <a:rPr lang="en-US" b="1" dirty="0" smtClean="0"/>
              <a:t>institutional/depart-mental level)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8153400" y="4724400"/>
            <a:ext cx="990600" cy="1985665"/>
            <a:chOff x="8153400" y="4724400"/>
            <a:chExt cx="990600" cy="1985665"/>
          </a:xfrm>
        </p:grpSpPr>
        <p:pic>
          <p:nvPicPr>
            <p:cNvPr id="7" name="Picture 6" descr="E-Learning Meridian Community College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lum bright="-10000" contrast="21000"/>
            </a:blip>
            <a:srcRect/>
            <a:stretch>
              <a:fillRect/>
            </a:stretch>
          </p:blipFill>
          <p:spPr bwMode="auto">
            <a:xfrm>
              <a:off x="8305800" y="5562600"/>
              <a:ext cx="685800" cy="685800"/>
            </a:xfrm>
            <a:prstGeom prst="rect">
              <a:avLst/>
            </a:prstGeom>
            <a:noFill/>
            <a:ln w="19050">
              <a:noFill/>
            </a:ln>
            <a:effectLst>
              <a:outerShdw blurRad="50800" dist="38100" algn="l" rotWithShape="0">
                <a:schemeClr val="tx1">
                  <a:alpha val="40000"/>
                </a:schemeClr>
              </a:outerShdw>
            </a:effectLst>
          </p:spPr>
        </p:pic>
        <p:sp>
          <p:nvSpPr>
            <p:cNvPr id="8" name="Rectangle 7"/>
            <p:cNvSpPr/>
            <p:nvPr/>
          </p:nvSpPr>
          <p:spPr>
            <a:xfrm>
              <a:off x="8229600" y="6248400"/>
              <a:ext cx="9144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 smtClean="0"/>
                <a:t>MBUG 2012</a:t>
              </a:r>
              <a:endParaRPr lang="en-US" sz="1200" b="1" dirty="0"/>
            </a:p>
          </p:txBody>
        </p:sp>
        <p:sp>
          <p:nvSpPr>
            <p:cNvPr id="9" name="Title 1"/>
            <p:cNvSpPr txBox="1">
              <a:spLocks/>
            </p:cNvSpPr>
            <p:nvPr/>
          </p:nvSpPr>
          <p:spPr>
            <a:xfrm>
              <a:off x="8153400" y="4724400"/>
              <a:ext cx="990600" cy="1066800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all" spc="0" normalizeH="0" baseline="0" noProof="0" dirty="0" smtClean="0">
                  <a:ln w="500">
                    <a:solidFill>
                      <a:schemeClr val="tx2">
                        <a:shade val="20000"/>
                        <a:satMod val="120000"/>
                      </a:schemeClr>
                    </a:solidFill>
                  </a:ln>
                  <a:gradFill>
                    <a:gsLst>
                      <a:gs pos="0">
                        <a:schemeClr val="accent4">
                          <a:tint val="13000"/>
                        </a:schemeClr>
                      </a:gs>
                      <a:gs pos="10000">
                        <a:schemeClr val="accent4">
                          <a:tint val="20000"/>
                        </a:schemeClr>
                      </a:gs>
                      <a:gs pos="49000">
                        <a:schemeClr val="accent4">
                          <a:tint val="70000"/>
                        </a:schemeClr>
                      </a:gs>
                      <a:gs pos="50000">
                        <a:schemeClr val="accent4">
                          <a:tint val="97000"/>
                        </a:schemeClr>
                      </a:gs>
                      <a:gs pos="100000">
                        <a:schemeClr val="accent4">
                          <a:tint val="20000"/>
                        </a:schemeClr>
                      </a:gs>
                    </a:gsLst>
                    <a:lin ang="5400000" scaled="1"/>
                  </a:gra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Data Integrity:</a:t>
              </a:r>
              <a:br>
                <a:rPr kumimoji="0" lang="en-US" sz="1200" b="1" i="0" u="none" strike="noStrike" kern="1200" cap="all" spc="0" normalizeH="0" baseline="0" noProof="0" dirty="0" smtClean="0">
                  <a:ln w="500">
                    <a:solidFill>
                      <a:schemeClr val="tx2">
                        <a:shade val="20000"/>
                        <a:satMod val="120000"/>
                      </a:schemeClr>
                    </a:solidFill>
                  </a:ln>
                  <a:gradFill>
                    <a:gsLst>
                      <a:gs pos="0">
                        <a:schemeClr val="accent4">
                          <a:tint val="13000"/>
                        </a:schemeClr>
                      </a:gs>
                      <a:gs pos="10000">
                        <a:schemeClr val="accent4">
                          <a:tint val="20000"/>
                        </a:schemeClr>
                      </a:gs>
                      <a:gs pos="49000">
                        <a:schemeClr val="accent4">
                          <a:tint val="70000"/>
                        </a:schemeClr>
                      </a:gs>
                      <a:gs pos="50000">
                        <a:schemeClr val="accent4">
                          <a:tint val="97000"/>
                        </a:schemeClr>
                      </a:gs>
                      <a:gs pos="100000">
                        <a:schemeClr val="accent4">
                          <a:tint val="20000"/>
                        </a:schemeClr>
                      </a:gs>
                    </a:gsLst>
                    <a:lin ang="5400000" scaled="1"/>
                  </a:gradFill>
                  <a:effectLst/>
                  <a:uLnTx/>
                  <a:uFillTx/>
                  <a:latin typeface="+mj-lt"/>
                  <a:ea typeface="+mj-ea"/>
                  <a:cs typeface="+mj-cs"/>
                </a:rPr>
              </a:br>
              <a:r>
                <a:rPr kumimoji="0" lang="en-US" sz="1200" b="1" i="0" u="none" strike="noStrike" kern="1200" cap="all" spc="0" normalizeH="0" baseline="0" noProof="0" dirty="0" smtClean="0">
                  <a:ln w="500">
                    <a:solidFill>
                      <a:schemeClr val="tx2">
                        <a:shade val="20000"/>
                        <a:satMod val="120000"/>
                      </a:schemeClr>
                    </a:solidFill>
                  </a:ln>
                  <a:gradFill>
                    <a:gsLst>
                      <a:gs pos="0">
                        <a:schemeClr val="accent4">
                          <a:tint val="13000"/>
                        </a:schemeClr>
                      </a:gs>
                      <a:gs pos="10000">
                        <a:schemeClr val="accent4">
                          <a:tint val="20000"/>
                        </a:schemeClr>
                      </a:gs>
                      <a:gs pos="49000">
                        <a:schemeClr val="accent4">
                          <a:tint val="70000"/>
                        </a:schemeClr>
                      </a:gs>
                      <a:gs pos="50000">
                        <a:schemeClr val="accent4">
                          <a:tint val="97000"/>
                        </a:schemeClr>
                      </a:gs>
                      <a:gs pos="100000">
                        <a:schemeClr val="accent4">
                          <a:tint val="20000"/>
                        </a:schemeClr>
                      </a:gs>
                    </a:gsLst>
                    <a:lin ang="5400000" scaled="1"/>
                  </a:gra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Banner and You.</a:t>
              </a:r>
              <a:endParaRPr kumimoji="0" lang="en-US" sz="12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7848600" cy="609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WHO and WHAT ARE THE ROLES?</a:t>
            </a:r>
            <a:endParaRPr lang="en-US" sz="3600" dirty="0"/>
          </a:p>
        </p:txBody>
      </p:sp>
      <p:pic>
        <p:nvPicPr>
          <p:cNvPr id="11" name="Picture 2" descr="http://www.mbug.net/../mbug_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84551" y="0"/>
            <a:ext cx="959449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 l="30454" t="25000" r="28550" b="9375"/>
          <a:stretch>
            <a:fillRect/>
          </a:stretch>
        </p:blipFill>
        <p:spPr bwMode="auto">
          <a:xfrm rot="20744358">
            <a:off x="774095" y="1587414"/>
            <a:ext cx="2971407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52400" y="304800"/>
            <a:ext cx="7848600" cy="6096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WHO and WHAT ARE THE ROLES?</a:t>
            </a:r>
            <a:endParaRPr kumimoji="0" lang="en-US" sz="36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2" descr="http://www.mbug.net/../mbug_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84551" y="0"/>
            <a:ext cx="959449" cy="990600"/>
          </a:xfrm>
          <a:prstGeom prst="rect">
            <a:avLst/>
          </a:prstGeom>
          <a:noFill/>
        </p:spPr>
      </p:pic>
      <p:grpSp>
        <p:nvGrpSpPr>
          <p:cNvPr id="5" name="Group 4"/>
          <p:cNvGrpSpPr/>
          <p:nvPr/>
        </p:nvGrpSpPr>
        <p:grpSpPr>
          <a:xfrm>
            <a:off x="8153400" y="4724400"/>
            <a:ext cx="990600" cy="1985665"/>
            <a:chOff x="8153400" y="4724400"/>
            <a:chExt cx="990600" cy="1985665"/>
          </a:xfrm>
        </p:grpSpPr>
        <p:pic>
          <p:nvPicPr>
            <p:cNvPr id="6" name="Picture 5" descr="E-Learning Meridian Community College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lum bright="-10000" contrast="21000"/>
            </a:blip>
            <a:srcRect/>
            <a:stretch>
              <a:fillRect/>
            </a:stretch>
          </p:blipFill>
          <p:spPr bwMode="auto">
            <a:xfrm>
              <a:off x="8305800" y="5562600"/>
              <a:ext cx="685800" cy="685800"/>
            </a:xfrm>
            <a:prstGeom prst="rect">
              <a:avLst/>
            </a:prstGeom>
            <a:noFill/>
            <a:ln w="19050">
              <a:noFill/>
            </a:ln>
            <a:effectLst>
              <a:outerShdw blurRad="50800" dist="38100" algn="l" rotWithShape="0">
                <a:schemeClr val="tx1">
                  <a:alpha val="40000"/>
                </a:schemeClr>
              </a:outerShdw>
            </a:effectLst>
          </p:spPr>
        </p:pic>
        <p:sp>
          <p:nvSpPr>
            <p:cNvPr id="7" name="Rectangle 6"/>
            <p:cNvSpPr/>
            <p:nvPr/>
          </p:nvSpPr>
          <p:spPr>
            <a:xfrm>
              <a:off x="8229600" y="6248400"/>
              <a:ext cx="9144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 smtClean="0"/>
                <a:t>MBUG 2012</a:t>
              </a:r>
              <a:endParaRPr lang="en-US" sz="1200" b="1" dirty="0"/>
            </a:p>
          </p:txBody>
        </p:sp>
        <p:sp>
          <p:nvSpPr>
            <p:cNvPr id="8" name="Title 1"/>
            <p:cNvSpPr txBox="1">
              <a:spLocks/>
            </p:cNvSpPr>
            <p:nvPr/>
          </p:nvSpPr>
          <p:spPr>
            <a:xfrm>
              <a:off x="8153400" y="4724400"/>
              <a:ext cx="990600" cy="1066800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all" spc="0" normalizeH="0" baseline="0" noProof="0" dirty="0" smtClean="0">
                  <a:ln w="500">
                    <a:solidFill>
                      <a:schemeClr val="tx2">
                        <a:shade val="20000"/>
                        <a:satMod val="120000"/>
                      </a:schemeClr>
                    </a:solidFill>
                  </a:ln>
                  <a:gradFill>
                    <a:gsLst>
                      <a:gs pos="0">
                        <a:schemeClr val="accent4">
                          <a:tint val="13000"/>
                        </a:schemeClr>
                      </a:gs>
                      <a:gs pos="10000">
                        <a:schemeClr val="accent4">
                          <a:tint val="20000"/>
                        </a:schemeClr>
                      </a:gs>
                      <a:gs pos="49000">
                        <a:schemeClr val="accent4">
                          <a:tint val="70000"/>
                        </a:schemeClr>
                      </a:gs>
                      <a:gs pos="50000">
                        <a:schemeClr val="accent4">
                          <a:tint val="97000"/>
                        </a:schemeClr>
                      </a:gs>
                      <a:gs pos="100000">
                        <a:schemeClr val="accent4">
                          <a:tint val="20000"/>
                        </a:schemeClr>
                      </a:gs>
                    </a:gsLst>
                    <a:lin ang="5400000" scaled="1"/>
                  </a:gra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Data Integrity:</a:t>
              </a:r>
              <a:br>
                <a:rPr kumimoji="0" lang="en-US" sz="1200" b="1" i="0" u="none" strike="noStrike" kern="1200" cap="all" spc="0" normalizeH="0" baseline="0" noProof="0" dirty="0" smtClean="0">
                  <a:ln w="500">
                    <a:solidFill>
                      <a:schemeClr val="tx2">
                        <a:shade val="20000"/>
                        <a:satMod val="120000"/>
                      </a:schemeClr>
                    </a:solidFill>
                  </a:ln>
                  <a:gradFill>
                    <a:gsLst>
                      <a:gs pos="0">
                        <a:schemeClr val="accent4">
                          <a:tint val="13000"/>
                        </a:schemeClr>
                      </a:gs>
                      <a:gs pos="10000">
                        <a:schemeClr val="accent4">
                          <a:tint val="20000"/>
                        </a:schemeClr>
                      </a:gs>
                      <a:gs pos="49000">
                        <a:schemeClr val="accent4">
                          <a:tint val="70000"/>
                        </a:schemeClr>
                      </a:gs>
                      <a:gs pos="50000">
                        <a:schemeClr val="accent4">
                          <a:tint val="97000"/>
                        </a:schemeClr>
                      </a:gs>
                      <a:gs pos="100000">
                        <a:schemeClr val="accent4">
                          <a:tint val="20000"/>
                        </a:schemeClr>
                      </a:gs>
                    </a:gsLst>
                    <a:lin ang="5400000" scaled="1"/>
                  </a:gradFill>
                  <a:effectLst/>
                  <a:uLnTx/>
                  <a:uFillTx/>
                  <a:latin typeface="+mj-lt"/>
                  <a:ea typeface="+mj-ea"/>
                  <a:cs typeface="+mj-cs"/>
                </a:rPr>
              </a:br>
              <a:r>
                <a:rPr kumimoji="0" lang="en-US" sz="1200" b="1" i="0" u="none" strike="noStrike" kern="1200" cap="all" spc="0" normalizeH="0" baseline="0" noProof="0" dirty="0" smtClean="0">
                  <a:ln w="500">
                    <a:solidFill>
                      <a:schemeClr val="tx2">
                        <a:shade val="20000"/>
                        <a:satMod val="120000"/>
                      </a:schemeClr>
                    </a:solidFill>
                  </a:ln>
                  <a:gradFill>
                    <a:gsLst>
                      <a:gs pos="0">
                        <a:schemeClr val="accent4">
                          <a:tint val="13000"/>
                        </a:schemeClr>
                      </a:gs>
                      <a:gs pos="10000">
                        <a:schemeClr val="accent4">
                          <a:tint val="20000"/>
                        </a:schemeClr>
                      </a:gs>
                      <a:gs pos="49000">
                        <a:schemeClr val="accent4">
                          <a:tint val="70000"/>
                        </a:schemeClr>
                      </a:gs>
                      <a:gs pos="50000">
                        <a:schemeClr val="accent4">
                          <a:tint val="97000"/>
                        </a:schemeClr>
                      </a:gs>
                      <a:gs pos="100000">
                        <a:schemeClr val="accent4">
                          <a:tint val="20000"/>
                        </a:schemeClr>
                      </a:gs>
                    </a:gsLst>
                    <a:lin ang="5400000" scaled="1"/>
                  </a:gra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Banner and You.</a:t>
              </a:r>
              <a:endParaRPr kumimoji="0" lang="en-US" sz="12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6" cstate="print"/>
          <a:srcRect l="14056" t="25000" r="12152" b="18750"/>
          <a:stretch>
            <a:fillRect/>
          </a:stretch>
        </p:blipFill>
        <p:spPr bwMode="auto">
          <a:xfrm>
            <a:off x="1524000" y="990600"/>
            <a:ext cx="5029200" cy="2155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7" cstate="print"/>
          <a:srcRect l="14056" t="20833" r="15666" b="6250"/>
          <a:stretch>
            <a:fillRect/>
          </a:stretch>
        </p:blipFill>
        <p:spPr bwMode="auto">
          <a:xfrm rot="1876051">
            <a:off x="4065550" y="1819353"/>
            <a:ext cx="3202656" cy="422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669</TotalTime>
  <Words>659</Words>
  <Application>Microsoft Office PowerPoint</Application>
  <PresentationFormat>On-screen Show (4:3)</PresentationFormat>
  <Paragraphs>181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Opulent</vt:lpstr>
      <vt:lpstr>Slide 1</vt:lpstr>
      <vt:lpstr>Data Integrity: Banner and You.</vt:lpstr>
      <vt:lpstr>Slide 3</vt:lpstr>
      <vt:lpstr>WHAT IS DATA INTEGRITY?</vt:lpstr>
      <vt:lpstr>Slide 5</vt:lpstr>
      <vt:lpstr>WHY IS DATA INTEGRITY IMPORTANT?</vt:lpstr>
      <vt:lpstr> Who is responsible for data integrity?</vt:lpstr>
      <vt:lpstr>WHO and WHAT ARE THE ROLES?</vt:lpstr>
      <vt:lpstr>Slide 9</vt:lpstr>
      <vt:lpstr>How is IT DONE?</vt:lpstr>
      <vt:lpstr>WHEN is IT DONE?</vt:lpstr>
      <vt:lpstr>Do you have data integrity?</vt:lpstr>
      <vt:lpstr>Slide 13</vt:lpstr>
      <vt:lpstr>Slide 14</vt:lpstr>
      <vt:lpstr>Questions/comments/Contacts: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Integrity:  from admissions to graduation</dc:title>
  <dc:creator>Administratr</dc:creator>
  <cp:lastModifiedBy>apayne</cp:lastModifiedBy>
  <cp:revision>103</cp:revision>
  <dcterms:created xsi:type="dcterms:W3CDTF">2010-09-12T15:38:55Z</dcterms:created>
  <dcterms:modified xsi:type="dcterms:W3CDTF">2012-09-19T16:45:52Z</dcterms:modified>
</cp:coreProperties>
</file>