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7" r:id="rId3"/>
    <p:sldId id="268" r:id="rId4"/>
    <p:sldId id="260" r:id="rId5"/>
    <p:sldId id="270" r:id="rId6"/>
    <p:sldId id="269" r:id="rId7"/>
    <p:sldId id="271" r:id="rId8"/>
    <p:sldId id="272" r:id="rId9"/>
    <p:sldId id="261" r:id="rId10"/>
    <p:sldId id="273" r:id="rId11"/>
    <p:sldId id="265" r:id="rId12"/>
    <p:sldId id="264" r:id="rId13"/>
    <p:sldId id="274" r:id="rId14"/>
    <p:sldId id="266" r:id="rId15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tg3" initials="wt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3543" autoAdjust="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4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3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E923017-284D-43FB-B1AC-506CD41C54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67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Maint</a:t>
            </a:r>
            <a:r>
              <a:rPr lang="en-US" dirty="0" smtClean="0"/>
              <a:t> – training – various scanners</a:t>
            </a:r>
            <a:r>
              <a:rPr lang="en-US" baseline="0" dirty="0" smtClean="0"/>
              <a:t> systems – we are discussing still working </a:t>
            </a:r>
            <a:r>
              <a:rPr lang="en-US" baseline="0" dirty="0" err="1" smtClean="0"/>
              <a:t>iot</a:t>
            </a:r>
            <a:r>
              <a:rPr lang="en-US" baseline="0" dirty="0" smtClean="0"/>
              <a:t> out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invoices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02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9305">
              <a:defRPr/>
            </a:pPr>
            <a:r>
              <a:rPr lang="en-US" dirty="0" smtClean="0"/>
              <a:t>Ships with BDMS now – talk about – currently as we are told.  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r>
              <a:rPr lang="en-US" dirty="0" smtClean="0"/>
              <a:t>License issues – may swap out – and we are swapping ours out slowly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9305">
              <a:defRPr/>
            </a:pPr>
            <a:r>
              <a:rPr lang="en-US" dirty="0" smtClean="0"/>
              <a:t>Ships with BDMS now – talk about – currently as we are told.  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r>
              <a:rPr lang="en-US" dirty="0" smtClean="0"/>
              <a:t>License issues – may swap out – and we are swapping ours out slowly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12DA-C340-40AA-94B0-C54929A8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DDF1E-4125-4CEB-838C-CFA63AC72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802B9-7881-4516-B634-5501FBEE2E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12DA-C340-40AA-94B0-C54929A8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76D7D-608C-41F3-963A-DEA06E15A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569F8-8CEB-428E-9B12-4E687C675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E774F-B4C4-4E2F-9D2A-2460B2B39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6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3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82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3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82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F77D3-D5B3-4107-981A-E435E3BA38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93A20-E54D-456E-8DEE-E8E546787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B12D9F-03E3-43F5-844B-78AA26F6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323A69-BA9A-4AF3-B0B9-CB7D6CE2F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76D7D-608C-41F3-963A-DEA06E15A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9179F-50D8-4E0F-B6C7-BADF471FB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DDF1E-4125-4CEB-838C-CFA63AC72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802B9-7881-4516-B634-5501FBEE2E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569F8-8CEB-428E-9B12-4E687C675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E774F-B4C4-4E2F-9D2A-2460B2B39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6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3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82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3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82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F77D3-D5B3-4107-981A-E435E3BA38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93A20-E54D-456E-8DEE-E8E546787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B12D9F-03E3-43F5-844B-78AA26F6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323A69-BA9A-4AF3-B0B9-CB7D6CE2F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9179F-50D8-4E0F-B6C7-BADF471FB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143000"/>
            <a:ext cx="586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AEABEB-B488-4EA1-88E8-B920D5EFEA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8" descr="ITS_PP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19400" y="228600"/>
            <a:ext cx="3307080" cy="826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143000"/>
            <a:ext cx="586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Image Processing at MSU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AEABEB-B488-4EA1-88E8-B920D5EFEA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8" descr="ITS_PP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19400" y="228600"/>
            <a:ext cx="3307080" cy="826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371600"/>
            <a:ext cx="5638800" cy="1676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BDMS QuickScan Pro for Scanning Documents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429000"/>
            <a:ext cx="4648200" cy="1600200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Using QSP </a:t>
            </a:r>
            <a:r>
              <a:rPr lang="en-US" dirty="0" smtClean="0">
                <a:solidFill>
                  <a:srgbClr val="800000"/>
                </a:solidFill>
              </a:rPr>
              <a:t>for </a:t>
            </a:r>
            <a:r>
              <a:rPr lang="en-US" dirty="0" smtClean="0">
                <a:solidFill>
                  <a:srgbClr val="800000"/>
                </a:solidFill>
              </a:rPr>
              <a:t>Image Processing and Indexing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10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BDMS – MSU Usage 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3810000"/>
          </a:xfrm>
        </p:spPr>
        <p:txBody>
          <a:bodyPr/>
          <a:lstStyle/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ERMX </a:t>
            </a:r>
            <a:r>
              <a:rPr lang="en-US" dirty="0"/>
              <a:t>(BDMS)</a:t>
            </a:r>
          </a:p>
          <a:p>
            <a:pPr marL="685800" lvl="1" indent="-228600" algn="l">
              <a:lnSpc>
                <a:spcPct val="80000"/>
              </a:lnSpc>
              <a:buFontTx/>
              <a:buChar char="•"/>
            </a:pPr>
            <a:r>
              <a:rPr lang="en-US" dirty="0"/>
              <a:t>QSP </a:t>
            </a:r>
            <a:r>
              <a:rPr lang="en-US" dirty="0" smtClean="0"/>
              <a:t>Has This Capability </a:t>
            </a:r>
            <a:r>
              <a:rPr lang="en-US" dirty="0"/>
              <a:t>on PC</a:t>
            </a:r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Faculty Credentials</a:t>
            </a:r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/>
              <a:t>Build MSU Transcript with </a:t>
            </a:r>
            <a:r>
              <a:rPr lang="en-US" dirty="0" smtClean="0"/>
              <a:t>Overlay</a:t>
            </a:r>
            <a:endParaRPr lang="en-US" dirty="0"/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Workflow</a:t>
            </a:r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Build a Form</a:t>
            </a:r>
          </a:p>
          <a:p>
            <a:pPr marL="685800" lvl="1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Admission Application</a:t>
            </a:r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Issues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629400" cy="37338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Image Sizes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200" dirty="0" smtClean="0"/>
              <a:t>Exceeds Maximum Allowable Size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Scanner Settings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3200" dirty="0" smtClean="0"/>
              <a:t>How to Maintain Consistency Across Campus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Centralized vs. Decentralized Usage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7620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Application Setup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828800"/>
            <a:ext cx="6858000" cy="40386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Plan Setup 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Plan for Storage and Retrieval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Index Fields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Scanner Settings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/>
              <a:t>Maintaining </a:t>
            </a:r>
            <a:r>
              <a:rPr lang="en-US" dirty="0"/>
              <a:t>Campus </a:t>
            </a:r>
            <a:r>
              <a:rPr lang="en-US" dirty="0" smtClean="0"/>
              <a:t>Wide Consistency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Security Setup for Users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Centralized vs. Decentralized Usage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13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8200" y="16764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 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5543600" cy="358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Walter T. Griffin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400800" cy="4038600"/>
          </a:xfrm>
        </p:spPr>
        <p:txBody>
          <a:bodyPr/>
          <a:lstStyle/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Senior Systems Analyst in EIS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11 </a:t>
            </a:r>
            <a:r>
              <a:rPr lang="en-US" sz="2400" dirty="0" smtClean="0"/>
              <a:t>Years at MSU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Financial Aid Group</a:t>
            </a:r>
          </a:p>
          <a:p>
            <a:pPr marL="682625" lvl="1" indent="-22542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Document Image Support (In house Imaging Consultant to Departments)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Requirements Analysis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Initial Application Setup 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Configure and Testing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Technical Support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endParaRPr lang="en-US" sz="16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3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BDMS on </a:t>
            </a:r>
            <a:r>
              <a:rPr lang="en-US" sz="4000" dirty="0" smtClean="0">
                <a:solidFill>
                  <a:srgbClr val="800000"/>
                </a:solidFill>
              </a:rPr>
              <a:t>MSU Campus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81200"/>
            <a:ext cx="7162800" cy="4114800"/>
          </a:xfrm>
        </p:spPr>
        <p:txBody>
          <a:bodyPr/>
          <a:lstStyle/>
          <a:p>
            <a:pPr marL="236538" indent="-236538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Implemented (centralized)</a:t>
            </a:r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endParaRPr lang="en-US" sz="2400" dirty="0"/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endParaRPr lang="en-US" sz="2400" dirty="0" smtClean="0"/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endParaRPr lang="en-US" sz="2400" dirty="0"/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endParaRPr lang="en-US" sz="2400" dirty="0" smtClean="0"/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endParaRPr lang="en-US" sz="2400" dirty="0"/>
          </a:p>
          <a:p>
            <a:pPr algn="l">
              <a:lnSpc>
                <a:spcPct val="80000"/>
              </a:lnSpc>
            </a:pPr>
            <a:endParaRPr lang="en-US" sz="2400" dirty="0" smtClean="0"/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Significant Future Project (distributed)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Procurement – Individual departments scanning their own purchasing docs in to central app</a:t>
            </a:r>
          </a:p>
          <a:p>
            <a:pPr algn="l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3565"/>
              </p:ext>
            </p:extLst>
          </p:nvPr>
        </p:nvGraphicFramePr>
        <p:xfrm>
          <a:off x="1524000" y="2362200"/>
          <a:ext cx="6705600" cy="2139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4200"/>
                <a:gridCol w="3581400"/>
              </a:tblGrid>
              <a:tr h="1981200">
                <a:tc>
                  <a:txBody>
                    <a:bodyPr/>
                    <a:lstStyle/>
                    <a:p>
                      <a:pPr marL="236538" lvl="0" indent="-236538" algn="l">
                        <a:lnSpc>
                          <a:spcPct val="80000"/>
                        </a:lnSpc>
                        <a:buClr>
                          <a:srgbClr val="FF0000"/>
                        </a:buClr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Registrar</a:t>
                      </a:r>
                    </a:p>
                    <a:p>
                      <a:pPr marL="231775" lvl="0" indent="-23177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Admissions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</a:p>
                    <a:p>
                      <a:pPr marL="465138" lvl="0" indent="-23177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Undergraduate</a:t>
                      </a:r>
                    </a:p>
                    <a:p>
                      <a:pPr marL="465138" lvl="0" indent="-23177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Graduate</a:t>
                      </a:r>
                    </a:p>
                    <a:p>
                      <a:pPr marL="231775" lvl="0" indent="-23177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Financial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</a:p>
                    <a:p>
                      <a:pPr marL="236538" marR="0" lvl="0" indent="-236538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Human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Resources</a:t>
                      </a:r>
                    </a:p>
                    <a:p>
                      <a:pPr marL="236538" marR="0" lvl="0" indent="-236538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36538" lvl="0" indent="-236538" algn="l">
                        <a:lnSpc>
                          <a:spcPct val="80000"/>
                        </a:lnSpc>
                        <a:buFontTx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36538" lvl="0" indent="-236538" algn="l">
                        <a:lnSpc>
                          <a:spcPct val="80000"/>
                        </a:lnSpc>
                        <a:buFontTx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Sponsored programs</a:t>
                      </a:r>
                    </a:p>
                    <a:p>
                      <a:pPr marL="693738" lvl="1" indent="-236538" algn="l">
                        <a:lnSpc>
                          <a:spcPct val="80000"/>
                        </a:lnSpc>
                        <a:buFontTx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Accounting</a:t>
                      </a:r>
                    </a:p>
                    <a:p>
                      <a:pPr marL="693738" lvl="1" indent="-236538" algn="l">
                        <a:lnSpc>
                          <a:spcPct val="80000"/>
                        </a:lnSpc>
                        <a:buFontTx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Administration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36538" lvl="0" indent="-236538" algn="l">
                        <a:lnSpc>
                          <a:spcPct val="80000"/>
                        </a:lnSpc>
                        <a:buClr>
                          <a:srgbClr val="FF0000"/>
                        </a:buClr>
                        <a:buFontTx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Advancement</a:t>
                      </a:r>
                    </a:p>
                    <a:p>
                      <a:pPr marL="231775" lvl="0" indent="-231775" algn="l">
                        <a:lnSpc>
                          <a:spcPct val="80000"/>
                        </a:lnSpc>
                        <a:buFontTx/>
                        <a:buChar char="•"/>
                      </a:pP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Office of Compliance and 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Safety</a:t>
                      </a:r>
                      <a:endParaRPr lang="en-US" sz="2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371600"/>
            <a:ext cx="5867400" cy="1143000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Multiple ways to Scan and Index Documents into BDMS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 smtClean="0"/>
              <a:t>QuickScan Pro</a:t>
            </a:r>
          </a:p>
          <a:p>
            <a:r>
              <a:rPr lang="en-US" dirty="0" smtClean="0"/>
              <a:t>Web Client</a:t>
            </a:r>
          </a:p>
          <a:p>
            <a:r>
              <a:rPr lang="en-US" dirty="0" smtClean="0"/>
              <a:t>ApplicationXtender Desktop Client</a:t>
            </a:r>
          </a:p>
          <a:p>
            <a:pPr lvl="1"/>
            <a:r>
              <a:rPr lang="en-US" dirty="0" smtClean="0"/>
              <a:t>No longer shipped with BDMS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 smtClean="0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E76D7D-608C-41F3-963A-DEA06E15A19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295400"/>
            <a:ext cx="5867400" cy="609600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What is QuickScan Pro?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81200"/>
            <a:ext cx="6248400" cy="4114800"/>
          </a:xfrm>
        </p:spPr>
        <p:txBody>
          <a:bodyPr/>
          <a:lstStyle/>
          <a:p>
            <a:r>
              <a:rPr lang="en-US" dirty="0"/>
              <a:t>PC Client </a:t>
            </a:r>
            <a:r>
              <a:rPr lang="en-US" dirty="0" smtClean="0"/>
              <a:t>Scanning System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Front End for BDMS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/>
              <a:t>Image Processing Capabilities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Provides Indexing </a:t>
            </a:r>
            <a:r>
              <a:rPr lang="en-US" sz="3200" dirty="0"/>
              <a:t>to </a:t>
            </a:r>
            <a:r>
              <a:rPr lang="en-US" sz="3200" dirty="0" smtClean="0"/>
              <a:t>BDMS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Manual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Automatic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 smtClean="0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E76D7D-608C-41F3-963A-DEA06E15A19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QuickScan Pro - Technical: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5000"/>
            <a:ext cx="6705600" cy="41148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400" dirty="0"/>
              <a:t>BDMS and Banner Integration  </a:t>
            </a:r>
            <a:endParaRPr lang="en-US" sz="2400" dirty="0" smtClean="0"/>
          </a:p>
          <a:p>
            <a:pPr marL="631825" lvl="1" indent="-231775">
              <a:defRPr/>
            </a:pPr>
            <a:r>
              <a:rPr lang="en-US" sz="2000" dirty="0"/>
              <a:t>Imports Application Index Fields directly from </a:t>
            </a:r>
            <a:r>
              <a:rPr lang="en-US" sz="2000" dirty="0" smtClean="0"/>
              <a:t>BDMS</a:t>
            </a:r>
            <a:endParaRPr lang="en-US" sz="2000" dirty="0"/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Docs scanned directly into server BUT filtered on Workstation before inserted into BDMS</a:t>
            </a:r>
          </a:p>
          <a:p>
            <a:pPr marL="231775" indent="-231775">
              <a:defRPr/>
            </a:pPr>
            <a:r>
              <a:rPr lang="en-US" sz="2400" dirty="0" smtClean="0"/>
              <a:t>PC </a:t>
            </a:r>
            <a:r>
              <a:rPr lang="en-US" sz="2400" dirty="0"/>
              <a:t>Client</a:t>
            </a:r>
          </a:p>
          <a:p>
            <a:pPr marL="465138" lvl="1" indent="-233363">
              <a:buFontTx/>
              <a:buChar char="•"/>
              <a:defRPr/>
            </a:pPr>
            <a:r>
              <a:rPr lang="en-US" sz="2000" dirty="0"/>
              <a:t>Local</a:t>
            </a:r>
          </a:p>
          <a:p>
            <a:pPr marL="465138" lvl="1" indent="-233363">
              <a:buFontTx/>
              <a:buChar char="•"/>
              <a:defRPr/>
            </a:pPr>
            <a:r>
              <a:rPr lang="en-US" sz="2000" dirty="0"/>
              <a:t>Individual </a:t>
            </a:r>
            <a:r>
              <a:rPr lang="en-US" sz="2000" dirty="0" smtClean="0"/>
              <a:t>Client </a:t>
            </a:r>
            <a:r>
              <a:rPr lang="en-US" sz="2000" dirty="0"/>
              <a:t>License</a:t>
            </a:r>
          </a:p>
          <a:p>
            <a:pPr marL="231775" indent="-231775">
              <a:defRPr/>
            </a:pPr>
            <a:r>
              <a:rPr lang="en-US" sz="2400" dirty="0" smtClean="0"/>
              <a:t>Scan </a:t>
            </a:r>
            <a:r>
              <a:rPr lang="en-US" sz="2400" dirty="0"/>
              <a:t>Stations</a:t>
            </a:r>
          </a:p>
          <a:p>
            <a:pPr marL="688975" lvl="1" indent="-231775">
              <a:buFontTx/>
              <a:buChar char="•"/>
              <a:defRPr/>
            </a:pPr>
            <a:r>
              <a:rPr lang="en-US" sz="2000" dirty="0"/>
              <a:t>Departmental S</a:t>
            </a:r>
            <a:r>
              <a:rPr lang="en-US" sz="2000" dirty="0" smtClean="0"/>
              <a:t>etup </a:t>
            </a:r>
            <a:endParaRPr lang="en-US" sz="2000" dirty="0"/>
          </a:p>
          <a:p>
            <a:pPr marL="688975" lvl="1" indent="-231775">
              <a:buFontTx/>
              <a:buChar char="•"/>
              <a:defRPr/>
            </a:pPr>
            <a:r>
              <a:rPr lang="en-US" sz="2000" dirty="0"/>
              <a:t>One </a:t>
            </a:r>
            <a:r>
              <a:rPr lang="en-US" sz="2000" dirty="0" smtClean="0"/>
              <a:t>License Per Workstation</a:t>
            </a:r>
            <a:endParaRPr lang="en-US" sz="20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 smtClean="0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E76D7D-608C-41F3-963A-DEA06E15A19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QuickScan Pro - Technical: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81200"/>
            <a:ext cx="6553200" cy="4114800"/>
          </a:xfrm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More robust Image Processing:</a:t>
            </a:r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Scan Type – B&amp;W, Gray Scale, Color</a:t>
            </a:r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DPI</a:t>
            </a:r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File Types: PDF, TIFF, etc.</a:t>
            </a:r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Color Format: Binary, Gray, Color</a:t>
            </a:r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Compression: CCITT </a:t>
            </a:r>
            <a:r>
              <a:rPr lang="en-US" sz="2400" dirty="0" err="1"/>
              <a:t>Gp</a:t>
            </a:r>
            <a:r>
              <a:rPr lang="en-US" sz="2400" dirty="0"/>
              <a:t> 4, </a:t>
            </a:r>
            <a:r>
              <a:rPr lang="en-US" sz="2400" dirty="0" smtClean="0"/>
              <a:t>LZW, JBIG</a:t>
            </a:r>
            <a:endParaRPr lang="en-US" sz="2400" dirty="0"/>
          </a:p>
          <a:p>
            <a:pPr marL="571500"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Filters: </a:t>
            </a:r>
            <a:r>
              <a:rPr lang="en-US" sz="2400" dirty="0" smtClean="0"/>
              <a:t>Border, Hole and Line Removal, </a:t>
            </a:r>
            <a:r>
              <a:rPr lang="en-US" sz="2400" dirty="0"/>
              <a:t>etc.</a:t>
            </a:r>
          </a:p>
          <a:p>
            <a:pPr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More intuitive </a:t>
            </a:r>
            <a:r>
              <a:rPr lang="en-US" sz="2400" dirty="0" smtClean="0"/>
              <a:t>than AppXtender Image Capture</a:t>
            </a:r>
            <a:endParaRPr lang="en-US" sz="2400" dirty="0"/>
          </a:p>
          <a:p>
            <a:pPr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 smtClean="0"/>
              <a:t>Visually </a:t>
            </a:r>
            <a:r>
              <a:rPr lang="en-US" sz="2400" dirty="0"/>
              <a:t>see </a:t>
            </a:r>
            <a:r>
              <a:rPr lang="en-US" sz="2400" dirty="0" smtClean="0"/>
              <a:t>documents </a:t>
            </a:r>
            <a:r>
              <a:rPr lang="en-US" sz="2400" dirty="0"/>
              <a:t>scanned </a:t>
            </a:r>
            <a:r>
              <a:rPr lang="en-US" sz="2400" dirty="0" smtClean="0"/>
              <a:t>(thumbnails)</a:t>
            </a:r>
            <a:endParaRPr lang="en-US" sz="2400" dirty="0"/>
          </a:p>
          <a:p>
            <a:pPr eaLnBrk="0" hangingPunct="0">
              <a:lnSpc>
                <a:spcPct val="80000"/>
              </a:lnSpc>
              <a:buClr>
                <a:schemeClr val="tx1"/>
              </a:buClr>
              <a:defRPr/>
            </a:pPr>
            <a:r>
              <a:rPr lang="en-US" sz="2400" dirty="0"/>
              <a:t>Auto-Indexing</a:t>
            </a:r>
          </a:p>
          <a:p>
            <a:pPr eaLnBrk="0" fontAlgn="auto" hangingPunct="0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2400" dirty="0"/>
              <a:t>OCR Capabilities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 smtClean="0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E76D7D-608C-41F3-963A-DEA06E15A19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8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8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QuickScan Pro Usage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3733800"/>
          </a:xfrm>
        </p:spPr>
        <p:txBody>
          <a:bodyPr/>
          <a:lstStyle/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Batch Imports</a:t>
            </a:r>
          </a:p>
          <a:p>
            <a:pPr marL="685800" lvl="1" indent="-228600" algn="l">
              <a:lnSpc>
                <a:spcPct val="150000"/>
              </a:lnSpc>
              <a:buFontTx/>
              <a:buChar char="•"/>
            </a:pPr>
            <a:r>
              <a:rPr lang="en-US" dirty="0" smtClean="0"/>
              <a:t>Automatically </a:t>
            </a:r>
            <a:r>
              <a:rPr lang="en-US" dirty="0"/>
              <a:t>A</a:t>
            </a:r>
            <a:r>
              <a:rPr lang="en-US" dirty="0" smtClean="0"/>
              <a:t>ssign Batch Names</a:t>
            </a:r>
          </a:p>
          <a:p>
            <a:pPr marL="685800" lvl="1" indent="-228600" algn="l">
              <a:lnSpc>
                <a:spcPct val="150000"/>
              </a:lnSpc>
              <a:buFontTx/>
              <a:buChar char="•"/>
            </a:pPr>
            <a:r>
              <a:rPr lang="en-US" dirty="0" smtClean="0"/>
              <a:t>Import a Collection of Mixed Document Types</a:t>
            </a:r>
          </a:p>
          <a:p>
            <a:pPr marL="685800" lvl="1" indent="-228600" algn="l">
              <a:lnSpc>
                <a:spcPct val="150000"/>
              </a:lnSpc>
              <a:buFontTx/>
              <a:buChar char="•"/>
            </a:pPr>
            <a:r>
              <a:rPr lang="en-US" dirty="0" smtClean="0"/>
              <a:t>OCR a ‘Header’ Page for a Batch</a:t>
            </a:r>
          </a:p>
          <a:p>
            <a:pPr lvl="1" algn="l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17, 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9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QuickScan Pro Usage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362200"/>
            <a:ext cx="6400800" cy="3733800"/>
          </a:xfrm>
        </p:spPr>
        <p:txBody>
          <a:bodyPr/>
          <a:lstStyle/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sz="4000" dirty="0" smtClean="0"/>
              <a:t>Single Imports</a:t>
            </a:r>
          </a:p>
          <a:p>
            <a:pPr marL="685800" lvl="1" indent="-228600" algn="l">
              <a:buFontTx/>
              <a:buChar char="•"/>
            </a:pPr>
            <a:r>
              <a:rPr lang="en-US" sz="3600" dirty="0" smtClean="0"/>
              <a:t>Auto Indexing</a:t>
            </a:r>
          </a:p>
          <a:p>
            <a:pPr marL="685800" lvl="1" indent="-228600" algn="l">
              <a:buFontTx/>
              <a:buChar char="•"/>
            </a:pPr>
            <a:r>
              <a:rPr lang="en-US" sz="3600" dirty="0" smtClean="0"/>
              <a:t>OCR capability</a:t>
            </a:r>
          </a:p>
          <a:p>
            <a:pPr marL="1143000" lvl="2" indent="-228600" algn="l">
              <a:buFontTx/>
              <a:buChar char="•"/>
            </a:pPr>
            <a:r>
              <a:rPr lang="en-US" sz="3200" dirty="0" smtClean="0"/>
              <a:t>Individual Documents</a:t>
            </a:r>
          </a:p>
          <a:p>
            <a:pPr marL="1143000" lvl="2" indent="-228600" algn="l">
              <a:buFontTx/>
              <a:buChar char="•"/>
            </a:pPr>
            <a:r>
              <a:rPr lang="en-US" sz="3200" dirty="0" smtClean="0"/>
              <a:t>Multiple Docs of Same Type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561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S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S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ITS_1</Template>
  <TotalTime>8217</TotalTime>
  <Words>481</Words>
  <Application>Microsoft Office PowerPoint</Application>
  <PresentationFormat>On-screen Show (4:3)</PresentationFormat>
  <Paragraphs>150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ITS_1</vt:lpstr>
      <vt:lpstr>1_ITS_1</vt:lpstr>
      <vt:lpstr>BDMS QuickScan Pro for Scanning Documents</vt:lpstr>
      <vt:lpstr>Walter T. Griffin</vt:lpstr>
      <vt:lpstr>BDMS on MSU Campus</vt:lpstr>
      <vt:lpstr>Multiple ways to Scan and Index Documents into BDMS</vt:lpstr>
      <vt:lpstr>What is QuickScan Pro?</vt:lpstr>
      <vt:lpstr>QuickScan Pro - Technical:</vt:lpstr>
      <vt:lpstr>QuickScan Pro - Technical:</vt:lpstr>
      <vt:lpstr>QuickScan Pro Usage</vt:lpstr>
      <vt:lpstr>QuickScan Pro Usage</vt:lpstr>
      <vt:lpstr>BDMS – MSU Usage </vt:lpstr>
      <vt:lpstr>Issues</vt:lpstr>
      <vt:lpstr>Application Setup</vt:lpstr>
      <vt:lpstr> </vt:lpstr>
    </vt:vector>
  </TitlesOfParts>
  <Company>Mississippi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H. Berryhill</dc:creator>
  <cp:lastModifiedBy>ITS User</cp:lastModifiedBy>
  <cp:revision>95</cp:revision>
  <cp:lastPrinted>2011-09-18T20:40:36Z</cp:lastPrinted>
  <dcterms:created xsi:type="dcterms:W3CDTF">2009-01-23T20:53:19Z</dcterms:created>
  <dcterms:modified xsi:type="dcterms:W3CDTF">2012-09-17T18:26:40Z</dcterms:modified>
</cp:coreProperties>
</file>