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60" r:id="rId5"/>
    <p:sldId id="268" r:id="rId6"/>
    <p:sldId id="267" r:id="rId7"/>
    <p:sldId id="266" r:id="rId8"/>
    <p:sldId id="262" r:id="rId9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4660"/>
  </p:normalViewPr>
  <p:slideViewPr>
    <p:cSldViewPr>
      <p:cViewPr varScale="1">
        <p:scale>
          <a:sx n="110" d="100"/>
          <a:sy n="110" d="100"/>
        </p:scale>
        <p:origin x="-16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96F16-6E18-4A3A-9FF1-DB88F5B5EB62}" type="datetimeFigureOut">
              <a:rPr lang="en-US" smtClean="0"/>
              <a:pPr/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D97D-86C8-4A81-BDA5-86507E1806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96F16-6E18-4A3A-9FF1-DB88F5B5EB62}" type="datetimeFigureOut">
              <a:rPr lang="en-US" smtClean="0"/>
              <a:pPr/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D97D-86C8-4A81-BDA5-86507E1806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96F16-6E18-4A3A-9FF1-DB88F5B5EB62}" type="datetimeFigureOut">
              <a:rPr lang="en-US" smtClean="0"/>
              <a:pPr/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D97D-86C8-4A81-BDA5-86507E1806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96F16-6E18-4A3A-9FF1-DB88F5B5EB62}" type="datetimeFigureOut">
              <a:rPr lang="en-US" smtClean="0"/>
              <a:pPr/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D97D-86C8-4A81-BDA5-86507E1806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96F16-6E18-4A3A-9FF1-DB88F5B5EB62}" type="datetimeFigureOut">
              <a:rPr lang="en-US" smtClean="0"/>
              <a:pPr/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D97D-86C8-4A81-BDA5-86507E1806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96F16-6E18-4A3A-9FF1-DB88F5B5EB62}" type="datetimeFigureOut">
              <a:rPr lang="en-US" smtClean="0"/>
              <a:pPr/>
              <a:t>9/14/2012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D97D-86C8-4A81-BDA5-86507E1806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96F16-6E18-4A3A-9FF1-DB88F5B5EB62}" type="datetimeFigureOut">
              <a:rPr lang="en-US" smtClean="0"/>
              <a:pPr/>
              <a:t>9/14/2012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D97D-86C8-4A81-BDA5-86507E1806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96F16-6E18-4A3A-9FF1-DB88F5B5EB62}" type="datetimeFigureOut">
              <a:rPr lang="en-US" smtClean="0"/>
              <a:pPr/>
              <a:t>9/14/2012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D97D-86C8-4A81-BDA5-86507E1806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96F16-6E18-4A3A-9FF1-DB88F5B5EB62}" type="datetimeFigureOut">
              <a:rPr lang="en-US" smtClean="0"/>
              <a:pPr/>
              <a:t>9/14/2012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D97D-86C8-4A81-BDA5-86507E1806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96F16-6E18-4A3A-9FF1-DB88F5B5EB62}" type="datetimeFigureOut">
              <a:rPr lang="en-US" smtClean="0"/>
              <a:pPr/>
              <a:t>9/14/2012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D97D-86C8-4A81-BDA5-86507E1806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96F16-6E18-4A3A-9FF1-DB88F5B5EB62}" type="datetimeFigureOut">
              <a:rPr lang="en-US" smtClean="0"/>
              <a:pPr/>
              <a:t>9/14/2012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D97D-86C8-4A81-BDA5-86507E1806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96F16-6E18-4A3A-9FF1-DB88F5B5EB62}" type="datetimeFigureOut">
              <a:rPr lang="en-US" smtClean="0"/>
              <a:pPr/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5D97D-86C8-4A81-BDA5-86507E1806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acle.com/technology/products/database/application_express/html/what_is_apex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racle.com/technology/products/database/application_express/packaged_apps/packaged_app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1"/>
            <a:ext cx="7772400" cy="2133600"/>
          </a:xfrm>
        </p:spPr>
        <p:txBody>
          <a:bodyPr/>
          <a:lstStyle/>
          <a:p>
            <a:r>
              <a:rPr lang="en-US" dirty="0"/>
              <a:t>Oracle Application Express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(Oracle APEX), formerly called HTML DB, is a </a:t>
            </a:r>
            <a:r>
              <a:rPr lang="en-US" dirty="0" smtClean="0"/>
              <a:t>Free rapid </a:t>
            </a:r>
            <a:r>
              <a:rPr lang="en-US" dirty="0"/>
              <a:t>web application development tool for the Oracle database.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3" y="76200"/>
            <a:ext cx="813276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8576"/>
            <a:ext cx="8229600" cy="5330824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dirty="0">
                <a:solidFill>
                  <a:srgbClr val="898989"/>
                </a:solidFill>
              </a:rPr>
              <a:t>Web-based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>
                <a:solidFill>
                  <a:srgbClr val="898989"/>
                </a:solidFill>
              </a:rPr>
              <a:t>Rapid application development environment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>
                <a:solidFill>
                  <a:srgbClr val="898989"/>
                </a:solidFill>
              </a:rPr>
              <a:t>Installed to your Oracle database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>
                <a:solidFill>
                  <a:srgbClr val="898989"/>
                </a:solidFill>
              </a:rPr>
              <a:t>Free to </a:t>
            </a:r>
            <a:r>
              <a:rPr lang="en-US" dirty="0" smtClean="0">
                <a:solidFill>
                  <a:srgbClr val="898989"/>
                </a:solidFill>
              </a:rPr>
              <a:t>use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>
                <a:solidFill>
                  <a:srgbClr val="898989"/>
                </a:solidFill>
              </a:rPr>
              <a:t>Minimal coding required to create functional apps/reports; wizards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>
                <a:solidFill>
                  <a:srgbClr val="898989"/>
                </a:solidFill>
              </a:rPr>
              <a:t>Access to any table in database (with perms)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>
                <a:solidFill>
                  <a:srgbClr val="898989"/>
                </a:solidFill>
              </a:rPr>
              <a:t>Can customize processing with PL/SQL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>
                <a:solidFill>
                  <a:srgbClr val="898989"/>
                </a:solidFill>
              </a:rPr>
              <a:t>Powerful Interactive Reports for sorting/filtering results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>
                <a:solidFill>
                  <a:srgbClr val="898989"/>
                </a:solidFill>
              </a:rPr>
              <a:t>Can run on your SSB web server (DAD)</a:t>
            </a:r>
          </a:p>
          <a:p>
            <a:pPr marL="457200" indent="-457200">
              <a:buFont typeface="Arial" charset="0"/>
              <a:buChar char="•"/>
            </a:pPr>
            <a:endParaRPr lang="en-US" dirty="0">
              <a:solidFill>
                <a:srgbClr val="898989"/>
              </a:solidFill>
            </a:endParaRPr>
          </a:p>
          <a:p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52400"/>
            <a:ext cx="8132763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422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599"/>
            <a:ext cx="8229600" cy="12192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Application Express provides three primary tools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86200"/>
            <a:ext cx="8229600" cy="2462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04800" y="2609671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Application Builder - to create dynamic database driven web applications </a:t>
            </a:r>
          </a:p>
          <a:p>
            <a:r>
              <a:rPr lang="en-US" dirty="0" smtClean="0"/>
              <a:t>SQL Workshop - to browse your database objects, run ad-hoc SQL queries, as well as a 		            graphical query builder </a:t>
            </a:r>
          </a:p>
          <a:p>
            <a:r>
              <a:rPr lang="en-US" dirty="0" smtClean="0"/>
              <a:t>Utilities - allows for data to be loaded and unloaded from both flat files and spreadsheets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73025"/>
            <a:ext cx="8132763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0438"/>
            <a:ext cx="8229600" cy="1020762"/>
          </a:xfrm>
        </p:spPr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25908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Application Express lives completely within your Oracle database.  It is comprised of nothing more than data in tables and large amounts of PL/SQL code.  The essence of Oracle Application Express is approximately 215 tables and 200 PL/SQL objects containing 300,000+ lines of code.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76200"/>
            <a:ext cx="8132763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43400"/>
            <a:ext cx="8229600" cy="217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7" y="76200"/>
            <a:ext cx="8132763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1143000"/>
            <a:ext cx="746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err="1"/>
              <a:t>Luminis</a:t>
            </a:r>
            <a:r>
              <a:rPr lang="en-US" sz="2800" dirty="0"/>
              <a:t> SSO to SSB via </a:t>
            </a:r>
            <a:r>
              <a:rPr lang="en-US" sz="2800" dirty="0" err="1"/>
              <a:t>sctssb</a:t>
            </a:r>
            <a:r>
              <a:rPr lang="en-US" sz="2800" dirty="0"/>
              <a:t> connector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05000"/>
            <a:ext cx="8991600" cy="4547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43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76200"/>
            <a:ext cx="8132763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59000"/>
            <a:ext cx="8534400" cy="462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1295400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Feature rich web based applications can be built quickly. </a:t>
            </a:r>
          </a:p>
        </p:txBody>
      </p:sp>
    </p:spTree>
    <p:extLst>
      <p:ext uri="{BB962C8B-B14F-4D97-AF65-F5344CB8AC3E}">
        <p14:creationId xmlns:p14="http://schemas.microsoft.com/office/powerpoint/2010/main" val="166325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04800"/>
          </a:xfrm>
        </p:spPr>
        <p:txBody>
          <a:bodyPr>
            <a:normAutofit fontScale="25000" lnSpcReduction="20000"/>
          </a:bodyPr>
          <a:lstStyle/>
          <a:p>
            <a:r>
              <a:rPr lang="en-US" sz="7400" dirty="0"/>
              <a:t>Feature rich web based Mobile applications can be built quickly. 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76200"/>
            <a:ext cx="8132763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09800"/>
            <a:ext cx="2209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263" y="2209800"/>
            <a:ext cx="2217737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63" y="2209800"/>
            <a:ext cx="2217737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209801"/>
            <a:ext cx="2141538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226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Converting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1066800"/>
          </a:xfrm>
        </p:spPr>
        <p:txBody>
          <a:bodyPr>
            <a:noAutofit/>
          </a:bodyPr>
          <a:lstStyle/>
          <a:p>
            <a:r>
              <a:rPr lang="en-US" sz="2000" dirty="0" smtClean="0"/>
              <a:t>Oracle Application Express Application Migration Workshop (Application Migration) enables you to convert Oracle Forms and Microsoft Access applications and generate an Oracle Application Express application from the retrieved objects.</a:t>
            </a:r>
            <a:endParaRPr lang="en-US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76200"/>
            <a:ext cx="8132763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2743200"/>
            <a:ext cx="792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Key Features 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3200400"/>
            <a:ext cx="3352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" action="ppaction://hlinkfile"/>
              </a:rPr>
              <a:t>Reporting</a:t>
            </a:r>
            <a:r>
              <a:rPr lang="en-US" dirty="0"/>
              <a:t> </a:t>
            </a:r>
          </a:p>
          <a:p>
            <a:r>
              <a:rPr lang="en-US" dirty="0">
                <a:hlinkClick r:id="" action="ppaction://hlinkfile"/>
              </a:rPr>
              <a:t>Forms</a:t>
            </a:r>
            <a:r>
              <a:rPr lang="en-US" dirty="0"/>
              <a:t> </a:t>
            </a:r>
          </a:p>
          <a:p>
            <a:r>
              <a:rPr lang="en-US" dirty="0">
                <a:hlinkClick r:id="" action="ppaction://hlinkfile"/>
              </a:rPr>
              <a:t>Charting</a:t>
            </a:r>
            <a:r>
              <a:rPr lang="en-US" dirty="0"/>
              <a:t> </a:t>
            </a:r>
          </a:p>
          <a:p>
            <a:r>
              <a:rPr lang="en-US" dirty="0">
                <a:hlinkClick r:id="" action="ppaction://hlinkfile"/>
              </a:rPr>
              <a:t>PDF Printing</a:t>
            </a:r>
            <a:r>
              <a:rPr lang="en-US" dirty="0"/>
              <a:t> </a:t>
            </a:r>
          </a:p>
          <a:p>
            <a:r>
              <a:rPr lang="en-US" dirty="0">
                <a:hlinkClick r:id="" action="ppaction://hlinkfile"/>
              </a:rPr>
              <a:t>Web Services</a:t>
            </a:r>
            <a:r>
              <a:rPr lang="en-US" dirty="0"/>
              <a:t> </a:t>
            </a:r>
          </a:p>
          <a:p>
            <a:r>
              <a:rPr lang="en-US" dirty="0">
                <a:hlinkClick r:id="" action="ppaction://hlinkfile"/>
              </a:rPr>
              <a:t>Spreadsheet Upload</a:t>
            </a:r>
            <a:r>
              <a:rPr lang="en-US" dirty="0"/>
              <a:t> </a:t>
            </a:r>
          </a:p>
          <a:p>
            <a:r>
              <a:rPr lang="en-US" dirty="0">
                <a:hlinkClick r:id="" action="ppaction://hlinkfile"/>
              </a:rPr>
              <a:t>Session State Management</a:t>
            </a:r>
            <a:r>
              <a:rPr lang="en-US" dirty="0"/>
              <a:t> </a:t>
            </a:r>
          </a:p>
          <a:p>
            <a:r>
              <a:rPr lang="en-US" dirty="0">
                <a:hlinkClick r:id="" action="ppaction://hlinkfile"/>
              </a:rPr>
              <a:t>User Interface Themes</a:t>
            </a:r>
            <a:r>
              <a:rPr lang="en-US" dirty="0"/>
              <a:t> </a:t>
            </a:r>
          </a:p>
          <a:p>
            <a:r>
              <a:rPr lang="en-US" dirty="0">
                <a:hlinkClick r:id="" action="ppaction://hlinkfile"/>
              </a:rPr>
              <a:t>Flow Control &amp; Navigation</a:t>
            </a:r>
            <a:r>
              <a:rPr lang="en-US" dirty="0"/>
              <a:t> </a:t>
            </a:r>
          </a:p>
          <a:p>
            <a:r>
              <a:rPr lang="en-US" dirty="0">
                <a:hlinkClick r:id="" action="ppaction://hlinkfile"/>
              </a:rPr>
              <a:t>Conditionality on all Components</a:t>
            </a:r>
            <a:r>
              <a:rPr lang="en-US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4953000" y="3282077"/>
            <a:ext cx="3733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" action="ppaction://hlinkfile"/>
              </a:rPr>
              <a:t>External Interfaces &amp; Extensibility</a:t>
            </a:r>
            <a:r>
              <a:rPr lang="en-US" dirty="0"/>
              <a:t> </a:t>
            </a:r>
          </a:p>
          <a:p>
            <a:r>
              <a:rPr lang="en-US" dirty="0">
                <a:hlinkClick r:id="" action="ppaction://hlinkfile"/>
              </a:rPr>
              <a:t>Declarative BLOB Support</a:t>
            </a:r>
            <a:r>
              <a:rPr lang="en-US" dirty="0"/>
              <a:t> </a:t>
            </a:r>
          </a:p>
          <a:p>
            <a:r>
              <a:rPr lang="en-US" dirty="0">
                <a:hlinkClick r:id="" action="ppaction://hlinkfile"/>
              </a:rPr>
              <a:t>Optional Runtime-Only Installation</a:t>
            </a:r>
            <a:r>
              <a:rPr lang="en-US" dirty="0"/>
              <a:t> </a:t>
            </a:r>
          </a:p>
          <a:p>
            <a:r>
              <a:rPr lang="en-US" dirty="0">
                <a:hlinkClick r:id="" action="ppaction://hlinkfile"/>
              </a:rPr>
              <a:t>Security</a:t>
            </a:r>
            <a:r>
              <a:rPr lang="en-US" dirty="0"/>
              <a:t> </a:t>
            </a:r>
          </a:p>
          <a:p>
            <a:r>
              <a:rPr lang="en-US" dirty="0">
                <a:hlinkClick r:id="" action="ppaction://hlinkfile"/>
              </a:rPr>
              <a:t>SQL Workshop Tools</a:t>
            </a:r>
            <a:r>
              <a:rPr lang="en-US" dirty="0"/>
              <a:t> </a:t>
            </a:r>
          </a:p>
          <a:p>
            <a:r>
              <a:rPr lang="en-US" dirty="0">
                <a:hlinkClick r:id="" action="ppaction://hlinkfile"/>
              </a:rPr>
              <a:t>Supporting Objects Utility</a:t>
            </a:r>
            <a:r>
              <a:rPr lang="en-US" dirty="0"/>
              <a:t> </a:t>
            </a:r>
          </a:p>
          <a:p>
            <a:r>
              <a:rPr lang="en-US" dirty="0">
                <a:hlinkClick r:id="" action="ppaction://hlinkfile"/>
              </a:rPr>
              <a:t>Performance</a:t>
            </a:r>
            <a:r>
              <a:rPr lang="en-US" dirty="0"/>
              <a:t> </a:t>
            </a:r>
          </a:p>
          <a:p>
            <a:r>
              <a:rPr lang="en-US" dirty="0">
                <a:hlinkClick r:id="" action="ppaction://hlinkfile"/>
              </a:rPr>
              <a:t>Packaged Applications</a:t>
            </a:r>
            <a:r>
              <a:rPr lang="en-US" dirty="0"/>
              <a:t> </a:t>
            </a:r>
          </a:p>
          <a:p>
            <a:r>
              <a:rPr lang="en-US" dirty="0">
                <a:hlinkClick r:id="" action="ppaction://hlinkfile"/>
              </a:rPr>
              <a:t>Hosted Development</a:t>
            </a:r>
            <a:r>
              <a:rPr lang="en-US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6183868"/>
            <a:ext cx="10297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Links:</a:t>
            </a:r>
            <a:endParaRPr lang="en-US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1581652" y="6243935"/>
            <a:ext cx="72575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http://www.oracle.com/technology/products/database/application_express/html/what_is_apex.html#06</a:t>
            </a:r>
            <a:endParaRPr lang="en-US" sz="1200" dirty="0"/>
          </a:p>
          <a:p>
            <a:r>
              <a:rPr lang="en-US" sz="1200" dirty="0" smtClean="0">
                <a:hlinkClick r:id="rId4"/>
              </a:rPr>
              <a:t>http</a:t>
            </a:r>
            <a:r>
              <a:rPr lang="en-US" sz="1200" dirty="0">
                <a:hlinkClick r:id="rId4"/>
              </a:rPr>
              <a:t>://www.oracle.com/technology/products/database/application_express/packaged_apps/packaged_apps.html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239</Words>
  <Application>Microsoft Office PowerPoint</Application>
  <PresentationFormat>On-screen Show (4:3)</PresentationFormat>
  <Paragraphs>45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Oracle Application Express </vt:lpstr>
      <vt:lpstr>PowerPoint Presentation</vt:lpstr>
      <vt:lpstr>Application Express provides three primary tools</vt:lpstr>
      <vt:lpstr>Architecture</vt:lpstr>
      <vt:lpstr>PowerPoint Presentation</vt:lpstr>
      <vt:lpstr>PowerPoint Presentation</vt:lpstr>
      <vt:lpstr>PowerPoint Presentation</vt:lpstr>
      <vt:lpstr>Converting Applications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Oracle Application Express</dc:title>
  <dc:creator>Brooks, Phillip</dc:creator>
  <cp:lastModifiedBy>Brooks, Phillip</cp:lastModifiedBy>
  <cp:revision>10</cp:revision>
  <cp:lastPrinted>2012-09-14T16:17:47Z</cp:lastPrinted>
  <dcterms:created xsi:type="dcterms:W3CDTF">2009-09-21T03:23:13Z</dcterms:created>
  <dcterms:modified xsi:type="dcterms:W3CDTF">2012-09-14T16:26:42Z</dcterms:modified>
</cp:coreProperties>
</file>