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2"/>
  </p:notesMasterIdLst>
  <p:sldIdLst>
    <p:sldId id="265" r:id="rId2"/>
    <p:sldId id="258" r:id="rId3"/>
    <p:sldId id="260" r:id="rId4"/>
    <p:sldId id="266" r:id="rId5"/>
    <p:sldId id="267" r:id="rId6"/>
    <p:sldId id="281" r:id="rId7"/>
    <p:sldId id="282" r:id="rId8"/>
    <p:sldId id="268" r:id="rId9"/>
    <p:sldId id="269" r:id="rId10"/>
    <p:sldId id="273" r:id="rId11"/>
    <p:sldId id="274" r:id="rId12"/>
    <p:sldId id="275" r:id="rId13"/>
    <p:sldId id="276" r:id="rId14"/>
    <p:sldId id="277" r:id="rId15"/>
    <p:sldId id="272" r:id="rId16"/>
    <p:sldId id="270" r:id="rId17"/>
    <p:sldId id="271" r:id="rId18"/>
    <p:sldId id="279" r:id="rId19"/>
    <p:sldId id="280"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67001E-3C68-4FFE-932E-3938B3BAFB00}" type="datetimeFigureOut">
              <a:rPr lang="en-US" smtClean="0"/>
              <a:pPr/>
              <a:t>9/20/2011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91496F-C3F0-4A7E-B3FF-1BA5C95CD64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9/20/2011 8:51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Liz</a:t>
            </a: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9/20/2011 8:51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9/20/2011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06948"/>
            <a:ext cx="8382000" cy="1181910"/>
          </a:xfrm>
          <a:noFill/>
        </p:spPr>
        <p:txBody>
          <a:bodyPr/>
          <a:lstStyle>
            <a:lvl1pPr algn="l">
              <a:defRPr/>
            </a:lvl1pPr>
          </a:lstStyle>
          <a:p>
            <a:r>
              <a:rPr lang="en-US" dirty="0" smtClean="0"/>
              <a:t>Click to edit Master title style</a:t>
            </a:r>
            <a:endParaRPr lang="en-US" dirty="0"/>
          </a:p>
        </p:txBody>
      </p:sp>
      <p:sp>
        <p:nvSpPr>
          <p:cNvPr id="5" name="Text Placeholder 4"/>
          <p:cNvSpPr>
            <a:spLocks noGrp="1"/>
          </p:cNvSpPr>
          <p:nvPr>
            <p:ph type="body" sz="quarter" idx="10"/>
          </p:nvPr>
        </p:nvSpPr>
        <p:spPr>
          <a:xfrm>
            <a:off x="381000" y="1626147"/>
            <a:ext cx="8382000" cy="19735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457200" y="6356356"/>
            <a:ext cx="2133600" cy="365125"/>
          </a:xfrm>
          <a:prstGeom prst="rect">
            <a:avLst/>
          </a:prstGeom>
        </p:spPr>
        <p:txBody>
          <a:bodyPr vert="horz" lIns="91436" tIns="45718" rIns="91436" bIns="45718" rtlCol="0" anchor="ctr"/>
          <a:lstStyle>
            <a:lvl1pPr algn="l">
              <a:defRPr sz="1200" baseline="0">
                <a:solidFill>
                  <a:schemeClr val="bg1"/>
                </a:solidFill>
                <a:latin typeface="Cordia New" pitchFamily="34" charset="-34"/>
              </a:defRPr>
            </a:lvl1pPr>
          </a:lstStyle>
          <a:p>
            <a:fld id="{0540292F-5C56-4F9B-ACEC-8AD43B776B76}" type="datetimeFigureOut">
              <a:rPr lang="en-US" smtClean="0"/>
              <a:pPr/>
              <a:t>9/20/2011</a:t>
            </a:fld>
            <a:endParaRPr lang="en-US" dirty="0"/>
          </a:p>
        </p:txBody>
      </p:sp>
      <p:sp>
        <p:nvSpPr>
          <p:cNvPr id="8" name="Footer Placeholder 4"/>
          <p:cNvSpPr>
            <a:spLocks noGrp="1"/>
          </p:cNvSpPr>
          <p:nvPr>
            <p:ph type="ftr" sz="quarter" idx="3"/>
          </p:nvPr>
        </p:nvSpPr>
        <p:spPr>
          <a:xfrm>
            <a:off x="3124200" y="6356356"/>
            <a:ext cx="2895600" cy="365125"/>
          </a:xfrm>
          <a:prstGeom prst="rect">
            <a:avLst/>
          </a:prstGeom>
        </p:spPr>
        <p:txBody>
          <a:bodyPr vert="horz" lIns="91436" tIns="45718" rIns="91436" bIns="45718" rtlCol="0" anchor="ctr"/>
          <a:lstStyle>
            <a:lvl1pPr algn="ctr">
              <a:defRPr sz="1200" baseline="0">
                <a:solidFill>
                  <a:schemeClr val="bg1"/>
                </a:solidFill>
                <a:latin typeface="Cordia New" pitchFamily="34" charset="-34"/>
              </a:defRPr>
            </a:lvl1pPr>
          </a:lstStyle>
          <a:p>
            <a:r>
              <a:rPr lang="en-US" dirty="0" err="1" smtClean="0"/>
              <a:t>channelmatter</a:t>
            </a:r>
            <a:r>
              <a:rPr lang="en-US" dirty="0" smtClean="0"/>
              <a:t> inc. all rights reserved</a:t>
            </a:r>
            <a:endParaRPr lang="en-US" dirty="0"/>
          </a:p>
        </p:txBody>
      </p:sp>
      <p:sp>
        <p:nvSpPr>
          <p:cNvPr id="9" name="Slide Number Placeholder 5"/>
          <p:cNvSpPr>
            <a:spLocks noGrp="1"/>
          </p:cNvSpPr>
          <p:nvPr>
            <p:ph type="sldNum" sz="quarter" idx="4"/>
          </p:nvPr>
        </p:nvSpPr>
        <p:spPr>
          <a:xfrm>
            <a:off x="6553200" y="6356356"/>
            <a:ext cx="2133600" cy="365125"/>
          </a:xfrm>
          <a:prstGeom prst="rect">
            <a:avLst/>
          </a:prstGeom>
        </p:spPr>
        <p:txBody>
          <a:bodyPr vert="horz" lIns="91436" tIns="45718" rIns="91436" bIns="45718" rtlCol="0" anchor="ctr"/>
          <a:lstStyle>
            <a:lvl1pPr algn="r">
              <a:defRPr sz="1200" baseline="0">
                <a:solidFill>
                  <a:schemeClr val="bg1"/>
                </a:solidFill>
                <a:latin typeface="Cordia New" pitchFamily="34" charset="-34"/>
              </a:defRPr>
            </a:lvl1pPr>
          </a:lstStyle>
          <a:p>
            <a:fld id="{18641229-409C-461D-929B-5FE9924F83C0}" type="slidenum">
              <a:rPr lang="en-US" smtClean="0"/>
              <a:pPr/>
              <a:t>‹#›</a:t>
            </a:fld>
            <a:endParaRPr lang="en-US"/>
          </a:p>
        </p:txBody>
      </p:sp>
    </p:spTree>
    <p:extLst>
      <p:ext uri="{BB962C8B-B14F-4D97-AF65-F5344CB8AC3E}">
        <p14:creationId xmlns="" xmlns:p14="http://schemas.microsoft.com/office/powerpoint/2010/main" val="2108363951"/>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9/20/2011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9/20/2011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9/20/2011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9/20/2011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9/20/2011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9/20/2011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9/20/2011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9/20/2011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IE/IR Update</a:t>
            </a:r>
            <a:endParaRPr lang="en-US" dirty="0"/>
          </a:p>
        </p:txBody>
      </p:sp>
      <p:sp>
        <p:nvSpPr>
          <p:cNvPr id="3" name="Text Placeholder 2"/>
          <p:cNvSpPr>
            <a:spLocks noGrp="1"/>
          </p:cNvSpPr>
          <p:nvPr>
            <p:ph type="body" sz="quarter" idx="10"/>
          </p:nvPr>
        </p:nvSpPr>
        <p:spPr/>
        <p:txBody>
          <a:bodyPr>
            <a:normAutofit lnSpcReduction="10000"/>
          </a:bodyPr>
          <a:lstStyle/>
          <a:p>
            <a:r>
              <a:rPr lang="en-US" dirty="0" smtClean="0"/>
              <a:t>Liz Edwards- Director of Institutional Research, Effectiveness &amp; Accountability- ICC</a:t>
            </a:r>
          </a:p>
          <a:p>
            <a:r>
              <a:rPr lang="en-US" dirty="0" smtClean="0"/>
              <a:t>Rilla Jones Associate Vice President of Planning and Research- NEMCC</a:t>
            </a:r>
          </a:p>
          <a:p>
            <a:endParaRPr lang="en-US" dirty="0" smtClean="0"/>
          </a:p>
          <a:p>
            <a:pPr>
              <a:buNone/>
            </a:pPr>
            <a:endParaRPr lang="en-US" dirty="0" smtClean="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Characteristics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Revise IPEDS definition of distance education, to align with that specified in HEOA, which specifically distinguishes distance education from correspondence education. </a:t>
            </a:r>
            <a:br>
              <a:rPr lang="en-US" dirty="0" smtClean="0"/>
            </a:br>
            <a:r>
              <a:rPr lang="en-US" dirty="0" smtClean="0"/>
              <a:t/>
            </a:r>
            <a:br>
              <a:rPr lang="en-US" dirty="0" smtClean="0"/>
            </a:br>
            <a:r>
              <a:rPr lang="en-US" dirty="0" smtClean="0"/>
              <a:t>Current IPEDS definition: An option for earning course credit at off-campus locations via cable television, internet, satellite classes, videotapes, correspondence courses, or other means. </a:t>
            </a:r>
            <a:br>
              <a:rPr lang="en-US" dirty="0" smtClean="0"/>
            </a:br>
            <a:r>
              <a:rPr lang="en-US" dirty="0" smtClean="0"/>
              <a:t/>
            </a:r>
            <a:br>
              <a:rPr lang="en-US" dirty="0" smtClean="0"/>
            </a:br>
            <a:r>
              <a:rPr lang="en-US" dirty="0" smtClean="0"/>
              <a:t>Proposed IPEDS definition: Education that uses one or more technologies to deliver instruction to students who are separated from the instructor and to support regular and substantive interaction between the students and the instructor synchronously or asynchronously. </a:t>
            </a:r>
          </a:p>
          <a:p>
            <a:pPr lvl="2"/>
            <a:r>
              <a:rPr lang="en-US" dirty="0" smtClean="0"/>
              <a:t>Internet; one-way and two-way transmissions through open broadcasts, closed circuit, cable, microwave, broadband lines, fiber optics, satellite or wireless communication devices; audio conferencing; and video cassette, DVDs, and CD-ROMs, if the cassette, DVDs, and CD-ROMs are used in a course in conjunction with the technologies listed above.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2011-2012 Changes</a:t>
            </a:r>
            <a:endParaRPr lang="en-US" dirty="0"/>
          </a:p>
        </p:txBody>
      </p:sp>
      <p:sp>
        <p:nvSpPr>
          <p:cNvPr id="3" name="Content Placeholder 2"/>
          <p:cNvSpPr>
            <a:spLocks noGrp="1"/>
          </p:cNvSpPr>
          <p:nvPr>
            <p:ph idx="1"/>
          </p:nvPr>
        </p:nvSpPr>
        <p:spPr/>
        <p:txBody>
          <a:bodyPr>
            <a:normAutofit/>
          </a:bodyPr>
          <a:lstStyle/>
          <a:p>
            <a:r>
              <a:rPr lang="en-US" dirty="0" smtClean="0"/>
              <a:t>Completions</a:t>
            </a:r>
          </a:p>
          <a:p>
            <a:pPr lvl="1"/>
            <a:r>
              <a:rPr lang="en-US" dirty="0" smtClean="0"/>
              <a:t>Clarify instructions to specify that only credit awards are to be reported.</a:t>
            </a:r>
          </a:p>
          <a:p>
            <a:r>
              <a:rPr lang="en-US" dirty="0" smtClean="0"/>
              <a:t>12 Month Enrollment</a:t>
            </a:r>
          </a:p>
          <a:p>
            <a:pPr lvl="1"/>
            <a:r>
              <a:rPr lang="en-US" dirty="0" smtClean="0"/>
              <a:t>Eliminate the choice of reporting periods, so that all institutions report for the July 1–June 30 period.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Resources (&gt;15 FTE)</a:t>
            </a:r>
            <a:endParaRPr lang="en-US" dirty="0"/>
          </a:p>
        </p:txBody>
      </p:sp>
      <p:sp>
        <p:nvSpPr>
          <p:cNvPr id="3" name="Content Placeholder 2"/>
          <p:cNvSpPr>
            <a:spLocks noGrp="1"/>
          </p:cNvSpPr>
          <p:nvPr>
            <p:ph idx="1"/>
          </p:nvPr>
        </p:nvSpPr>
        <p:spPr/>
        <p:txBody>
          <a:bodyPr>
            <a:normAutofit/>
          </a:bodyPr>
          <a:lstStyle/>
          <a:p>
            <a:r>
              <a:rPr lang="en-US" dirty="0" smtClean="0"/>
              <a:t>Eliminate the nine salary class interval screens from Fall Staff section</a:t>
            </a:r>
          </a:p>
          <a:p>
            <a:pPr lvl="1"/>
            <a:r>
              <a:rPr lang="en-US" dirty="0" smtClean="0"/>
              <a:t> Must include the headcount of full-time non-IRPS staff by primary function, race/ethnicity and gender. </a:t>
            </a:r>
          </a:p>
          <a:p>
            <a:pPr lvl="1"/>
            <a:r>
              <a:rPr lang="en-US" dirty="0" smtClean="0"/>
              <a:t>Eliminate the two fringe benefits screens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Graduation Rates and 200% Graduation Rates</a:t>
            </a:r>
            <a:endParaRPr lang="en-US" dirty="0"/>
          </a:p>
        </p:txBody>
      </p:sp>
      <p:sp>
        <p:nvSpPr>
          <p:cNvPr id="3" name="Content Placeholder 2"/>
          <p:cNvSpPr>
            <a:spLocks noGrp="1"/>
          </p:cNvSpPr>
          <p:nvPr>
            <p:ph idx="1"/>
          </p:nvPr>
        </p:nvSpPr>
        <p:spPr/>
        <p:txBody>
          <a:bodyPr/>
          <a:lstStyle/>
          <a:p>
            <a:endParaRPr lang="en-US" dirty="0" smtClean="0"/>
          </a:p>
          <a:p>
            <a:r>
              <a:rPr lang="en-US" dirty="0" smtClean="0"/>
              <a:t>Return a past IPEDS data collection item to capture the number of students who are still enrolled at the time of the graduate rate calculations.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Student Financial Aid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Move from the Spring collection to the Winter collection</a:t>
            </a:r>
          </a:p>
          <a:p>
            <a:pPr lvl="1"/>
            <a:r>
              <a:rPr lang="en-US" dirty="0" smtClean="0"/>
              <a:t> To improve calculation of the Net Price data displayed on College Navigator.</a:t>
            </a:r>
          </a:p>
          <a:p>
            <a:r>
              <a:rPr lang="en-US" dirty="0" smtClean="0"/>
              <a:t>Extend Winter collection by two weeks. </a:t>
            </a:r>
          </a:p>
          <a:p>
            <a:r>
              <a:rPr lang="en-US" dirty="0" smtClean="0"/>
              <a:t>Add an additional column (E) to collect the number of students in Group 4 (ALL FTFT awarded any Federal Aid) by income categories. </a:t>
            </a:r>
          </a:p>
          <a:p>
            <a:r>
              <a:rPr lang="en-US" dirty="0" smtClean="0"/>
              <a:t>Clarify instructions for reporting grant aid to students. </a:t>
            </a:r>
          </a:p>
          <a:p>
            <a:pPr lvl="1"/>
            <a:r>
              <a:rPr lang="en-US" dirty="0" smtClean="0"/>
              <a:t>institutions should report "aid awarded," rather than "aid received" or "aid awarded and accepted.“ Institutions should continue to report on loans that were awarded to and accepted by the student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for 2012-2013</a:t>
            </a:r>
            <a:endParaRPr lang="en-US" dirty="0"/>
          </a:p>
        </p:txBody>
      </p:sp>
      <p:sp>
        <p:nvSpPr>
          <p:cNvPr id="3" name="Text Placeholder 2"/>
          <p:cNvSpPr>
            <a:spLocks noGrp="1"/>
          </p:cNvSpPr>
          <p:nvPr>
            <p:ph type="body" sz="quarter" idx="10"/>
          </p:nvPr>
        </p:nvSpPr>
        <p:spPr/>
        <p:txBody>
          <a:bodyPr/>
          <a:lstStyle/>
          <a:p>
            <a:r>
              <a:rPr lang="en-US" dirty="0" smtClean="0"/>
              <a:t>Changes were approved for 2012-2013 Collection BUT the preview year is 2011-2012</a:t>
            </a:r>
          </a:p>
          <a:p>
            <a:endParaRPr lang="en-US" dirty="0"/>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
            </a:r>
            <a:br>
              <a:rPr lang="en-US" sz="2800" b="1" dirty="0" smtClean="0"/>
            </a:br>
            <a:r>
              <a:rPr lang="en-US" sz="2800" b="1" dirty="0" smtClean="0"/>
              <a:t> Proposed Changes to Occupational Categories</a:t>
            </a:r>
            <a:r>
              <a:rPr lang="en-US" sz="2800" dirty="0" smtClean="0"/>
              <a:t> </a:t>
            </a:r>
            <a:r>
              <a:rPr lang="en-US" sz="2800" b="1" dirty="0" smtClean="0"/>
              <a:t>for the 2012-13 Human Resources Data Collection </a:t>
            </a:r>
            <a:br>
              <a:rPr lang="en-US" sz="2800" b="1" dirty="0" smtClean="0"/>
            </a:br>
            <a:endParaRPr lang="en-US" sz="2800" dirty="0"/>
          </a:p>
        </p:txBody>
      </p:sp>
      <p:sp>
        <p:nvSpPr>
          <p:cNvPr id="3" name="Text Placeholder 2"/>
          <p:cNvSpPr>
            <a:spLocks noGrp="1"/>
          </p:cNvSpPr>
          <p:nvPr>
            <p:ph type="body" sz="quarter" idx="10"/>
          </p:nvPr>
        </p:nvSpPr>
        <p:spPr>
          <a:xfrm>
            <a:off x="381000" y="1626147"/>
            <a:ext cx="8382000" cy="4698453"/>
          </a:xfrm>
        </p:spPr>
        <p:txBody>
          <a:bodyPr>
            <a:normAutofit/>
          </a:bodyPr>
          <a:lstStyle/>
          <a:p>
            <a:pPr fontAlgn="t"/>
            <a:r>
              <a:rPr lang="en-US" dirty="0" smtClean="0"/>
              <a:t>The proposed occupational categories come from a new requirement to align IPEDS HR reporting with the 2010 Standard Occupational Classification (SOC) codes. </a:t>
            </a:r>
          </a:p>
          <a:p>
            <a:pPr lvl="1"/>
            <a:r>
              <a:rPr lang="en-US" b="1" dirty="0" smtClean="0"/>
              <a:t>Each job at the institution will need to be categorized according to the 2010 SOC in order to report HR data in 2012-13. 	</a:t>
            </a:r>
          </a:p>
          <a:p>
            <a:pPr lvl="2"/>
            <a:r>
              <a:rPr lang="en-US" dirty="0" smtClean="0"/>
              <a:t>will replace the primary functions/ occupational activities currently used for HR reporting.</a:t>
            </a:r>
            <a:endParaRPr lang="en-US" dirty="0"/>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Gainful Employment Effective 7/1/11</a:t>
            </a:r>
            <a:endParaRPr lang="en-US" dirty="0"/>
          </a:p>
        </p:txBody>
      </p:sp>
      <p:sp>
        <p:nvSpPr>
          <p:cNvPr id="3" name="Text Placeholder 2"/>
          <p:cNvSpPr>
            <a:spLocks noGrp="1"/>
          </p:cNvSpPr>
          <p:nvPr>
            <p:ph type="body" sz="quarter" idx="10"/>
          </p:nvPr>
        </p:nvSpPr>
        <p:spPr>
          <a:xfrm>
            <a:off x="381000" y="1626147"/>
            <a:ext cx="8382000" cy="5003253"/>
          </a:xfrm>
        </p:spPr>
        <p:txBody>
          <a:bodyPr>
            <a:normAutofit/>
          </a:bodyPr>
          <a:lstStyle/>
          <a:p>
            <a:r>
              <a:rPr lang="en-US" b="1" dirty="0" smtClean="0"/>
              <a:t>Federal Register 75 FR 66832</a:t>
            </a:r>
            <a:r>
              <a:rPr lang="en-US" dirty="0" smtClean="0"/>
              <a:t> </a:t>
            </a:r>
            <a:r>
              <a:rPr lang="en-US" u="sng" dirty="0" smtClean="0"/>
              <a:t>Program Integrity Issues</a:t>
            </a:r>
            <a:r>
              <a:rPr lang="en-US" dirty="0" smtClean="0"/>
              <a:t> </a:t>
            </a:r>
            <a:br>
              <a:rPr lang="en-US" dirty="0" smtClean="0"/>
            </a:br>
            <a:r>
              <a:rPr lang="en-US" dirty="0" smtClean="0"/>
              <a:t/>
            </a:r>
            <a:br>
              <a:rPr lang="en-US" dirty="0" smtClean="0"/>
            </a:br>
            <a:r>
              <a:rPr lang="en-US" dirty="0" smtClean="0"/>
              <a:t>AND</a:t>
            </a:r>
            <a:br>
              <a:rPr lang="en-US" dirty="0" smtClean="0"/>
            </a:br>
            <a:r>
              <a:rPr lang="en-US" dirty="0" smtClean="0"/>
              <a:t/>
            </a:r>
            <a:br>
              <a:rPr lang="en-US" dirty="0" smtClean="0"/>
            </a:br>
            <a:r>
              <a:rPr lang="en-US" b="1" dirty="0" smtClean="0"/>
              <a:t>Federal Register 75 FR 66665</a:t>
            </a:r>
            <a:r>
              <a:rPr lang="en-US" dirty="0" smtClean="0"/>
              <a:t> </a:t>
            </a:r>
            <a:r>
              <a:rPr lang="en-US" u="sng" dirty="0" smtClean="0"/>
              <a:t>Program Integrity: Gainful Employment - New Programs</a:t>
            </a:r>
            <a:r>
              <a:rPr lang="en-US" dirty="0" smtClean="0"/>
              <a:t> </a:t>
            </a:r>
            <a:br>
              <a:rPr lang="en-US" dirty="0" smtClean="0"/>
            </a:br>
            <a:r>
              <a:rPr lang="en-US" dirty="0" smtClean="0"/>
              <a:t/>
            </a:r>
            <a:br>
              <a:rPr lang="en-US" dirty="0" smtClean="0"/>
            </a:br>
            <a:endParaRPr lang="en-US" sz="4000" dirty="0" smtClean="0"/>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Program Integrity Issues</a:t>
            </a:r>
            <a:endParaRPr lang="en-US" dirty="0"/>
          </a:p>
        </p:txBody>
      </p:sp>
      <p:sp>
        <p:nvSpPr>
          <p:cNvPr id="3" name="Text Placeholder 2"/>
          <p:cNvSpPr>
            <a:spLocks noGrp="1"/>
          </p:cNvSpPr>
          <p:nvPr>
            <p:ph type="body" sz="quarter" idx="10"/>
          </p:nvPr>
        </p:nvSpPr>
        <p:spPr>
          <a:xfrm>
            <a:off x="381000" y="1626147"/>
            <a:ext cx="8382000" cy="4469853"/>
          </a:xfrm>
        </p:spPr>
        <p:txBody>
          <a:bodyPr>
            <a:normAutofit fontScale="85000" lnSpcReduction="10000"/>
          </a:bodyPr>
          <a:lstStyle/>
          <a:p>
            <a:pPr marL="365760" lvl="1" indent="-283464">
              <a:spcBef>
                <a:spcPts val="600"/>
              </a:spcBef>
              <a:buSzPct val="80000"/>
              <a:buFont typeface="Wingdings 2"/>
              <a:buChar char=""/>
            </a:pPr>
            <a:r>
              <a:rPr lang="en-US" dirty="0" smtClean="0"/>
              <a:t>For certificate non-degree programs that are at least one academic year in length and that are eligible for Title IV Federal Student Financial Aid (Gainful Employment Programs) </a:t>
            </a:r>
          </a:p>
          <a:p>
            <a:pPr marL="612648" lvl="2" indent="-283464">
              <a:spcBef>
                <a:spcPts val="600"/>
              </a:spcBef>
              <a:buSzPct val="80000"/>
              <a:buFont typeface="Wingdings 2"/>
              <a:buChar char=""/>
            </a:pPr>
            <a:r>
              <a:rPr lang="en-US" dirty="0" smtClean="0"/>
              <a:t>Colleges must </a:t>
            </a:r>
            <a:r>
              <a:rPr lang="en-US" b="1" dirty="0" smtClean="0"/>
              <a:t>disclose on each Program’s website home page and</a:t>
            </a:r>
            <a:r>
              <a:rPr lang="en-US" dirty="0" smtClean="0"/>
              <a:t> in promotional materials to prospective students the following information:</a:t>
            </a:r>
            <a:endParaRPr lang="en-US" sz="3200" dirty="0" smtClean="0"/>
          </a:p>
          <a:p>
            <a:pPr marL="1380744" lvl="3" indent="-457200">
              <a:buFont typeface="+mj-lt"/>
              <a:buAutoNum type="arabicPeriod"/>
            </a:pPr>
            <a:r>
              <a:rPr lang="en-US" dirty="0" smtClean="0"/>
              <a:t>Occupations (by name and SOC code) that the program prepares students to enter with Links to occupational profiles on O*NET.  </a:t>
            </a:r>
            <a:endParaRPr lang="en-US" sz="2800" dirty="0" smtClean="0"/>
          </a:p>
          <a:p>
            <a:pPr marL="1380744" lvl="3" indent="-457200">
              <a:buFont typeface="+mj-lt"/>
              <a:buAutoNum type="arabicPeriod"/>
            </a:pPr>
            <a:r>
              <a:rPr lang="en-US" dirty="0" smtClean="0"/>
              <a:t>Program costs: Including tuition and fees, room and board, books and supplies, and may include other costs.</a:t>
            </a:r>
            <a:endParaRPr lang="en-US" sz="2800" dirty="0" smtClean="0"/>
          </a:p>
          <a:p>
            <a:pPr marL="1380744" lvl="3" indent="-457200">
              <a:buFont typeface="+mj-lt"/>
              <a:buAutoNum type="arabicPeriod"/>
            </a:pPr>
            <a:r>
              <a:rPr lang="en-US" dirty="0" smtClean="0"/>
              <a:t>Program’s On-time completion rates: Number of students who completed within normal time during most recently completed award year for which information is available. </a:t>
            </a:r>
            <a:endParaRPr lang="en-US" sz="2800" dirty="0" smtClean="0"/>
          </a:p>
          <a:p>
            <a:pPr marL="1380744" lvl="3" indent="-457200">
              <a:buFont typeface="+mj-lt"/>
              <a:buAutoNum type="arabicPeriod"/>
            </a:pPr>
            <a:r>
              <a:rPr lang="en-US" dirty="0" smtClean="0"/>
              <a:t>Job placement rates</a:t>
            </a:r>
            <a:endParaRPr lang="en-US" sz="2800" dirty="0" smtClean="0"/>
          </a:p>
          <a:p>
            <a:pPr marL="1380744" lvl="3" indent="-457200">
              <a:buFont typeface="+mj-lt"/>
              <a:buAutoNum type="arabicPeriod"/>
            </a:pPr>
            <a:r>
              <a:rPr lang="en-US" dirty="0" smtClean="0"/>
              <a:t>Median loan debt incurred by students who complete the program</a:t>
            </a:r>
          </a:p>
          <a:p>
            <a:endParaRPr lang="en-US" dirty="0"/>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Program Integrity Gainful Employment New Programs</a:t>
            </a:r>
            <a:endParaRPr lang="en-US" dirty="0"/>
          </a:p>
        </p:txBody>
      </p:sp>
      <p:sp>
        <p:nvSpPr>
          <p:cNvPr id="3" name="Text Placeholder 2"/>
          <p:cNvSpPr>
            <a:spLocks noGrp="1"/>
          </p:cNvSpPr>
          <p:nvPr>
            <p:ph type="body" sz="quarter" idx="10"/>
          </p:nvPr>
        </p:nvSpPr>
        <p:spPr>
          <a:xfrm>
            <a:off x="381000" y="1626147"/>
            <a:ext cx="8382000" cy="4927053"/>
          </a:xfrm>
        </p:spPr>
        <p:txBody>
          <a:bodyPr>
            <a:normAutofit fontScale="92500"/>
          </a:bodyPr>
          <a:lstStyle/>
          <a:p>
            <a:pPr lvl="0"/>
            <a:r>
              <a:rPr lang="en-US" dirty="0" smtClean="0"/>
              <a:t>Requires that new gainful employment program notifications be sent to the Department 90 days prior to starting a new program: </a:t>
            </a:r>
          </a:p>
          <a:p>
            <a:pPr marL="916686" lvl="1" indent="-514350">
              <a:buFont typeface="+mj-lt"/>
              <a:buAutoNum type="arabicPeriod"/>
            </a:pPr>
            <a:r>
              <a:rPr lang="en-US" dirty="0" smtClean="0"/>
              <a:t>The date that classes are scheduled to begin. </a:t>
            </a:r>
          </a:p>
          <a:p>
            <a:pPr marL="916686" lvl="1" indent="-514350">
              <a:buFont typeface="+mj-lt"/>
              <a:buAutoNum type="arabicPeriod"/>
            </a:pPr>
            <a:r>
              <a:rPr lang="en-US" dirty="0" smtClean="0"/>
              <a:t>How the college determined that the new program meets the employment needs of the current market. </a:t>
            </a:r>
          </a:p>
          <a:p>
            <a:pPr marL="916686" lvl="1" indent="-514350">
              <a:buFont typeface="+mj-lt"/>
              <a:buAutoNum type="arabicPeriod"/>
            </a:pPr>
            <a:r>
              <a:rPr lang="en-US" dirty="0" smtClean="0"/>
              <a:t>How the college developed the program — including information about any external groups that collaborated in the development, and how any external groups or accrediting agency reviewed and/or approved the program.</a:t>
            </a:r>
          </a:p>
          <a:p>
            <a:endParaRPr lang="en-US"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POC SharePoint Platform Solution</a:t>
            </a:r>
            <a:endParaRPr lang="en-US" dirty="0"/>
          </a:p>
        </p:txBody>
      </p:sp>
      <p:sp>
        <p:nvSpPr>
          <p:cNvPr id="8" name="Text Placeholder 7"/>
          <p:cNvSpPr>
            <a:spLocks noGrp="1"/>
          </p:cNvSpPr>
          <p:nvPr>
            <p:ph type="body" sz="quarter" idx="10"/>
          </p:nvPr>
        </p:nvSpPr>
        <p:spPr>
          <a:xfrm>
            <a:off x="381000" y="1626148"/>
            <a:ext cx="8382000" cy="4582278"/>
          </a:xfrm>
        </p:spPr>
        <p:txBody>
          <a:bodyPr>
            <a:normAutofit fontScale="92500" lnSpcReduction="20000"/>
          </a:bodyPr>
          <a:lstStyle/>
          <a:p>
            <a:pPr marL="0">
              <a:buNone/>
            </a:pPr>
            <a:r>
              <a:rPr lang="en-US" dirty="0" smtClean="0"/>
              <a:t>IR/IE members decided to evaluate alternative tools to uniformly capture sampling data across the colleges:</a:t>
            </a:r>
          </a:p>
          <a:p>
            <a:r>
              <a:rPr lang="en-US" dirty="0" smtClean="0"/>
              <a:t>SBCJC and the IR group partnered with the consultants at Channel Matter to find the best solution via a </a:t>
            </a:r>
            <a:r>
              <a:rPr lang="en-US" b="1" dirty="0" smtClean="0"/>
              <a:t>proof of concept </a:t>
            </a:r>
            <a:r>
              <a:rPr lang="en-US" dirty="0" smtClean="0"/>
              <a:t>(POC) project to capture two fundamental IE instruments as a sample of the functionality possibilities of the SharePoint platform:</a:t>
            </a:r>
          </a:p>
          <a:p>
            <a:pPr lvl="1"/>
            <a:r>
              <a:rPr lang="en-US" dirty="0" smtClean="0"/>
              <a:t>Student Evaluation Instrument (SEI)</a:t>
            </a:r>
          </a:p>
          <a:p>
            <a:pPr lvl="1"/>
            <a:r>
              <a:rPr lang="en-US" dirty="0" smtClean="0"/>
              <a:t>Strategic Planning (SP)</a:t>
            </a:r>
          </a:p>
          <a:p>
            <a:pPr>
              <a:lnSpc>
                <a:spcPct val="90000"/>
              </a:lnSpc>
              <a:buNone/>
            </a:pPr>
            <a:endParaRPr lang="en-US" dirty="0" smtClean="0"/>
          </a:p>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Reporting Responsibilities by October 1 2011</a:t>
            </a:r>
            <a:endParaRPr lang="en-US" dirty="0"/>
          </a:p>
        </p:txBody>
      </p:sp>
      <p:sp>
        <p:nvSpPr>
          <p:cNvPr id="3" name="Text Placeholder 2"/>
          <p:cNvSpPr>
            <a:spLocks noGrp="1"/>
          </p:cNvSpPr>
          <p:nvPr>
            <p:ph type="body" sz="quarter" idx="10"/>
          </p:nvPr>
        </p:nvSpPr>
        <p:spPr>
          <a:xfrm>
            <a:off x="381000" y="1626147"/>
            <a:ext cx="8382000" cy="4698453"/>
          </a:xfrm>
        </p:spPr>
        <p:txBody>
          <a:bodyPr>
            <a:normAutofit fontScale="92500" lnSpcReduction="20000"/>
          </a:bodyPr>
          <a:lstStyle/>
          <a:p>
            <a:pPr lvl="0"/>
            <a:r>
              <a:rPr lang="en-US" b="1" dirty="0" smtClean="0"/>
              <a:t>Colleges must report 2006-2007, 2007-2008, 2008-2009, 2009-2010 award year information on students who were enrolled in a GE program for each award year (July 1 – June 30).  Reports must include:</a:t>
            </a:r>
            <a:endParaRPr lang="en-US" sz="4000" dirty="0" smtClean="0"/>
          </a:p>
          <a:p>
            <a:pPr marL="916686" lvl="1" indent="-514350">
              <a:buFont typeface="+mj-lt"/>
              <a:buAutoNum type="arabicPeriod"/>
            </a:pPr>
            <a:r>
              <a:rPr lang="en-US" dirty="0" smtClean="0"/>
              <a:t>Student identifying information</a:t>
            </a:r>
            <a:endParaRPr lang="en-US" sz="3600" dirty="0" smtClean="0"/>
          </a:p>
          <a:p>
            <a:pPr marL="916686" lvl="1" indent="-514350">
              <a:buFont typeface="+mj-lt"/>
              <a:buAutoNum type="arabicPeriod"/>
            </a:pPr>
            <a:r>
              <a:rPr lang="en-US" dirty="0" smtClean="0"/>
              <a:t>Program identifying information</a:t>
            </a:r>
            <a:endParaRPr lang="en-US" sz="3600" dirty="0" smtClean="0"/>
          </a:p>
          <a:p>
            <a:pPr marL="916686" lvl="1" indent="-514350">
              <a:buFont typeface="+mj-lt"/>
              <a:buAutoNum type="arabicPeriod"/>
            </a:pPr>
            <a:r>
              <a:rPr lang="en-US" dirty="0" smtClean="0"/>
              <a:t>Amounts from private education loans</a:t>
            </a:r>
            <a:endParaRPr lang="en-US" sz="3600" dirty="0" smtClean="0"/>
          </a:p>
          <a:p>
            <a:pPr marL="916686" lvl="1" indent="-514350">
              <a:buFont typeface="+mj-lt"/>
              <a:buAutoNum type="arabicPeriod"/>
            </a:pPr>
            <a:r>
              <a:rPr lang="en-US" dirty="0" smtClean="0"/>
              <a:t>Amount owed on institutional financing</a:t>
            </a:r>
            <a:endParaRPr lang="en-US" sz="3600" dirty="0" smtClean="0"/>
          </a:p>
          <a:p>
            <a:pPr marL="916686" lvl="1" indent="-514350">
              <a:buFont typeface="+mj-lt"/>
              <a:buAutoNum type="arabicPeriod"/>
            </a:pPr>
            <a:r>
              <a:rPr lang="en-US" dirty="0" smtClean="0"/>
              <a:t>Enrollment information </a:t>
            </a:r>
            <a:endParaRPr lang="en-US" sz="3600" dirty="0" smtClean="0"/>
          </a:p>
          <a:p>
            <a:pPr marL="596646" indent="-514350">
              <a:buNone/>
            </a:pPr>
            <a:r>
              <a:rPr lang="en-US" b="1" dirty="0" smtClean="0"/>
              <a:t> </a:t>
            </a:r>
            <a:endParaRPr lang="en-US" sz="4000" dirty="0" smtClean="0"/>
          </a:p>
          <a:p>
            <a:endParaRPr lang="en-US" dirty="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SharePoint Status</a:t>
            </a:r>
            <a:endParaRPr lang="en-US" dirty="0"/>
          </a:p>
        </p:txBody>
      </p:sp>
      <p:sp>
        <p:nvSpPr>
          <p:cNvPr id="8" name="Text Placeholder 7"/>
          <p:cNvSpPr>
            <a:spLocks noGrp="1"/>
          </p:cNvSpPr>
          <p:nvPr>
            <p:ph type="body" sz="quarter" idx="10"/>
          </p:nvPr>
        </p:nvSpPr>
        <p:spPr>
          <a:xfrm>
            <a:off x="381001" y="1626147"/>
            <a:ext cx="8319654" cy="4873264"/>
          </a:xfrm>
        </p:spPr>
        <p:txBody>
          <a:bodyPr>
            <a:normAutofit/>
          </a:bodyPr>
          <a:lstStyle/>
          <a:p>
            <a:pPr marL="133345" indent="-476231"/>
            <a:r>
              <a:rPr lang="en-US" dirty="0" smtClean="0"/>
              <a:t>A third contract was just approved</a:t>
            </a:r>
          </a:p>
          <a:p>
            <a:pPr marL="133345" indent="-476231"/>
            <a:r>
              <a:rPr lang="en-US" dirty="0" smtClean="0"/>
              <a:t>This final contract will finish the proof-of-concept to become finalized</a:t>
            </a:r>
          </a:p>
          <a:p>
            <a:pPr marL="133345" indent="-476231"/>
            <a:r>
              <a:rPr lang="en-US" dirty="0" smtClean="0"/>
              <a:t>The software will go live with all the 4 pilot schools</a:t>
            </a:r>
          </a:p>
          <a:p>
            <a:pPr marL="133345" indent="-476231"/>
            <a:r>
              <a:rPr lang="en-US" dirty="0" smtClean="0"/>
              <a:t>The software will be made available for implementation in the other 11 schools as directed with training and support</a:t>
            </a:r>
          </a:p>
          <a:p>
            <a:pPr marL="0" indent="0">
              <a:buNone/>
            </a:pPr>
            <a:endParaRPr lang="en-US" b="1" dirty="0" smtClean="0"/>
          </a:p>
          <a:p>
            <a:pPr marL="0">
              <a:buNone/>
            </a:pPr>
            <a:endParaRPr lang="en-US" dirty="0" smtClean="0"/>
          </a:p>
          <a:p>
            <a:pPr>
              <a:lnSpc>
                <a:spcPct val="90000"/>
              </a:lnSpc>
              <a:buNone/>
            </a:pPr>
            <a:endParaRPr lang="en-US" dirty="0" smtClean="0"/>
          </a:p>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Accountability Issues-High Visibility and Funding Support</a:t>
            </a:r>
            <a:endParaRPr lang="en-US" dirty="0"/>
          </a:p>
        </p:txBody>
      </p:sp>
      <p:sp>
        <p:nvSpPr>
          <p:cNvPr id="3" name="Text Placeholder 2"/>
          <p:cNvSpPr>
            <a:spLocks noGrp="1"/>
          </p:cNvSpPr>
          <p:nvPr>
            <p:ph type="body" sz="quarter" idx="10"/>
          </p:nvPr>
        </p:nvSpPr>
        <p:spPr>
          <a:xfrm>
            <a:off x="381000" y="1626147"/>
            <a:ext cx="8382000" cy="4927053"/>
          </a:xfrm>
        </p:spPr>
        <p:txBody>
          <a:bodyPr>
            <a:normAutofit fontScale="85000" lnSpcReduction="20000"/>
          </a:bodyPr>
          <a:lstStyle/>
          <a:p>
            <a:r>
              <a:rPr lang="en-US" dirty="0" smtClean="0"/>
              <a:t>National and Regional level</a:t>
            </a:r>
          </a:p>
          <a:p>
            <a:pPr lvl="1"/>
            <a:r>
              <a:rPr lang="en-US" dirty="0" smtClean="0"/>
              <a:t>Department of Education</a:t>
            </a:r>
          </a:p>
          <a:p>
            <a:pPr lvl="2"/>
            <a:r>
              <a:rPr lang="en-US" dirty="0" smtClean="0"/>
              <a:t>(CMSS) Committee on Measures of Student Success</a:t>
            </a:r>
          </a:p>
          <a:p>
            <a:pPr lvl="3"/>
            <a:r>
              <a:rPr lang="en-US" dirty="0" smtClean="0"/>
              <a:t>Created under the Higher Education Opportunity Act</a:t>
            </a:r>
          </a:p>
          <a:p>
            <a:pPr lvl="3"/>
            <a:r>
              <a:rPr lang="en-US" dirty="0" smtClean="0"/>
              <a:t>Belle Wheelan, SACS President is a committee member</a:t>
            </a:r>
          </a:p>
          <a:p>
            <a:pPr lvl="3"/>
            <a:r>
              <a:rPr lang="en-US" dirty="0" smtClean="0"/>
              <a:t>(IPEDS) Integrated Postsecondary Education Data System changes probable</a:t>
            </a:r>
          </a:p>
          <a:p>
            <a:pPr lvl="3"/>
            <a:endParaRPr lang="en-US" dirty="0" smtClean="0"/>
          </a:p>
          <a:p>
            <a:pPr lvl="1"/>
            <a:r>
              <a:rPr lang="en-US" dirty="0" smtClean="0"/>
              <a:t>(VFA)Voluntary Framework of Accountability</a:t>
            </a:r>
          </a:p>
          <a:p>
            <a:pPr lvl="3"/>
            <a:r>
              <a:rPr lang="en-US" dirty="0" smtClean="0"/>
              <a:t>Anticipated to be available early 2012- first national system of accountability for community colleges</a:t>
            </a:r>
          </a:p>
          <a:p>
            <a:pPr lvl="3"/>
            <a:r>
              <a:rPr lang="en-US" dirty="0" smtClean="0"/>
              <a:t>Similar to VSA for IHL</a:t>
            </a:r>
          </a:p>
          <a:p>
            <a:pPr lvl="3"/>
            <a:r>
              <a:rPr lang="en-US" dirty="0" smtClean="0"/>
              <a:t>Partners/Funders</a:t>
            </a:r>
          </a:p>
          <a:p>
            <a:pPr lvl="4"/>
            <a:r>
              <a:rPr lang="en-US" dirty="0" smtClean="0"/>
              <a:t>(ACCT) American Association of Community College Trustees</a:t>
            </a:r>
          </a:p>
          <a:p>
            <a:pPr lvl="4"/>
            <a:r>
              <a:rPr lang="en-US" dirty="0" smtClean="0"/>
              <a:t>(AACC) American Association of Community Colleges</a:t>
            </a:r>
          </a:p>
          <a:p>
            <a:pPr lvl="4"/>
            <a:r>
              <a:rPr lang="en-US" dirty="0" smtClean="0"/>
              <a:t>The College Board</a:t>
            </a:r>
          </a:p>
          <a:p>
            <a:pPr lvl="4"/>
            <a:r>
              <a:rPr lang="en-US" dirty="0" smtClean="0"/>
              <a:t>Bill &amp; Melinda Gates Foundation</a:t>
            </a:r>
          </a:p>
          <a:p>
            <a:pPr lvl="4"/>
            <a:r>
              <a:rPr lang="en-US" dirty="0" smtClean="0"/>
              <a:t>Lumina Foundation</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Accountability Issues-High Visibility and Funding Support</a:t>
            </a:r>
            <a:endParaRPr lang="en-US" dirty="0"/>
          </a:p>
        </p:txBody>
      </p:sp>
      <p:sp>
        <p:nvSpPr>
          <p:cNvPr id="3" name="Text Placeholder 2"/>
          <p:cNvSpPr>
            <a:spLocks noGrp="1"/>
          </p:cNvSpPr>
          <p:nvPr>
            <p:ph type="body" sz="quarter" idx="10"/>
          </p:nvPr>
        </p:nvSpPr>
        <p:spPr>
          <a:xfrm>
            <a:off x="381000" y="1626147"/>
            <a:ext cx="8382000" cy="4927053"/>
          </a:xfrm>
        </p:spPr>
        <p:txBody>
          <a:bodyPr>
            <a:normAutofit fontScale="92500" lnSpcReduction="20000"/>
          </a:bodyPr>
          <a:lstStyle/>
          <a:p>
            <a:r>
              <a:rPr lang="en-US" dirty="0" smtClean="0"/>
              <a:t>State level- Education Achievement Council</a:t>
            </a:r>
          </a:p>
          <a:p>
            <a:pPr lvl="1"/>
            <a:r>
              <a:rPr lang="en-US" dirty="0" smtClean="0"/>
              <a:t>Research and develop a new funding mechanism for CCs and IHLs</a:t>
            </a:r>
          </a:p>
          <a:p>
            <a:pPr lvl="1"/>
            <a:r>
              <a:rPr lang="en-US" dirty="0" smtClean="0"/>
              <a:t>Report Card for CCs and IHLs</a:t>
            </a:r>
          </a:p>
          <a:p>
            <a:pPr lvl="2"/>
            <a:r>
              <a:rPr lang="en-US" dirty="0" smtClean="0"/>
              <a:t>Specifics are still undefined</a:t>
            </a:r>
          </a:p>
          <a:p>
            <a:pPr lvl="2"/>
            <a:r>
              <a:rPr lang="en-US" dirty="0" smtClean="0"/>
              <a:t>Previously suggested template contained:</a:t>
            </a:r>
          </a:p>
          <a:p>
            <a:pPr lvl="3"/>
            <a:r>
              <a:rPr lang="en-US" dirty="0" smtClean="0"/>
              <a:t>Demographic profile</a:t>
            </a:r>
          </a:p>
          <a:p>
            <a:pPr lvl="4"/>
            <a:r>
              <a:rPr lang="en-US" dirty="0" smtClean="0"/>
              <a:t>Enrollment</a:t>
            </a:r>
          </a:p>
          <a:p>
            <a:pPr lvl="4"/>
            <a:r>
              <a:rPr lang="en-US" dirty="0" smtClean="0"/>
              <a:t>Employees</a:t>
            </a:r>
          </a:p>
          <a:p>
            <a:pPr lvl="3"/>
            <a:r>
              <a:rPr lang="en-US" dirty="0" smtClean="0"/>
              <a:t>Academic profile</a:t>
            </a:r>
          </a:p>
          <a:p>
            <a:pPr lvl="4"/>
            <a:r>
              <a:rPr lang="en-US" dirty="0" smtClean="0"/>
              <a:t>Financial</a:t>
            </a:r>
          </a:p>
          <a:p>
            <a:pPr lvl="4"/>
            <a:r>
              <a:rPr lang="en-US" dirty="0" smtClean="0"/>
              <a:t>Achievement rates</a:t>
            </a:r>
          </a:p>
          <a:p>
            <a:pPr lvl="4"/>
            <a:r>
              <a:rPr lang="en-US" dirty="0" smtClean="0"/>
              <a:t>Degrees awarded</a:t>
            </a:r>
          </a:p>
          <a:p>
            <a:pPr lvl="4"/>
            <a:r>
              <a:rPr lang="en-US" dirty="0" smtClean="0"/>
              <a:t>Academic variables</a:t>
            </a:r>
          </a:p>
          <a:p>
            <a:pPr lvl="4"/>
            <a:r>
              <a:rPr lang="en-US" dirty="0" smtClean="0"/>
              <a:t>Tuition/Financial Aid</a:t>
            </a:r>
          </a:p>
          <a:p>
            <a:pPr lvl="4"/>
            <a:endParaRPr lang="en-US" dirty="0" smtClean="0"/>
          </a:p>
          <a:p>
            <a:pPr lvl="3"/>
            <a:endParaRPr lang="en-US"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Longitudinal Data </a:t>
            </a:r>
            <a:r>
              <a:rPr lang="en-US" smtClean="0"/>
              <a:t>Tracking System</a:t>
            </a:r>
            <a:endParaRPr lang="en-US"/>
          </a:p>
        </p:txBody>
      </p:sp>
      <p:sp>
        <p:nvSpPr>
          <p:cNvPr id="3" name="Text Placeholder 2"/>
          <p:cNvSpPr>
            <a:spLocks noGrp="1"/>
          </p:cNvSpPr>
          <p:nvPr>
            <p:ph type="body" sz="quarter" idx="10"/>
          </p:nvPr>
        </p:nvSpPr>
        <p:spPr>
          <a:xfrm>
            <a:off x="381000" y="1626147"/>
            <a:ext cx="8382000" cy="5003253"/>
          </a:xfrm>
        </p:spPr>
        <p:txBody>
          <a:bodyPr>
            <a:normAutofit fontScale="62500" lnSpcReduction="20000"/>
          </a:bodyPr>
          <a:lstStyle/>
          <a:p>
            <a:pPr>
              <a:buNone/>
            </a:pPr>
            <a:r>
              <a:rPr lang="en-US" sz="3500" dirty="0" smtClean="0"/>
              <a:t>In 2010, the Mississippi Department of Education (MDE) secured a $7.6 million grant from the USDOE to  support the development and implementation of a statewide longitudinal data system (SLDS) to enable the examination of student progress from early childhood into career. During the past year, MDE and its partners (including IHL, MCCB, ITS, MDES, </a:t>
            </a:r>
            <a:r>
              <a:rPr lang="en-US" sz="3500" dirty="0" err="1" smtClean="0"/>
              <a:t>NSPARc</a:t>
            </a:r>
            <a:r>
              <a:rPr lang="en-US" sz="3500" dirty="0" smtClean="0"/>
              <a:t> and the Governor’s Office) have been working on the development of the System.  Mississippi’s grant runs through 2013.</a:t>
            </a:r>
          </a:p>
          <a:p>
            <a:endParaRPr lang="en-US" dirty="0" smtClean="0"/>
          </a:p>
          <a:p>
            <a:pPr>
              <a:buNone/>
            </a:pPr>
            <a:r>
              <a:rPr lang="en-US" sz="3500" dirty="0" smtClean="0"/>
              <a:t>Key steps completed to date include: </a:t>
            </a:r>
          </a:p>
          <a:p>
            <a:pPr lvl="0"/>
            <a:r>
              <a:rPr lang="en-US" sz="3500" dirty="0" smtClean="0"/>
              <a:t>Infrastructure and programming enhancements to accommodate data collection, transfer, and analysis; </a:t>
            </a:r>
          </a:p>
          <a:p>
            <a:pPr lvl="0"/>
            <a:r>
              <a:rPr lang="en-US" sz="3500" dirty="0" smtClean="0"/>
              <a:t>Refinement of data file structures and field definitions to ensure alignment between state and federal reporting entities; and</a:t>
            </a:r>
          </a:p>
          <a:p>
            <a:pPr lvl="0"/>
            <a:r>
              <a:rPr lang="en-US" sz="3500" dirty="0" smtClean="0"/>
              <a:t>Passage of SB 2371, which put the SLDS in state statute.</a:t>
            </a:r>
          </a:p>
          <a:p>
            <a:pPr>
              <a:buNone/>
            </a:pPr>
            <a:r>
              <a:rPr lang="en-US" sz="3500" dirty="0" smtClean="0"/>
              <a:t> </a:t>
            </a:r>
          </a:p>
          <a:p>
            <a:endParaRPr lang="en-US"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Longitudinal Data </a:t>
            </a:r>
            <a:r>
              <a:rPr lang="en-US" smtClean="0"/>
              <a:t>Tracking System</a:t>
            </a:r>
            <a:endParaRPr lang="en-US"/>
          </a:p>
        </p:txBody>
      </p:sp>
      <p:sp>
        <p:nvSpPr>
          <p:cNvPr id="3" name="Text Placeholder 2"/>
          <p:cNvSpPr>
            <a:spLocks noGrp="1"/>
          </p:cNvSpPr>
          <p:nvPr>
            <p:ph type="body" sz="quarter" idx="10"/>
          </p:nvPr>
        </p:nvSpPr>
        <p:spPr>
          <a:xfrm>
            <a:off x="381000" y="1626147"/>
            <a:ext cx="8382000" cy="4698453"/>
          </a:xfrm>
        </p:spPr>
        <p:txBody>
          <a:bodyPr>
            <a:normAutofit fontScale="70000" lnSpcReduction="20000"/>
          </a:bodyPr>
          <a:lstStyle/>
          <a:p>
            <a:pPr>
              <a:buNone/>
            </a:pPr>
            <a:r>
              <a:rPr lang="en-US" dirty="0" smtClean="0"/>
              <a:t>Next steps will be:</a:t>
            </a:r>
          </a:p>
          <a:p>
            <a:r>
              <a:rPr lang="en-US" dirty="0" smtClean="0"/>
              <a:t>Development of rules and regulations governing the activities of the SLDS in accordance with state and federal law;</a:t>
            </a:r>
          </a:p>
          <a:p>
            <a:pPr lvl="0"/>
            <a:r>
              <a:rPr lang="en-US" dirty="0" smtClean="0"/>
              <a:t>Review and modification (if necessary) of Memorandums of Understanding developed between and among system partners;.</a:t>
            </a:r>
          </a:p>
          <a:p>
            <a:pPr lvl="0"/>
            <a:r>
              <a:rPr lang="en-US" dirty="0" smtClean="0"/>
              <a:t>Identification of critical research and policy questions the system will need to address;</a:t>
            </a:r>
          </a:p>
          <a:p>
            <a:pPr lvl="0"/>
            <a:r>
              <a:rPr lang="en-US" dirty="0" smtClean="0"/>
              <a:t>Identification of reports and other information that should be available to education and workforce entities, as well as public stakeholders;</a:t>
            </a:r>
          </a:p>
          <a:p>
            <a:pPr lvl="0"/>
            <a:r>
              <a:rPr lang="en-US" dirty="0" smtClean="0"/>
              <a:t>Training of key stakeholders in the use of the system; and</a:t>
            </a:r>
          </a:p>
          <a:p>
            <a:pPr lvl="0"/>
            <a:r>
              <a:rPr lang="en-US" dirty="0" smtClean="0"/>
              <a:t>Development of a sustainable funding mechanism for the system.</a:t>
            </a:r>
          </a:p>
          <a:p>
            <a:pPr>
              <a:buNone/>
            </a:pPr>
            <a:r>
              <a:rPr lang="en-US" dirty="0" smtClean="0"/>
              <a:t> </a:t>
            </a:r>
          </a:p>
          <a:p>
            <a:endParaRPr lang="en-US"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IPEDS- Summer Announcements </a:t>
            </a:r>
            <a:endParaRPr lang="en-US" dirty="0"/>
          </a:p>
        </p:txBody>
      </p:sp>
      <p:sp>
        <p:nvSpPr>
          <p:cNvPr id="3" name="Text Placeholder 2"/>
          <p:cNvSpPr>
            <a:spLocks noGrp="1"/>
          </p:cNvSpPr>
          <p:nvPr>
            <p:ph type="body" sz="quarter" idx="10"/>
          </p:nvPr>
        </p:nvSpPr>
        <p:spPr>
          <a:xfrm>
            <a:off x="381000" y="1626147"/>
            <a:ext cx="8382000" cy="4698453"/>
          </a:xfrm>
        </p:spPr>
        <p:txBody>
          <a:bodyPr>
            <a:normAutofit fontScale="85000" lnSpcReduction="10000"/>
          </a:bodyPr>
          <a:lstStyle/>
          <a:p>
            <a:endParaRPr lang="en-US" dirty="0" smtClean="0"/>
          </a:p>
          <a:p>
            <a:r>
              <a:rPr lang="en-US" dirty="0" smtClean="0"/>
              <a:t>Implementation of new Race-Ethnicity categories is complete.</a:t>
            </a:r>
          </a:p>
          <a:p>
            <a:pPr lvl="1"/>
            <a:r>
              <a:rPr lang="en-US" dirty="0" smtClean="0"/>
              <a:t>Upload specifications for Completions, 12-month enrollment, Fall Enrollment, Graduation Rates, and Human Resources have been revised to exclude the old categories. </a:t>
            </a:r>
          </a:p>
          <a:p>
            <a:pPr lvl="1"/>
            <a:endParaRPr lang="en-US" dirty="0" smtClean="0"/>
          </a:p>
          <a:p>
            <a:r>
              <a:rPr lang="en-US" dirty="0" smtClean="0"/>
              <a:t>New Message Center</a:t>
            </a:r>
          </a:p>
          <a:p>
            <a:pPr lvl="1"/>
            <a:r>
              <a:rPr lang="en-US" dirty="0" smtClean="0"/>
              <a:t>Upper right hand corner of the login page.  NCES will use this tool to communicate important news to IPEDS data providers.</a:t>
            </a:r>
          </a:p>
          <a:p>
            <a:pPr lvl="1"/>
            <a:r>
              <a:rPr lang="en-US" dirty="0" smtClean="0"/>
              <a:t>Old messages will be archived under the Tools menu. </a:t>
            </a:r>
          </a:p>
          <a:p>
            <a:endParaRPr lang="en-US" dirty="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2011-12Collection</a:t>
            </a:r>
            <a:endParaRPr lang="en-US" dirty="0"/>
          </a:p>
        </p:txBody>
      </p:sp>
      <p:sp>
        <p:nvSpPr>
          <p:cNvPr id="3" name="Text Placeholder 2"/>
          <p:cNvSpPr>
            <a:spLocks noGrp="1"/>
          </p:cNvSpPr>
          <p:nvPr>
            <p:ph idx="1"/>
          </p:nvPr>
        </p:nvSpPr>
        <p:spPr/>
        <p:txBody>
          <a:bodyPr>
            <a:normAutofit lnSpcReduction="10000"/>
          </a:bodyPr>
          <a:lstStyle/>
          <a:p>
            <a:pPr fontAlgn="t"/>
            <a:endParaRPr lang="en-US" dirty="0" smtClean="0"/>
          </a:p>
          <a:p>
            <a:r>
              <a:rPr lang="en-US" dirty="0" smtClean="0"/>
              <a:t>Institutional Characteristics Survey</a:t>
            </a:r>
          </a:p>
          <a:p>
            <a:pPr lvl="1"/>
            <a:r>
              <a:rPr lang="en-US" dirty="0" smtClean="0"/>
              <a:t>Add an item to collect information on whether institutions are completely distance education</a:t>
            </a:r>
          </a:p>
          <a:p>
            <a:pPr lvl="1"/>
            <a:r>
              <a:rPr lang="en-US" dirty="0" smtClean="0"/>
              <a:t>Add an item to collect the institution’s URL for the Net Price Calculator, to be posted to College Navigator. </a:t>
            </a:r>
            <a:br>
              <a:rPr lang="en-US" dirty="0" smtClean="0"/>
            </a:br>
            <a:r>
              <a:rPr lang="en-US" dirty="0" smtClean="0"/>
              <a:t>Note: Institutions must post a Net Price Calculator on their website by 10/29/2011, as required by the HEOA.</a:t>
            </a:r>
            <a:endParaRPr lang="en-US" dirty="0"/>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432</TotalTime>
  <Words>1195</Words>
  <Application>Microsoft Office PowerPoint</Application>
  <PresentationFormat>On-screen Show (4:3)</PresentationFormat>
  <Paragraphs>139</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Solstice</vt:lpstr>
      <vt:lpstr>IE/IR Update</vt:lpstr>
      <vt:lpstr>POC SharePoint Platform Solution</vt:lpstr>
      <vt:lpstr>SharePoint Status</vt:lpstr>
      <vt:lpstr>Accountability Issues-High Visibility and Funding Support</vt:lpstr>
      <vt:lpstr>Accountability Issues-High Visibility and Funding Support</vt:lpstr>
      <vt:lpstr>Longitudinal Data Tracking System</vt:lpstr>
      <vt:lpstr>Longitudinal Data Tracking System</vt:lpstr>
      <vt:lpstr>IPEDS- Summer Announcements </vt:lpstr>
      <vt:lpstr>Changes to 2011-12Collection</vt:lpstr>
      <vt:lpstr>Institutional Characteristics </vt:lpstr>
      <vt:lpstr>2011-2012 Changes</vt:lpstr>
      <vt:lpstr>Human Resources (&gt;15 FTE)</vt:lpstr>
      <vt:lpstr>Graduation Rates and 200% Graduation Rates</vt:lpstr>
      <vt:lpstr>Student Financial Aid</vt:lpstr>
      <vt:lpstr>Upcoming for 2012-2013</vt:lpstr>
      <vt:lpstr>  Proposed Changes to Occupational Categories for the 2012-13 Human Resources Data Collection  </vt:lpstr>
      <vt:lpstr>Gainful Employment Effective 7/1/11</vt:lpstr>
      <vt:lpstr>Program Integrity Issues</vt:lpstr>
      <vt:lpstr>Program Integrity Gainful Employment New Programs</vt:lpstr>
      <vt:lpstr>Reporting Responsibilities by October 1 2011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Edwards, Elizabeth T.</dc:creator>
  <cp:lastModifiedBy>rcjones</cp:lastModifiedBy>
  <cp:revision>52</cp:revision>
  <dcterms:created xsi:type="dcterms:W3CDTF">2006-08-16T00:00:00Z</dcterms:created>
  <dcterms:modified xsi:type="dcterms:W3CDTF">2011-09-20T13:51:50Z</dcterms:modified>
</cp:coreProperties>
</file>