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sldIdLst>
    <p:sldId id="257" r:id="rId3"/>
    <p:sldId id="258" r:id="rId4"/>
    <p:sldId id="267" r:id="rId5"/>
    <p:sldId id="259" r:id="rId6"/>
    <p:sldId id="261" r:id="rId7"/>
    <p:sldId id="260" r:id="rId8"/>
    <p:sldId id="265" r:id="rId9"/>
    <p:sldId id="264" r:id="rId10"/>
    <p:sldId id="266" r:id="rId11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tg3" initials="wtg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3" autoAdjust="0"/>
    <p:restoredTop sz="81436" autoAdjust="0"/>
  </p:normalViewPr>
  <p:slideViewPr>
    <p:cSldViewPr>
      <p:cViewPr varScale="1">
        <p:scale>
          <a:sx n="60" d="100"/>
          <a:sy n="60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4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8500"/>
            <a:ext cx="4652962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421823"/>
            <a:ext cx="5100215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843645"/>
            <a:ext cx="301376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30" tIns="46465" rIns="92930" bIns="464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1E923017-284D-43FB-B1AC-506CD41C54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67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>
                <a:solidFill>
                  <a:schemeClr val="tx1"/>
                </a:solidFill>
              </a:rPr>
              <a:t>Talk about how it is structured- file cabinet</a:t>
            </a:r>
          </a:p>
          <a:p>
            <a:endParaRPr lang="en-US" baseline="0" dirty="0" smtClean="0">
              <a:solidFill>
                <a:schemeClr val="tx1"/>
              </a:solidFill>
            </a:endParaRPr>
          </a:p>
          <a:p>
            <a:r>
              <a:rPr lang="en-US" baseline="0" dirty="0" smtClean="0">
                <a:solidFill>
                  <a:schemeClr val="tx1"/>
                </a:solidFill>
              </a:rPr>
              <a:t>Setup – web access</a:t>
            </a:r>
            <a:endParaRPr lang="en-US" baseline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</a:t>
            </a:r>
            <a:r>
              <a:rPr lang="en-US" baseline="0" dirty="0" smtClean="0"/>
              <a:t> the things we saw as benefits in the initial implementation of BDMS at MSU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are concurrent licenses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Discuss</a:t>
            </a:r>
            <a:r>
              <a:rPr lang="en-US" baseline="0" dirty="0" smtClean="0"/>
              <a:t> issues we saw emerge over time that lead us to shop for a replacement product for Image Capture</a:t>
            </a:r>
          </a:p>
          <a:p>
            <a:r>
              <a:rPr lang="en-US" baseline="0" dirty="0" smtClean="0"/>
              <a:t>Point out each </a:t>
            </a:r>
            <a:r>
              <a:rPr lang="en-US" baseline="0" dirty="0" smtClean="0"/>
              <a:t>group </a:t>
            </a:r>
            <a:r>
              <a:rPr lang="en-US" baseline="0" dirty="0" smtClean="0"/>
              <a:t>effected – Advancement, HR, Student (grad/under grad admissions)</a:t>
            </a:r>
          </a:p>
          <a:p>
            <a:pPr>
              <a:buFontTx/>
              <a:buChar char="-"/>
            </a:pPr>
            <a:r>
              <a:rPr lang="en-US" baseline="0" dirty="0" smtClean="0"/>
              <a:t>On Image sizes too large, discuss how already configured settings got changed and resulted in huge docs.</a:t>
            </a:r>
          </a:p>
          <a:p>
            <a:pPr lvl="1">
              <a:buFontTx/>
              <a:buChar char="-"/>
            </a:pPr>
            <a:r>
              <a:rPr lang="en-US" baseline="0" dirty="0" smtClean="0"/>
              <a:t>Examples: Transcripts – show them one….</a:t>
            </a:r>
          </a:p>
          <a:p>
            <a:pPr lvl="0">
              <a:buFontTx/>
              <a:buNone/>
            </a:pPr>
            <a:r>
              <a:rPr lang="en-US" dirty="0" smtClean="0"/>
              <a:t>-</a:t>
            </a:r>
            <a:r>
              <a:rPr lang="en-US" dirty="0" err="1" smtClean="0"/>
              <a:t>Kofax</a:t>
            </a:r>
            <a:r>
              <a:rPr lang="en-US" dirty="0" smtClean="0"/>
              <a:t> – brought in to address processing filters.</a:t>
            </a:r>
          </a:p>
          <a:p>
            <a:pPr lvl="0">
              <a:buFontTx/>
              <a:buNone/>
            </a:pPr>
            <a:r>
              <a:rPr lang="en-US" dirty="0" smtClean="0"/>
              <a:t>Talk about XX and how wanted to replace – </a:t>
            </a:r>
          </a:p>
          <a:p>
            <a:pPr lvl="0">
              <a:buFontTx/>
              <a:buNone/>
            </a:pPr>
            <a:r>
              <a:rPr lang="en-US" dirty="0" smtClean="0"/>
              <a:t>Then potential issues with contract violation with SunGard – that’s when they told</a:t>
            </a:r>
            <a:r>
              <a:rPr lang="en-US" baseline="0" dirty="0" smtClean="0"/>
              <a:t> us about QSP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Discuss benefits of visually seeing the docs</a:t>
            </a:r>
            <a:r>
              <a:rPr lang="en-US" baseline="0" dirty="0" smtClean="0"/>
              <a:t> in Thumbnails – can see if needs rotating, can see quality, can replace one doc at a time if needed, etc.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Talk cost.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29305">
              <a:defRPr/>
            </a:pPr>
            <a:r>
              <a:rPr lang="en-US" dirty="0" smtClean="0"/>
              <a:t>Ships with BDMS now – talk about – currently as we are told.  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r>
              <a:rPr lang="en-US" dirty="0" smtClean="0"/>
              <a:t>License issues – may swap out – and we are swapping ours out slowly</a:t>
            </a:r>
          </a:p>
          <a:p>
            <a:pPr defTabSz="929305">
              <a:defRPr/>
            </a:pPr>
            <a:endParaRPr lang="en-US" dirty="0" smtClean="0"/>
          </a:p>
          <a:p>
            <a:pPr defTabSz="929305"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Maint</a:t>
            </a:r>
            <a:r>
              <a:rPr lang="en-US" dirty="0" smtClean="0"/>
              <a:t> – training – various scanners</a:t>
            </a:r>
            <a:r>
              <a:rPr lang="en-US" baseline="0" dirty="0" smtClean="0"/>
              <a:t> systems – we are discussing still working </a:t>
            </a:r>
            <a:r>
              <a:rPr lang="en-US" baseline="0" dirty="0" err="1" smtClean="0"/>
              <a:t>iot</a:t>
            </a:r>
            <a:r>
              <a:rPr lang="en-US" baseline="0" dirty="0" smtClean="0"/>
              <a:t> </a:t>
            </a:r>
            <a:r>
              <a:rPr lang="en-US" baseline="0" dirty="0" smtClean="0"/>
              <a:t>out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invoices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923017-284D-43FB-B1AC-506CD41C544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12DA-C340-40AA-94B0-C54929A8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DDF1E-4125-4CEB-838C-CFA63AC72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802B9-7881-4516-B634-5501FBEE2E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A712DA-C340-40AA-94B0-C54929A802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76D7D-608C-41F3-963A-DEA06E15A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569F8-8CEB-428E-9B12-4E687C675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E774F-B4C4-4E2F-9D2A-2460B2B39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6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3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82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3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82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F77D3-D5B3-4107-981A-E435E3BA38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93A20-E54D-456E-8DEE-E8E546787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B12D9F-03E3-43F5-844B-78AA26F6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323A69-BA9A-4AF3-B0B9-CB7D6CE2F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76D7D-608C-41F3-963A-DEA06E15A1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9179F-50D8-4E0F-B6C7-BADF471FB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2DDF1E-4125-4CEB-838C-CFA63AC72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F802B9-7881-4516-B634-5501FBEE2E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D569F8-8CEB-428E-9B12-4E687C675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BE774F-B4C4-4E2F-9D2A-2460B2B39F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67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315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9829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34315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9829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8F77D3-D5B3-4107-981A-E435E3BA38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993A20-E54D-456E-8DEE-E8E546787A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8B12D9F-03E3-43F5-844B-78AA26F6E8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4323A69-BA9A-4AF3-B0B9-CB7D6CE2F1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B9179F-50D8-4E0F-B6C7-BADF471FBB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143000"/>
            <a:ext cx="586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AEABEB-B488-4EA1-88E8-B920D5EFEA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8" descr="ITS_PP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19400" y="228600"/>
            <a:ext cx="3307080" cy="826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1143000"/>
            <a:ext cx="5867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Image Processing at MSU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CAEABEB-B488-4EA1-88E8-B920D5EFEA2B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9" name="Picture 8" descr="ITS_PP.tif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2819400" y="228600"/>
            <a:ext cx="3307080" cy="8260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Walter </a:t>
            </a:r>
            <a:r>
              <a:rPr lang="en-US" sz="4000" dirty="0" smtClean="0">
                <a:solidFill>
                  <a:srgbClr val="800000"/>
                </a:solidFill>
              </a:rPr>
              <a:t>T. </a:t>
            </a:r>
            <a:r>
              <a:rPr lang="en-US" sz="4000" dirty="0" smtClean="0">
                <a:solidFill>
                  <a:srgbClr val="800000"/>
                </a:solidFill>
              </a:rPr>
              <a:t>Griffin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057400"/>
            <a:ext cx="6400800" cy="4038600"/>
          </a:xfrm>
        </p:spPr>
        <p:txBody>
          <a:bodyPr/>
          <a:lstStyle/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Senior Systems Analyst in EIS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MSU Graduate</a:t>
            </a:r>
          </a:p>
          <a:p>
            <a:pPr marL="688975" lvl="1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BS Agronomy</a:t>
            </a:r>
          </a:p>
          <a:p>
            <a:pPr marL="688975" lvl="1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MS Computer Science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10 Years </a:t>
            </a:r>
            <a:r>
              <a:rPr lang="en-US" sz="2400" dirty="0" smtClean="0"/>
              <a:t>at MSU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Financial Aid </a:t>
            </a:r>
            <a:r>
              <a:rPr lang="en-US" sz="2400" dirty="0" smtClean="0"/>
              <a:t>Group</a:t>
            </a:r>
            <a:endParaRPr lang="en-US" sz="2400" dirty="0" smtClean="0"/>
          </a:p>
          <a:p>
            <a:pPr marL="682625" lvl="1" indent="-22542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Document </a:t>
            </a:r>
            <a:r>
              <a:rPr lang="en-US" sz="2000" dirty="0" smtClean="0"/>
              <a:t>Image Support (In house Imaging Consultant to Departments)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Requirements Analysis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Initial Application Setup 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Configure and Testing</a:t>
            </a:r>
          </a:p>
          <a:p>
            <a:pPr marL="1146175" lvl="2" indent="-231775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Technical Support</a:t>
            </a:r>
          </a:p>
          <a:p>
            <a:pPr lvl="2" algn="l">
              <a:lnSpc>
                <a:spcPct val="80000"/>
              </a:lnSpc>
              <a:buFontTx/>
              <a:buChar char="•"/>
            </a:pPr>
            <a:endParaRPr lang="en-US" sz="1600" dirty="0" smtClean="0"/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668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Initial Benefits of ApplicationXtender Image Capture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3200400"/>
          </a:xfrm>
        </p:spPr>
        <p:txBody>
          <a:bodyPr/>
          <a:lstStyle/>
          <a:p>
            <a:pPr marL="231775" indent="-231775" algn="l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BDMS and Banner </a:t>
            </a:r>
            <a:r>
              <a:rPr lang="en-US" sz="2400" dirty="0" smtClean="0"/>
              <a:t>Integration</a:t>
            </a:r>
            <a:endParaRPr lang="en-US" sz="2400" dirty="0" smtClean="0"/>
          </a:p>
          <a:p>
            <a:pPr marL="231775" indent="-231775" algn="l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ApplicationXtender part of SunGard Banner System</a:t>
            </a:r>
          </a:p>
          <a:p>
            <a:pPr marL="231775" indent="-231775" algn="l">
              <a:lnSpc>
                <a:spcPct val="80000"/>
              </a:lnSpc>
              <a:buFontTx/>
              <a:buChar char="•"/>
              <a:defRPr/>
            </a:pPr>
            <a:r>
              <a:rPr lang="en-US" sz="2400" dirty="0" smtClean="0"/>
              <a:t>A way to scan documents into BDMS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Docs scanned directly into server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Batch input of documents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Image processing filters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400" dirty="0" smtClean="0"/>
              <a:t>Concurrent licenses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3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10668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Why </a:t>
            </a:r>
            <a:r>
              <a:rPr lang="en-US" sz="4000" dirty="0" smtClean="0">
                <a:solidFill>
                  <a:srgbClr val="800000"/>
                </a:solidFill>
              </a:rPr>
              <a:t>Replacement?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3581400"/>
          </a:xfrm>
        </p:spPr>
        <p:txBody>
          <a:bodyPr/>
          <a:lstStyle/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Image processing filters but limited and cumbersome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Image sizes were too large</a:t>
            </a:r>
          </a:p>
          <a:p>
            <a:pPr marL="6826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Settings changed</a:t>
            </a:r>
          </a:p>
          <a:p>
            <a:pPr marL="6826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Transcripts</a:t>
            </a:r>
          </a:p>
          <a:p>
            <a:pPr marL="6826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Passports/SSN cards</a:t>
            </a:r>
          </a:p>
          <a:p>
            <a:pPr marL="2254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err="1" smtClean="0"/>
              <a:t>Kofax</a:t>
            </a:r>
            <a:r>
              <a:rPr lang="en-US" sz="2000" dirty="0" smtClean="0"/>
              <a:t> issues – Required heavy maintenance support</a:t>
            </a:r>
          </a:p>
          <a:p>
            <a:pPr marL="2254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OCR requested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Other products – PSIGEN</a:t>
            </a:r>
          </a:p>
          <a:p>
            <a:pPr marL="6826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600" dirty="0" smtClean="0"/>
              <a:t>Automatic indexing</a:t>
            </a:r>
          </a:p>
          <a:p>
            <a:pPr marL="682625" lvl="1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1600" dirty="0" smtClean="0"/>
              <a:t>Integration with Banner/BDMS</a:t>
            </a:r>
          </a:p>
          <a:p>
            <a:pPr marL="225425" indent="-225425" algn="l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n-US" sz="2000" dirty="0" smtClean="0"/>
              <a:t>QSP is EMC ‘product’ – Under SunGard Banner umbrella</a:t>
            </a:r>
            <a:r>
              <a:rPr lang="en-US" sz="2400" dirty="0" smtClean="0"/>
              <a:t>	</a:t>
            </a:r>
          </a:p>
          <a:p>
            <a:pPr algn="l">
              <a:lnSpc>
                <a:spcPct val="80000"/>
              </a:lnSpc>
              <a:buFontTx/>
              <a:buChar char="•"/>
              <a:defRPr/>
            </a:pP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4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954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QSP Advantages</a:t>
            </a:r>
            <a:endParaRPr lang="en-US" sz="4000" dirty="0">
              <a:solidFill>
                <a:srgbClr val="800000"/>
              </a:solidFill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416601"/>
              </p:ext>
            </p:extLst>
          </p:nvPr>
        </p:nvGraphicFramePr>
        <p:xfrm>
          <a:off x="762000" y="2057400"/>
          <a:ext cx="7543800" cy="41101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452553"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923615">
                <a:tc>
                  <a:txBody>
                    <a:bodyPr/>
                    <a:lstStyle/>
                    <a:p>
                      <a:pPr marL="231775" indent="-231775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  <a:defRPr/>
                      </a:pPr>
                      <a:r>
                        <a:rPr lang="en-US" sz="1800" dirty="0" smtClean="0"/>
                        <a:t>BDMS and Banner Integration  </a:t>
                      </a:r>
                    </a:p>
                    <a:p>
                      <a:pPr marL="231775" indent="-231775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  <a:defRPr/>
                      </a:pPr>
                      <a:r>
                        <a:rPr lang="en-US" sz="1800" dirty="0" smtClean="0"/>
                        <a:t>QSP is part of SunGard Banner System</a:t>
                      </a:r>
                    </a:p>
                    <a:p>
                      <a:pPr marL="231775" indent="-231775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  <a:defRPr/>
                      </a:pPr>
                      <a:r>
                        <a:rPr lang="en-US" sz="1800" dirty="0" smtClean="0"/>
                        <a:t>A way to scan documents into BDMS</a:t>
                      </a:r>
                    </a:p>
                    <a:p>
                      <a:pPr marL="225425" marR="0" indent="-225425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dirty="0" smtClean="0"/>
                        <a:t>Batch input of documents</a:t>
                      </a:r>
                    </a:p>
                    <a:p>
                      <a:pPr marL="225425" indent="-225425" algn="l">
                        <a:lnSpc>
                          <a:spcPct val="80000"/>
                        </a:lnSpc>
                        <a:buFont typeface="Wingdings" pitchFamily="2" charset="2"/>
                        <a:buChar char="ü"/>
                        <a:defRPr/>
                      </a:pPr>
                      <a:r>
                        <a:rPr lang="en-US" sz="1800" dirty="0" smtClean="0"/>
                        <a:t>Image processing filters</a:t>
                      </a:r>
                    </a:p>
                    <a:p>
                      <a:pPr marL="225425" indent="-22542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  <a:defRPr/>
                      </a:pPr>
                      <a:endParaRPr lang="en-US" sz="1800" kern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25425" marR="0" indent="-225425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dirty="0" smtClean="0"/>
                        <a:t>Docs scanned directly into server</a:t>
                      </a:r>
                      <a:r>
                        <a:rPr lang="en-US" sz="1800" baseline="0" dirty="0" smtClean="0"/>
                        <a:t> BUT filtered on Workstation</a:t>
                      </a: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before inserted into BDMS</a:t>
                      </a:r>
                    </a:p>
                    <a:p>
                      <a:pPr marL="225425" indent="-225425" algn="l">
                        <a:lnSpc>
                          <a:spcPct val="80000"/>
                        </a:lnSpc>
                        <a:buFont typeface="Arial" pitchFamily="34" charset="0"/>
                        <a:buChar char="•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Licenses – Per Workstation </a:t>
                      </a:r>
                      <a:r>
                        <a:rPr lang="en-US" sz="1800" kern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vs</a:t>
                      </a: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Concurrent </a:t>
                      </a:r>
                      <a:endParaRPr lang="en-US" sz="1800" dirty="0" smtClean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31775" indent="-231775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More robust Image </a:t>
                      </a: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Processing:</a:t>
                      </a:r>
                      <a:endParaRPr lang="en-US" sz="1800" kern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Scan Type – B&amp;W, Gray Scale, Color</a:t>
                      </a: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DPI</a:t>
                      </a: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File Types: PDF, TIFF</a:t>
                      </a: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, etc.</a:t>
                      </a:r>
                      <a:endParaRPr lang="en-US" sz="1800" kern="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Color Format: Binary, Gray, Color</a:t>
                      </a: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Compression: CCITT </a:t>
                      </a:r>
                      <a:r>
                        <a:rPr lang="en-US" sz="1800" kern="0" baseline="0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Gp</a:t>
                      </a: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4, LZW</a:t>
                      </a:r>
                    </a:p>
                    <a:p>
                      <a:pPr marL="457200" indent="-228600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Filters: Border removal, hole Removal, line removal, etc.</a:t>
                      </a:r>
                    </a:p>
                    <a:p>
                      <a:pPr marL="231775" indent="-231775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More intuitive to use</a:t>
                      </a:r>
                    </a:p>
                    <a:p>
                      <a:pPr marL="231775" indent="-231775" eaLnBrk="0" hangingPunct="0">
                        <a:lnSpc>
                          <a:spcPct val="80000"/>
                        </a:lnSpc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Times" pitchFamily="18" charset="0"/>
                        <a:buChar char="+"/>
                        <a:defRPr/>
                      </a:pPr>
                      <a:r>
                        <a:rPr lang="en-US" sz="180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Visual see docs </a:t>
                      </a:r>
                      <a:r>
                        <a:rPr lang="en-US" sz="1800" b="0" kern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scanned via thumbnails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en-US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5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BDMS (Xtender) other differences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Ships with BDMS</a:t>
            </a:r>
          </a:p>
          <a:p>
            <a:pPr marL="228600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Licensed differently:</a:t>
            </a:r>
          </a:p>
          <a:p>
            <a:pPr marL="685800" lvl="1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Image Capture – Concurrent (6 licenses)</a:t>
            </a:r>
          </a:p>
          <a:p>
            <a:pPr marL="685800" lvl="1" indent="-228600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QSP – per workstation</a:t>
            </a:r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r>
              <a:rPr lang="en-US" dirty="0" smtClean="0"/>
              <a:t>Configure (batch and single) setup verses server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6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Xtender On Campus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4191000"/>
          </a:xfrm>
        </p:spPr>
        <p:txBody>
          <a:bodyPr/>
          <a:lstStyle/>
          <a:p>
            <a:pPr marL="236538" indent="-236538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Implemented (centralized)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Registrar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Admissions - Undergraduate (workflow)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Admissions - Graduate (workflow)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Financial Aid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Human Resources (All QSP)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ITS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Controller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Sponsored programs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Advancement (All QSP)</a:t>
            </a:r>
          </a:p>
          <a:p>
            <a:pPr marL="236538" indent="-236538" algn="l">
              <a:lnSpc>
                <a:spcPct val="80000"/>
              </a:lnSpc>
              <a:buFontTx/>
              <a:buChar char="•"/>
            </a:pPr>
            <a:r>
              <a:rPr lang="en-US" sz="2400" dirty="0" smtClean="0"/>
              <a:t>Significant Future Project (distributed)</a:t>
            </a:r>
          </a:p>
          <a:p>
            <a:pPr marL="693738" lvl="1" indent="-236538" algn="l">
              <a:lnSpc>
                <a:spcPct val="80000"/>
              </a:lnSpc>
              <a:buFontTx/>
              <a:buChar char="•"/>
            </a:pPr>
            <a:r>
              <a:rPr lang="en-US" sz="2000" dirty="0" smtClean="0"/>
              <a:t>Procurement – Individual departments scanning their own purchasing docs in to central app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7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r>
              <a:rPr lang="en-US" sz="4000" smtClean="0">
                <a:solidFill>
                  <a:srgbClr val="800000"/>
                </a:solidFill>
              </a:rPr>
              <a:t>Questions</a:t>
            </a:r>
            <a:br>
              <a:rPr lang="en-US" sz="4000" smtClean="0">
                <a:solidFill>
                  <a:srgbClr val="800000"/>
                </a:solidFill>
              </a:rPr>
            </a:br>
            <a:r>
              <a:rPr lang="en-US" sz="4000" smtClean="0">
                <a:solidFill>
                  <a:srgbClr val="800000"/>
                </a:solidFill>
              </a:rPr>
              <a:t>Demo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8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Wrap up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3F1BA-73E0-41E4-9EB7-F7AB035FD8EF}" type="datetime4">
              <a:rPr lang="en-US"/>
              <a:pPr/>
              <a:t>September 18, 2011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39743-3D32-46F0-980C-92821BB099D5}" type="slidenum">
              <a:rPr lang="en-US"/>
              <a:pPr/>
              <a:t>9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8200" y="1676400"/>
            <a:ext cx="7772400" cy="914400"/>
          </a:xfrm>
        </p:spPr>
        <p:txBody>
          <a:bodyPr/>
          <a:lstStyle/>
          <a:p>
            <a:r>
              <a:rPr lang="en-US" sz="4000" dirty="0" smtClean="0">
                <a:solidFill>
                  <a:srgbClr val="800000"/>
                </a:solidFill>
              </a:rPr>
              <a:t> </a:t>
            </a:r>
            <a:endParaRPr lang="en-US" sz="4000" dirty="0">
              <a:solidFill>
                <a:srgbClr val="8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90800"/>
            <a:ext cx="6400800" cy="3048000"/>
          </a:xfrm>
        </p:spPr>
        <p:txBody>
          <a:bodyPr/>
          <a:lstStyle/>
          <a:p>
            <a:pPr algn="l"/>
            <a:r>
              <a:rPr lang="en-US" dirty="0" smtClean="0"/>
              <a:t> </a:t>
            </a:r>
          </a:p>
          <a:p>
            <a:pPr algn="l"/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28800"/>
            <a:ext cx="5543600" cy="358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TS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S_1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ITS_1</Template>
  <TotalTime>2069</TotalTime>
  <Words>567</Words>
  <Application>Microsoft Office PowerPoint</Application>
  <PresentationFormat>On-screen Show (4:3)</PresentationFormat>
  <Paragraphs>126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ITS_1</vt:lpstr>
      <vt:lpstr>1_ITS_1</vt:lpstr>
      <vt:lpstr>Walter T. Griffin</vt:lpstr>
      <vt:lpstr>Initial Benefits of ApplicationXtender Image Capture</vt:lpstr>
      <vt:lpstr>Why Replacement?</vt:lpstr>
      <vt:lpstr>QSP Advantages</vt:lpstr>
      <vt:lpstr>BDMS (Xtender) other differences</vt:lpstr>
      <vt:lpstr>Xtender On Campus</vt:lpstr>
      <vt:lpstr>Questions Demo</vt:lpstr>
      <vt:lpstr>Wrap up</vt:lpstr>
      <vt:lpstr> </vt:lpstr>
    </vt:vector>
  </TitlesOfParts>
  <Company>Mississippi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Amy H. Berryhill</dc:creator>
  <cp:lastModifiedBy>wtg3</cp:lastModifiedBy>
  <cp:revision>74</cp:revision>
  <cp:lastPrinted>2011-09-18T20:40:36Z</cp:lastPrinted>
  <dcterms:created xsi:type="dcterms:W3CDTF">2009-01-23T20:53:19Z</dcterms:created>
  <dcterms:modified xsi:type="dcterms:W3CDTF">2011-09-19T17:36:48Z</dcterms:modified>
</cp:coreProperties>
</file>