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2" r:id="rId6"/>
    <p:sldId id="269" r:id="rId7"/>
    <p:sldId id="270" r:id="rId8"/>
    <p:sldId id="271" r:id="rId9"/>
    <p:sldId id="278" r:id="rId10"/>
    <p:sldId id="268" r:id="rId11"/>
    <p:sldId id="272" r:id="rId12"/>
    <p:sldId id="273" r:id="rId13"/>
    <p:sldId id="266" r:id="rId14"/>
    <p:sldId id="267" r:id="rId15"/>
    <p:sldId id="276" r:id="rId16"/>
    <p:sldId id="277" r:id="rId17"/>
    <p:sldId id="274" r:id="rId18"/>
    <p:sldId id="264" r:id="rId19"/>
    <p:sldId id="275" r:id="rId20"/>
    <p:sldId id="279" r:id="rId21"/>
    <p:sldId id="280" r:id="rId22"/>
    <p:sldId id="292" r:id="rId23"/>
    <p:sldId id="294" r:id="rId24"/>
    <p:sldId id="295" r:id="rId25"/>
    <p:sldId id="293" r:id="rId26"/>
    <p:sldId id="261" r:id="rId27"/>
    <p:sldId id="263" r:id="rId28"/>
    <p:sldId id="291" r:id="rId29"/>
    <p:sldId id="281" r:id="rId30"/>
    <p:sldId id="282" r:id="rId31"/>
    <p:sldId id="286" r:id="rId32"/>
    <p:sldId id="283" r:id="rId33"/>
    <p:sldId id="284" r:id="rId34"/>
    <p:sldId id="285" r:id="rId35"/>
    <p:sldId id="287" r:id="rId36"/>
    <p:sldId id="288" r:id="rId37"/>
    <p:sldId id="289" r:id="rId38"/>
    <p:sldId id="290"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10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9" autoAdjust="0"/>
  </p:normalViewPr>
  <p:slideViewPr>
    <p:cSldViewPr>
      <p:cViewPr varScale="1">
        <p:scale>
          <a:sx n="66" d="100"/>
          <a:sy n="66" d="100"/>
        </p:scale>
        <p:origin x="-552" y="-102"/>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172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B42439-EA7A-41DD-9EB5-FB84A7CEEA4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89544AD-1902-44B7-907E-44DDB0850E9F}" type="slidenum">
              <a:rPr lang="en-US" smtClean="0"/>
              <a:pPr/>
              <a:t>‹#›</a:t>
            </a:fld>
            <a:endParaRPr lang="en-US" dirty="0"/>
          </a:p>
        </p:txBody>
      </p:sp>
    </p:spTree>
    <p:extLst>
      <p:ext uri="{BB962C8B-B14F-4D97-AF65-F5344CB8AC3E}">
        <p14:creationId xmlns:p14="http://schemas.microsoft.com/office/powerpoint/2010/main" val="17280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544AD-1902-44B7-907E-44DDB0850E9F}" type="slidenum">
              <a:rPr lang="en-US" smtClean="0"/>
              <a:pPr/>
              <a:t>10</a:t>
            </a:fld>
            <a:endParaRPr lang="en-US" dirty="0"/>
          </a:p>
        </p:txBody>
      </p:sp>
    </p:spTree>
    <p:extLst>
      <p:ext uri="{BB962C8B-B14F-4D97-AF65-F5344CB8AC3E}">
        <p14:creationId xmlns:p14="http://schemas.microsoft.com/office/powerpoint/2010/main" val="332120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94274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7343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128494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7141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41737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337891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30570920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245097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296752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237144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213DA-BE67-45AA-8E31-A5841C7A9F95}" type="datetimeFigureOut">
              <a:rPr lang="en-US" smtClean="0"/>
              <a:pPr/>
              <a:t>9/16/2011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268074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213DA-BE67-45AA-8E31-A5841C7A9F95}" type="datetimeFigureOut">
              <a:rPr lang="en-US" smtClean="0"/>
              <a:pPr/>
              <a:t>9/16/2011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7F61D-95A7-4848-912B-5C4DFD820481}" type="slidenum">
              <a:rPr lang="en-US" smtClean="0"/>
              <a:pPr/>
              <a:t>‹#›</a:t>
            </a:fld>
            <a:endParaRPr lang="en-US" dirty="0"/>
          </a:p>
        </p:txBody>
      </p:sp>
    </p:spTree>
    <p:extLst>
      <p:ext uri="{BB962C8B-B14F-4D97-AF65-F5344CB8AC3E}">
        <p14:creationId xmlns:p14="http://schemas.microsoft.com/office/powerpoint/2010/main" val="317434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mc.edu/"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696200" cy="4210050"/>
          </a:xfrm>
          <a:ln w="190500" cap="rnd">
            <a:solidFill>
              <a:srgbClr val="0000FF"/>
            </a:solidFill>
          </a:ln>
        </p:spPr>
        <p:txBody>
          <a:bodyPr>
            <a:noAutofit/>
          </a:bodyPr>
          <a:lstStyle/>
          <a:p>
            <a:r>
              <a:rPr lang="en-US" sz="6600" dirty="0" smtClean="0">
                <a:latin typeface="Georgia" pitchFamily="18" charset="0"/>
              </a:rPr>
              <a:t>BANNER</a:t>
            </a:r>
            <a:br>
              <a:rPr lang="en-US" sz="6600" dirty="0" smtClean="0">
                <a:latin typeface="Georgia" pitchFamily="18" charset="0"/>
              </a:rPr>
            </a:br>
            <a:r>
              <a:rPr lang="en-US" sz="6600" dirty="0" smtClean="0">
                <a:latin typeface="Georgia" pitchFamily="18" charset="0"/>
              </a:rPr>
              <a:t>BOOTCAMP</a:t>
            </a:r>
            <a:br>
              <a:rPr lang="en-US" sz="6600" dirty="0" smtClean="0">
                <a:latin typeface="Georgia" pitchFamily="18" charset="0"/>
              </a:rPr>
            </a:br>
            <a:r>
              <a:rPr lang="en-US" sz="6600" dirty="0" smtClean="0">
                <a:latin typeface="Georgia" pitchFamily="18" charset="0"/>
              </a:rPr>
              <a:t>Banner 8</a:t>
            </a:r>
            <a:endParaRPr lang="en-US" sz="6600" dirty="0">
              <a:latin typeface="Georgia" pitchFamily="18" charset="0"/>
            </a:endParaRPr>
          </a:p>
        </p:txBody>
      </p:sp>
      <p:sp>
        <p:nvSpPr>
          <p:cNvPr id="3" name="Subtitle 2"/>
          <p:cNvSpPr>
            <a:spLocks noGrp="1"/>
          </p:cNvSpPr>
          <p:nvPr>
            <p:ph type="subTitle" idx="1"/>
          </p:nvPr>
        </p:nvSpPr>
        <p:spPr>
          <a:xfrm>
            <a:off x="609600" y="4876800"/>
            <a:ext cx="7924800" cy="1143000"/>
          </a:xfrm>
        </p:spPr>
        <p:txBody>
          <a:bodyPr>
            <a:normAutofit/>
          </a:bodyPr>
          <a:lstStyle/>
          <a:p>
            <a:r>
              <a:rPr lang="en-US" sz="1800" dirty="0" smtClean="0">
                <a:solidFill>
                  <a:schemeClr val="tx1"/>
                </a:solidFill>
                <a:latin typeface="Georgia" pitchFamily="18" charset="0"/>
              </a:rPr>
              <a:t>     Presented by  </a:t>
            </a:r>
          </a:p>
          <a:p>
            <a:r>
              <a:rPr lang="en-US" sz="1800" dirty="0" smtClean="0">
                <a:solidFill>
                  <a:schemeClr val="tx1"/>
                </a:solidFill>
                <a:latin typeface="Georgia" pitchFamily="18" charset="0"/>
              </a:rPr>
              <a:t>       Cindy Hampton</a:t>
            </a:r>
          </a:p>
          <a:p>
            <a:r>
              <a:rPr lang="en-US" sz="1800" dirty="0" smtClean="0">
                <a:solidFill>
                  <a:schemeClr val="tx1"/>
                </a:solidFill>
                <a:latin typeface="Georgia" pitchFamily="18" charset="0"/>
              </a:rPr>
              <a:t>        September 19, 2011</a:t>
            </a:r>
            <a:endParaRPr lang="en-US" sz="1800" dirty="0">
              <a:solidFill>
                <a:schemeClr val="tx1"/>
              </a:solidFill>
              <a:latin typeface="Georgia" pitchFamily="18" charset="0"/>
            </a:endParaRPr>
          </a:p>
        </p:txBody>
      </p:sp>
      <p:pic>
        <p:nvPicPr>
          <p:cNvPr id="4" name="Picture 2" descr="M:\CAMPUS\LOGOS\Logo with tagline color.jpg"/>
          <p:cNvPicPr>
            <a:picLocks noChangeAspect="1" noChangeArrowheads="1"/>
          </p:cNvPicPr>
          <p:nvPr/>
        </p:nvPicPr>
        <p:blipFill>
          <a:blip r:embed="rId2" cstate="print"/>
          <a:srcRect/>
          <a:stretch>
            <a:fillRect/>
          </a:stretch>
        </p:blipFill>
        <p:spPr bwMode="auto">
          <a:xfrm>
            <a:off x="817806" y="4953000"/>
            <a:ext cx="2385753" cy="988381"/>
          </a:xfrm>
          <a:prstGeom prst="rect">
            <a:avLst/>
          </a:prstGeom>
          <a:noFill/>
        </p:spPr>
      </p:pic>
      <p:pic>
        <p:nvPicPr>
          <p:cNvPr id="5" name="Picture 4" descr="http://www.mbug.net/../mbug_logo.gif"/>
          <p:cNvPicPr>
            <a:picLocks noChangeAspect="1" noChangeArrowheads="1"/>
          </p:cNvPicPr>
          <p:nvPr/>
        </p:nvPicPr>
        <p:blipFill>
          <a:blip r:embed="rId3" cstate="print"/>
          <a:srcRect/>
          <a:stretch>
            <a:fillRect/>
          </a:stretch>
        </p:blipFill>
        <p:spPr bwMode="auto">
          <a:xfrm>
            <a:off x="7010400" y="4766546"/>
            <a:ext cx="1295400" cy="1337459"/>
          </a:xfrm>
          <a:prstGeom prst="rect">
            <a:avLst/>
          </a:prstGeom>
          <a:noFill/>
        </p:spPr>
      </p:pic>
    </p:spTree>
    <p:extLst>
      <p:ext uri="{BB962C8B-B14F-4D97-AF65-F5344CB8AC3E}">
        <p14:creationId xmlns:p14="http://schemas.microsoft.com/office/powerpoint/2010/main" val="1446359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solidFill>
            <a:srgbClr val="0000FF"/>
          </a:solidFill>
          <a:ln>
            <a:solidFill>
              <a:srgbClr val="0000FF"/>
            </a:solidFill>
          </a:ln>
        </p:spPr>
        <p:txBody>
          <a:bodyPr>
            <a:noAutofit/>
          </a:bodyPr>
          <a:lstStyle/>
          <a:p>
            <a:r>
              <a:rPr lang="en-US" sz="4000" dirty="0" smtClean="0">
                <a:solidFill>
                  <a:schemeClr val="bg1"/>
                </a:solidFill>
                <a:latin typeface="Georgia" pitchFamily="18" charset="0"/>
              </a:rPr>
              <a:t>Lesson 2: User Preferences -GUAUPRF</a:t>
            </a:r>
            <a:endParaRPr lang="en-US" sz="4000" dirty="0">
              <a:solidFill>
                <a:schemeClr val="bg1"/>
              </a:solidFill>
              <a:latin typeface="Georgia" pitchFamily="18" charset="0"/>
            </a:endParaRPr>
          </a:p>
        </p:txBody>
      </p:sp>
      <p:sp>
        <p:nvSpPr>
          <p:cNvPr id="7" name="Content Placeholder 6"/>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1600"/>
            <a:ext cx="9144000" cy="533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71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639762"/>
            <a:ext cx="8229600" cy="884238"/>
          </a:xfrm>
        </p:spPr>
        <p:txBody>
          <a:bodyPr>
            <a:noAutofit/>
          </a:bodyPr>
          <a:lstStyle/>
          <a:p>
            <a:pPr algn="l"/>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You have access to links on the right side of the Menu page.  </a:t>
            </a:r>
            <a:br>
              <a:rPr lang="en-US" sz="1800" dirty="0" smtClean="0">
                <a:latin typeface="Georgia" pitchFamily="18" charset="0"/>
              </a:rPr>
            </a:b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You can set up Personal Links to website that you frequently visit. </a:t>
            </a:r>
            <a:br>
              <a:rPr lang="en-US" sz="1800" dirty="0" smtClean="0">
                <a:latin typeface="Georgia" pitchFamily="18" charset="0"/>
              </a:rPr>
            </a:b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You can also change your Banner Password here.</a:t>
            </a:r>
            <a:endParaRPr lang="en-US" sz="1800" dirty="0">
              <a:latin typeface="Georgia" pitchFamily="18" charset="0"/>
            </a:endParaRPr>
          </a:p>
        </p:txBody>
      </p:sp>
      <p:pic>
        <p:nvPicPr>
          <p:cNvPr id="615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5991367" y="2893325"/>
            <a:ext cx="790433" cy="2275"/>
          </a:xfrm>
          <a:prstGeom prst="straightConnector1">
            <a:avLst/>
          </a:prstGeom>
          <a:ln w="349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 y="228600"/>
            <a:ext cx="8001000" cy="400110"/>
          </a:xfrm>
          <a:prstGeom prst="rect">
            <a:avLst/>
          </a:prstGeom>
          <a:solidFill>
            <a:srgbClr val="0000FF"/>
          </a:solidFill>
        </p:spPr>
        <p:txBody>
          <a:bodyPr wrap="square" rtlCol="0">
            <a:spAutoFit/>
          </a:bodyPr>
          <a:lstStyle/>
          <a:p>
            <a:r>
              <a:rPr lang="en-US" sz="2000" dirty="0" smtClean="0">
                <a:solidFill>
                  <a:schemeClr val="bg1"/>
                </a:solidFill>
                <a:latin typeface="Georgia" pitchFamily="18" charset="0"/>
              </a:rPr>
              <a:t>Lesson 2: User Preferences –GUAUPRF Continued</a:t>
            </a:r>
            <a:endParaRPr lang="en-US" sz="2000" dirty="0">
              <a:solidFill>
                <a:schemeClr val="bg1"/>
              </a:solidFill>
              <a:latin typeface="Georgia" pitchFamily="18" charset="0"/>
            </a:endParaRPr>
          </a:p>
        </p:txBody>
      </p:sp>
      <p:cxnSp>
        <p:nvCxnSpPr>
          <p:cNvPr id="5" name="Straight Arrow Connector 4"/>
          <p:cNvCxnSpPr/>
          <p:nvPr/>
        </p:nvCxnSpPr>
        <p:spPr>
          <a:xfrm>
            <a:off x="5991367" y="4114800"/>
            <a:ext cx="866633" cy="0"/>
          </a:xfrm>
          <a:prstGeom prst="straightConnector1">
            <a:avLst/>
          </a:prstGeom>
          <a:ln w="349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367" y="3267075"/>
            <a:ext cx="104933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19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11" y="533400"/>
            <a:ext cx="8229600" cy="838200"/>
          </a:xfrm>
        </p:spPr>
        <p:txBody>
          <a:bodyPr>
            <a:normAutofit/>
          </a:bodyPr>
          <a:lstStyle/>
          <a:p>
            <a:r>
              <a:rPr lang="en-US" sz="1800" dirty="0" smtClean="0">
                <a:latin typeface="Georgia" pitchFamily="18" charset="0"/>
              </a:rPr>
              <a:t>To add the web address for your links, click on My Links tab on GUAUPRF.</a:t>
            </a:r>
            <a:br>
              <a:rPr lang="en-US" sz="1800" dirty="0" smtClean="0">
                <a:latin typeface="Georgia" pitchFamily="18" charset="0"/>
              </a:rPr>
            </a:br>
            <a:r>
              <a:rPr lang="en-US" sz="1800" dirty="0" smtClean="0">
                <a:latin typeface="Georgia" pitchFamily="18" charset="0"/>
              </a:rPr>
              <a:t>Enter the Description of your Link and the web address. SAVE.</a:t>
            </a:r>
            <a:endParaRPr lang="en-US" sz="1800" dirty="0">
              <a:latin typeface="Georgia"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874" y="1565320"/>
            <a:ext cx="63150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819400" y="1173051"/>
            <a:ext cx="0" cy="1447800"/>
          </a:xfrm>
          <a:prstGeom prst="straightConnector1">
            <a:avLst/>
          </a:prstGeom>
          <a:ln w="34925" cap="rnd"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52800" y="1173051"/>
            <a:ext cx="2286000" cy="1981200"/>
          </a:xfrm>
          <a:prstGeom prst="straightConnector1">
            <a:avLst/>
          </a:prstGeom>
          <a:ln w="34925" cap="rnd"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06" y="228600"/>
            <a:ext cx="80533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259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rgbClr val="0000FF"/>
          </a:solidFill>
          <a:ln>
            <a:solidFill>
              <a:srgbClr val="0000FF"/>
            </a:solidFill>
          </a:ln>
        </p:spPr>
        <p:txBody>
          <a:bodyPr>
            <a:normAutofit fontScale="90000"/>
          </a:bodyPr>
          <a:lstStyle/>
          <a:p>
            <a:r>
              <a:rPr lang="en-US" dirty="0" smtClean="0">
                <a:solidFill>
                  <a:schemeClr val="bg1"/>
                </a:solidFill>
                <a:latin typeface="Georgia" pitchFamily="18" charset="0"/>
              </a:rPr>
              <a:t>Lesson 3: Navigation</a:t>
            </a:r>
            <a:endParaRPr lang="en-US" dirty="0">
              <a:solidFill>
                <a:schemeClr val="bg1"/>
              </a:solidFill>
              <a:latin typeface="Georgia"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There are multiple ways to navigate through the forms in Banner.  </a:t>
            </a:r>
          </a:p>
          <a:p>
            <a:pPr marL="0" indent="0">
              <a:buNone/>
            </a:pP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You can use the mouse or keyboard. </a:t>
            </a:r>
          </a:p>
          <a:p>
            <a:pPr marL="0" indent="0">
              <a:buNone/>
              <a:tabLst>
                <a:tab pos="463550" algn="l"/>
              </a:tabLst>
            </a:pP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You can perform a Next Block by clicking on the menu bar, or by clicking an 	icon on the toolbar, or by pressing a single keystroke or a combination 	of keystrokes.</a:t>
            </a:r>
            <a:endParaRPr lang="en-US" sz="1800" dirty="0">
              <a:latin typeface="Georgia" pitchFamily="18" charset="0"/>
            </a:endParaRPr>
          </a:p>
        </p:txBody>
      </p:sp>
      <p:pic>
        <p:nvPicPr>
          <p:cNvPr id="1057"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825512"/>
            <a:ext cx="70104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87" y="3962400"/>
            <a:ext cx="896369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576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2" y="2362200"/>
            <a:ext cx="391953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096" y="2362200"/>
            <a:ext cx="421890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500062" y="628710"/>
            <a:ext cx="8229600" cy="1301087"/>
          </a:xfrm>
        </p:spPr>
        <p:txBody>
          <a:bodyPr>
            <a:noAutofit/>
          </a:bodyPr>
          <a:lstStyle/>
          <a:p>
            <a:pPr algn="l">
              <a:tabLst>
                <a:tab pos="463550" algn="l"/>
              </a:tabLst>
            </a:pPr>
            <a:r>
              <a:rPr lang="en-US" sz="1800" kern="0" dirty="0">
                <a:solidFill>
                  <a:sysClr val="windowText" lastClr="000000"/>
                </a:solidFill>
                <a:latin typeface="Georgia" pitchFamily="18" charset="0"/>
                <a:ea typeface="Verdana" pitchFamily="34" charset="0"/>
                <a:cs typeface="Verdana" pitchFamily="34" charset="0"/>
              </a:rPr>
              <a:t>• </a:t>
            </a:r>
            <a:r>
              <a:rPr lang="en-US" sz="1800" kern="0" dirty="0" smtClean="0">
                <a:solidFill>
                  <a:sysClr val="windowText" lastClr="000000"/>
                </a:solidFill>
                <a:latin typeface="Georgia" pitchFamily="18" charset="0"/>
                <a:ea typeface="Verdana" pitchFamily="34" charset="0"/>
                <a:cs typeface="Verdana" pitchFamily="34" charset="0"/>
              </a:rPr>
              <a:t/>
            </a:r>
            <a:br>
              <a:rPr lang="en-US" sz="1800" kern="0" dirty="0" smtClean="0">
                <a:solidFill>
                  <a:sysClr val="windowText" lastClr="000000"/>
                </a:solidFill>
                <a:latin typeface="Georgia" pitchFamily="18" charset="0"/>
                <a:ea typeface="Verdana" pitchFamily="34" charset="0"/>
                <a:cs typeface="Verdana" pitchFamily="34" charset="0"/>
              </a:rPr>
            </a:br>
            <a:r>
              <a:rPr lang="en-US" sz="1800" kern="0" dirty="0">
                <a:solidFill>
                  <a:sysClr val="windowText" lastClr="000000"/>
                </a:solidFill>
                <a:latin typeface="Georgia" pitchFamily="18" charset="0"/>
                <a:ea typeface="Verdana" pitchFamily="34" charset="0"/>
                <a:cs typeface="Verdana" pitchFamily="34" charset="0"/>
              </a:rPr>
              <a:t/>
            </a:r>
            <a:br>
              <a:rPr lang="en-US" sz="1800" kern="0" dirty="0">
                <a:solidFill>
                  <a:sysClr val="windowText" lastClr="000000"/>
                </a:solidFill>
                <a:latin typeface="Georgia" pitchFamily="18" charset="0"/>
                <a:ea typeface="Verdana" pitchFamily="34" charset="0"/>
                <a:cs typeface="Verdana" pitchFamily="34" charset="0"/>
              </a:rPr>
            </a:br>
            <a:r>
              <a:rPr lang="en-US" sz="1800" dirty="0">
                <a:latin typeface="Georgia" pitchFamily="18" charset="0"/>
              </a:rPr>
              <a:t>• Specific keystrokes for a function depend on your environment.  </a:t>
            </a:r>
            <a:br>
              <a:rPr lang="en-US" sz="1800" dirty="0">
                <a:latin typeface="Georgia" pitchFamily="18" charset="0"/>
              </a:rPr>
            </a:br>
            <a:r>
              <a:rPr lang="en-US" sz="1800" dirty="0">
                <a:latin typeface="Georgia" pitchFamily="18" charset="0"/>
              </a:rPr>
              <a:t>• For example, Enter Query might be F7 in one </a:t>
            </a:r>
            <a:r>
              <a:rPr lang="en-US" sz="1800" dirty="0" smtClean="0">
                <a:latin typeface="Georgia" pitchFamily="18" charset="0"/>
              </a:rPr>
              <a:t>environment and </a:t>
            </a:r>
            <a:r>
              <a:rPr lang="en-US" sz="1800" dirty="0">
                <a:latin typeface="Georgia" pitchFamily="18" charset="0"/>
              </a:rPr>
              <a:t>F11 in </a:t>
            </a:r>
            <a:r>
              <a:rPr lang="en-US" sz="1800" dirty="0" smtClean="0">
                <a:latin typeface="Georgia" pitchFamily="18" charset="0"/>
              </a:rPr>
              <a:t>	another.</a:t>
            </a:r>
            <a:br>
              <a:rPr lang="en-US" sz="1800" dirty="0" smtClean="0">
                <a:latin typeface="Georgia" pitchFamily="18" charset="0"/>
              </a:rPr>
            </a:b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Show </a:t>
            </a:r>
            <a:r>
              <a:rPr lang="en-US" sz="1800" dirty="0">
                <a:latin typeface="Georgia" pitchFamily="18" charset="0"/>
              </a:rPr>
              <a:t>Keys is a valuable tool that helps you use the keyboard, This </a:t>
            </a:r>
            <a:r>
              <a:rPr lang="en-US" sz="1800" dirty="0" smtClean="0">
                <a:latin typeface="Georgia" pitchFamily="18" charset="0"/>
              </a:rPr>
              <a:t>function 	lists the keyboard </a:t>
            </a:r>
            <a:r>
              <a:rPr lang="en-US" sz="1800" dirty="0">
                <a:latin typeface="Georgia" pitchFamily="18" charset="0"/>
              </a:rPr>
              <a:t>equivalents available in your environment for </a:t>
            </a:r>
            <a:r>
              <a:rPr lang="en-US" sz="1800" dirty="0" smtClean="0">
                <a:latin typeface="Georgia" pitchFamily="18" charset="0"/>
              </a:rPr>
              <a:t>the 	current </a:t>
            </a:r>
            <a:r>
              <a:rPr lang="en-US" sz="1800" dirty="0">
                <a:latin typeface="Georgia" pitchFamily="18" charset="0"/>
              </a:rPr>
              <a:t>form, window, </a:t>
            </a:r>
            <a:r>
              <a:rPr lang="en-US" sz="1800" dirty="0" smtClean="0">
                <a:latin typeface="Georgia" pitchFamily="18" charset="0"/>
              </a:rPr>
              <a:t>and </a:t>
            </a:r>
            <a:r>
              <a:rPr lang="en-US" sz="1800" dirty="0">
                <a:latin typeface="Georgia" pitchFamily="18" charset="0"/>
              </a:rPr>
              <a:t>field.</a:t>
            </a:r>
          </a:p>
        </p:txBody>
      </p:sp>
      <p:sp>
        <p:nvSpPr>
          <p:cNvPr id="2" name="TextBox 1"/>
          <p:cNvSpPr txBox="1"/>
          <p:nvPr/>
        </p:nvSpPr>
        <p:spPr>
          <a:xfrm>
            <a:off x="609600" y="228600"/>
            <a:ext cx="7620000" cy="400110"/>
          </a:xfrm>
          <a:prstGeom prst="rect">
            <a:avLst/>
          </a:prstGeom>
          <a:solidFill>
            <a:srgbClr val="0000FF"/>
          </a:solidFill>
        </p:spPr>
        <p:txBody>
          <a:bodyPr wrap="square" rtlCol="0">
            <a:spAutoFit/>
          </a:bodyPr>
          <a:lstStyle/>
          <a:p>
            <a:r>
              <a:rPr lang="en-US" sz="2000" dirty="0" smtClean="0">
                <a:solidFill>
                  <a:schemeClr val="bg1"/>
                </a:solidFill>
                <a:latin typeface="Georgia" pitchFamily="18" charset="0"/>
              </a:rPr>
              <a:t>Lesson 3: Navigation Continued</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2745257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533400"/>
            <a:ext cx="8229600" cy="1143000"/>
          </a:xfrm>
        </p:spPr>
        <p:txBody>
          <a:bodyPr>
            <a:noAutofit/>
          </a:bodyPr>
          <a:lstStyle/>
          <a:p>
            <a:pPr algn="l">
              <a:tabLst>
                <a:tab pos="463550" algn="l"/>
              </a:tabLst>
            </a:pP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Enter the date in any date field by typing the month, day and press enter and  	it will populate the field for you.  </a:t>
            </a:r>
            <a:r>
              <a:rPr lang="en-US" sz="1800" dirty="0">
                <a:latin typeface="Georgia" pitchFamily="18" charset="0"/>
              </a:rPr>
              <a:t/>
            </a:r>
            <a:br>
              <a:rPr lang="en-US" sz="1800" dirty="0">
                <a:latin typeface="Georgia" pitchFamily="18" charset="0"/>
              </a:rPr>
            </a:b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You can click on the calendar beside any date field or you can double click in 	the date field and the calendar will pop up.</a:t>
            </a:r>
            <a:endParaRPr lang="en-US" sz="1800" dirty="0">
              <a:latin typeface="Georgia" pitchFamily="18" charset="0"/>
            </a:endParaRPr>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780" y="1860259"/>
            <a:ext cx="4571999"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596" y="1853081"/>
            <a:ext cx="416202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657600"/>
            <a:ext cx="44958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33400" y="154615"/>
            <a:ext cx="7772400" cy="400110"/>
          </a:xfrm>
          <a:prstGeom prst="rect">
            <a:avLst/>
          </a:prstGeom>
          <a:solidFill>
            <a:srgbClr val="0000FF"/>
          </a:solidFill>
        </p:spPr>
        <p:txBody>
          <a:bodyPr wrap="square" rtlCol="0">
            <a:spAutoFit/>
          </a:bodyPr>
          <a:lstStyle/>
          <a:p>
            <a:pPr algn="ctr"/>
            <a:r>
              <a:rPr lang="en-US" sz="2000" b="1" dirty="0" smtClean="0">
                <a:solidFill>
                  <a:schemeClr val="bg1"/>
                </a:solidFill>
                <a:latin typeface="Georgia" pitchFamily="18" charset="0"/>
              </a:rPr>
              <a:t>Lesson 3: Entering Dates</a:t>
            </a:r>
            <a:r>
              <a:rPr lang="en-US" sz="2000" dirty="0" smtClean="0">
                <a:solidFill>
                  <a:schemeClr val="bg1"/>
                </a:solidFill>
                <a:latin typeface="Georgia" pitchFamily="18" charset="0"/>
              </a:rPr>
              <a:t> </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3790012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735072"/>
            <a:ext cx="8229600" cy="788928"/>
          </a:xfrm>
        </p:spPr>
        <p:txBody>
          <a:bodyPr>
            <a:normAutofit fontScale="90000"/>
          </a:bodyPr>
          <a:lstStyle/>
          <a:p>
            <a:pPr algn="l"/>
            <a:r>
              <a:rPr lang="en-US" sz="2000" dirty="0">
                <a:latin typeface="Georgia" pitchFamily="18" charset="0"/>
              </a:rPr>
              <a:t>• You </a:t>
            </a:r>
            <a:r>
              <a:rPr lang="en-US" sz="2000" dirty="0" smtClean="0">
                <a:latin typeface="Georgia" pitchFamily="18" charset="0"/>
              </a:rPr>
              <a:t>can double click in any financial field and the calculator will appear.  </a:t>
            </a:r>
            <a:br>
              <a:rPr lang="en-US" sz="2000" dirty="0" smtClean="0">
                <a:latin typeface="Georgia" pitchFamily="18" charset="0"/>
              </a:rPr>
            </a:br>
            <a:r>
              <a:rPr lang="en-US" sz="2000" dirty="0">
                <a:latin typeface="Georgia" pitchFamily="18" charset="0"/>
              </a:rPr>
              <a:t>• Enter </a:t>
            </a:r>
            <a:r>
              <a:rPr lang="en-US" sz="2000" dirty="0" smtClean="0">
                <a:latin typeface="Georgia" pitchFamily="18" charset="0"/>
              </a:rPr>
              <a:t>your calculations and press OK and the amount will populate the field.</a:t>
            </a:r>
            <a:endParaRPr lang="en-US" sz="2000" dirty="0">
              <a:latin typeface="Georgia" pitchFamily="18" charset="0"/>
            </a:endParaRPr>
          </a:p>
        </p:txBody>
      </p:sp>
      <p:sp>
        <p:nvSpPr>
          <p:cNvPr id="3" name="Content Placeholder 2"/>
          <p:cNvSpPr>
            <a:spLocks noGrp="1"/>
          </p:cNvSpPr>
          <p:nvPr>
            <p:ph sz="half" idx="1"/>
          </p:nvPr>
        </p:nvSpPr>
        <p:spPr>
          <a:xfrm>
            <a:off x="457200" y="1600200"/>
            <a:ext cx="8229600" cy="4525963"/>
          </a:xfrm>
        </p:spPr>
        <p:txBody>
          <a:bodyPr/>
          <a:lstStyle/>
          <a:p>
            <a:endParaRPr 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24" y="1524000"/>
            <a:ext cx="8361363"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0525" y="228600"/>
            <a:ext cx="8361363" cy="400110"/>
          </a:xfrm>
          <a:prstGeom prst="rect">
            <a:avLst/>
          </a:prstGeom>
          <a:solidFill>
            <a:srgbClr val="0000FF"/>
          </a:solidFill>
        </p:spPr>
        <p:txBody>
          <a:bodyPr wrap="square" rtlCol="0">
            <a:spAutoFit/>
          </a:bodyPr>
          <a:lstStyle/>
          <a:p>
            <a:pPr algn="ctr"/>
            <a:r>
              <a:rPr lang="en-US" sz="2000" b="1" dirty="0" smtClean="0">
                <a:solidFill>
                  <a:schemeClr val="bg1"/>
                </a:solidFill>
                <a:latin typeface="Georgia" pitchFamily="18" charset="0"/>
              </a:rPr>
              <a:t>Lesson 3: </a:t>
            </a:r>
            <a:r>
              <a:rPr lang="en-US" sz="2000" b="1" dirty="0">
                <a:solidFill>
                  <a:schemeClr val="bg1"/>
                </a:solidFill>
                <a:latin typeface="Georgia" pitchFamily="18" charset="0"/>
              </a:rPr>
              <a:t>Using the Banner Calculator</a:t>
            </a:r>
          </a:p>
        </p:txBody>
      </p:sp>
    </p:spTree>
    <p:extLst>
      <p:ext uri="{BB962C8B-B14F-4D97-AF65-F5344CB8AC3E}">
        <p14:creationId xmlns:p14="http://schemas.microsoft.com/office/powerpoint/2010/main" val="162575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3" name="Picture 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0"/>
            <a:ext cx="7086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139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rgbClr val="0000FF"/>
          </a:solidFill>
          <a:ln>
            <a:solidFill>
              <a:srgbClr val="0000FF"/>
            </a:solidFill>
          </a:ln>
        </p:spPr>
        <p:txBody>
          <a:bodyPr>
            <a:normAutofit fontScale="90000"/>
          </a:bodyPr>
          <a:lstStyle/>
          <a:p>
            <a:r>
              <a:rPr lang="en-US" dirty="0" smtClean="0">
                <a:solidFill>
                  <a:schemeClr val="bg1"/>
                </a:solidFill>
                <a:latin typeface="Georgia" pitchFamily="18" charset="0"/>
              </a:rPr>
              <a:t>Lesson 4: INB Searches</a:t>
            </a:r>
            <a:endParaRPr lang="en-US" dirty="0">
              <a:solidFill>
                <a:schemeClr val="bg1"/>
              </a:solidFill>
              <a:latin typeface="Georgia" pitchFamily="18" charset="0"/>
            </a:endParaRPr>
          </a:p>
        </p:txBody>
      </p:sp>
      <p:sp>
        <p:nvSpPr>
          <p:cNvPr id="3" name="Content Placeholder 2"/>
          <p:cNvSpPr>
            <a:spLocks noGrp="1"/>
          </p:cNvSpPr>
          <p:nvPr>
            <p:ph idx="1"/>
          </p:nvPr>
        </p:nvSpPr>
        <p:spPr>
          <a:xfrm>
            <a:off x="457200" y="990600"/>
            <a:ext cx="8229600" cy="5638800"/>
          </a:xfrm>
        </p:spPr>
        <p:txBody>
          <a:bodyPr>
            <a:normAutofit/>
          </a:bodyPr>
          <a:lstStyle/>
          <a:p>
            <a:pPr marL="0" lvl="0" indent="0">
              <a:spcBef>
                <a:spcPts val="0"/>
              </a:spcBef>
              <a:buNone/>
              <a:defRPr/>
            </a:pPr>
            <a:r>
              <a:rPr lang="en-US" sz="1800" b="1" dirty="0">
                <a:latin typeface="Georgia" pitchFamily="18" charset="0"/>
              </a:rPr>
              <a:t>• </a:t>
            </a:r>
            <a:r>
              <a:rPr lang="en-US" sz="1800" b="1" dirty="0" smtClean="0">
                <a:latin typeface="Georgia" pitchFamily="18" charset="0"/>
              </a:rPr>
              <a:t> </a:t>
            </a:r>
            <a:r>
              <a:rPr lang="en-US" sz="1800" kern="0" dirty="0" smtClean="0">
                <a:solidFill>
                  <a:sysClr val="windowText" lastClr="000000"/>
                </a:solidFill>
                <a:latin typeface="Georgia" pitchFamily="18" charset="0"/>
                <a:ea typeface="Verdana" pitchFamily="34" charset="0"/>
                <a:cs typeface="Verdana" pitchFamily="34" charset="0"/>
              </a:rPr>
              <a:t>Most </a:t>
            </a:r>
            <a:r>
              <a:rPr lang="en-US" sz="1800" kern="0" dirty="0">
                <a:solidFill>
                  <a:sysClr val="windowText" lastClr="000000"/>
                </a:solidFill>
                <a:latin typeface="Georgia" pitchFamily="18" charset="0"/>
                <a:ea typeface="Verdana" pitchFamily="34" charset="0"/>
                <a:cs typeface="Verdana" pitchFamily="34" charset="0"/>
              </a:rPr>
              <a:t>users will, at some point, perform a search or query within Banner. </a:t>
            </a:r>
            <a:endParaRPr lang="en-US" sz="1800" kern="0" dirty="0" smtClean="0">
              <a:solidFill>
                <a:sysClr val="windowText" lastClr="000000"/>
              </a:solidFill>
              <a:latin typeface="Georgia" pitchFamily="18" charset="0"/>
              <a:ea typeface="Verdana" pitchFamily="34" charset="0"/>
              <a:cs typeface="Verdana" pitchFamily="34" charset="0"/>
            </a:endParaRPr>
          </a:p>
          <a:p>
            <a:pPr marL="0" lvl="0" indent="0">
              <a:spcBef>
                <a:spcPts val="0"/>
              </a:spcBef>
              <a:buNone/>
              <a:defRPr/>
            </a:pPr>
            <a:endParaRPr lang="en-US" sz="1800" kern="0" dirty="0" smtClean="0">
              <a:solidFill>
                <a:sysClr val="windowText" lastClr="000000"/>
              </a:solidFill>
              <a:latin typeface="Georgia" pitchFamily="18" charset="0"/>
              <a:ea typeface="Verdana" pitchFamily="34" charset="0"/>
              <a:cs typeface="Verdana" pitchFamily="34" charset="0"/>
            </a:endParaRPr>
          </a:p>
          <a:p>
            <a:pPr marL="0" lvl="0" indent="0">
              <a:spcBef>
                <a:spcPts val="0"/>
              </a:spcBef>
              <a:buNone/>
              <a:tabLst>
                <a:tab pos="463550" algn="l"/>
              </a:tabLst>
              <a:defRPr/>
            </a:pPr>
            <a:r>
              <a:rPr lang="en-US" sz="1800" b="1" dirty="0" smtClean="0">
                <a:latin typeface="Georgia" pitchFamily="18" charset="0"/>
              </a:rPr>
              <a:t>•  </a:t>
            </a:r>
            <a:r>
              <a:rPr lang="en-US" sz="1800" kern="0" dirty="0" smtClean="0">
                <a:solidFill>
                  <a:sysClr val="windowText" lastClr="000000"/>
                </a:solidFill>
                <a:latin typeface="Georgia" pitchFamily="18" charset="0"/>
                <a:ea typeface="Verdana" pitchFamily="34" charset="0"/>
                <a:cs typeface="Verdana" pitchFamily="34" charset="0"/>
              </a:rPr>
              <a:t>Clicking the drop-down arrow beside the ID field will give you a list of search 	options you may choose for a form.</a:t>
            </a:r>
            <a:endParaRPr lang="en-US" sz="1800" dirty="0">
              <a:latin typeface="Georgia" pitchFamily="18" charset="0"/>
            </a:endParaRPr>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820" y="2286000"/>
            <a:ext cx="630555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25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312" y="4724400"/>
            <a:ext cx="767688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16953" y="685800"/>
            <a:ext cx="8229600" cy="990600"/>
          </a:xfrm>
        </p:spPr>
        <p:txBody>
          <a:bodyPr>
            <a:noAutofit/>
          </a:bodyPr>
          <a:lstStyle/>
          <a:p>
            <a:pPr algn="l">
              <a:tabLst>
                <a:tab pos="463550" algn="l"/>
              </a:tabLst>
            </a:pPr>
            <a:r>
              <a:rPr lang="en-US" sz="1600" b="1" dirty="0" smtClean="0">
                <a:latin typeface="Verdana" pitchFamily="34" charset="0"/>
              </a:rPr>
              <a:t>		</a:t>
            </a:r>
            <a:r>
              <a:rPr lang="en-US" sz="1600" b="1" dirty="0" smtClean="0">
                <a:latin typeface="Georgia" pitchFamily="18" charset="0"/>
              </a:rPr>
              <a:t>	</a:t>
            </a:r>
            <a:br>
              <a:rPr lang="en-US" sz="1600" b="1" dirty="0" smtClean="0">
                <a:latin typeface="Georgia" pitchFamily="18" charset="0"/>
              </a:rPr>
            </a:br>
            <a:r>
              <a:rPr lang="en-US" sz="1600" b="1" dirty="0" smtClean="0">
                <a:latin typeface="Georgia" pitchFamily="18" charset="0"/>
              </a:rPr>
              <a:t/>
            </a:r>
            <a:br>
              <a:rPr lang="en-US" sz="1600" b="1" dirty="0" smtClean="0">
                <a:latin typeface="Georgia" pitchFamily="18" charset="0"/>
              </a:rPr>
            </a:b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Wildcards </a:t>
            </a:r>
            <a:r>
              <a:rPr lang="en-US" sz="1800" dirty="0">
                <a:latin typeface="Georgia" pitchFamily="18" charset="0"/>
              </a:rPr>
              <a:t>- Percentage (%) or Underscore (_) signs. </a:t>
            </a:r>
            <a:r>
              <a:rPr lang="en-US" sz="1800" dirty="0" smtClean="0">
                <a:latin typeface="Georgia" pitchFamily="18" charset="0"/>
              </a:rPr>
              <a:t/>
            </a:r>
            <a:br>
              <a:rPr lang="en-US" sz="1800" dirty="0" smtClean="0">
                <a:latin typeface="Georgia" pitchFamily="18" charset="0"/>
              </a:rPr>
            </a:b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Percentage </a:t>
            </a:r>
            <a:r>
              <a:rPr lang="en-US" sz="1800" dirty="0">
                <a:latin typeface="Georgia" pitchFamily="18" charset="0"/>
              </a:rPr>
              <a:t>sign (%) can be used at the beginning, middle, or end of a word </a:t>
            </a:r>
            <a:r>
              <a:rPr lang="en-US" sz="1800" dirty="0" smtClean="0">
                <a:latin typeface="Georgia" pitchFamily="18" charset="0"/>
              </a:rPr>
              <a:t/>
            </a:r>
            <a:br>
              <a:rPr lang="en-US" sz="1800" dirty="0" smtClean="0">
                <a:latin typeface="Georgia" pitchFamily="18" charset="0"/>
              </a:rPr>
            </a:br>
            <a:r>
              <a:rPr lang="en-US" sz="1800" dirty="0" smtClean="0">
                <a:latin typeface="Georgia" pitchFamily="18" charset="0"/>
              </a:rPr>
              <a:t>	and </a:t>
            </a:r>
            <a:r>
              <a:rPr lang="en-US" sz="1800" dirty="0">
                <a:latin typeface="Georgia" pitchFamily="18" charset="0"/>
              </a:rPr>
              <a:t>can represent any character or a set of characters</a:t>
            </a:r>
            <a:r>
              <a:rPr lang="en-US" sz="1800" dirty="0" smtClean="0">
                <a:latin typeface="Georgia" pitchFamily="18" charset="0"/>
              </a:rPr>
              <a:t>.</a:t>
            </a:r>
            <a:br>
              <a:rPr lang="en-US" sz="1800" dirty="0" smtClean="0">
                <a:latin typeface="Georgia" pitchFamily="18" charset="0"/>
              </a:rPr>
            </a:b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The </a:t>
            </a:r>
            <a:r>
              <a:rPr lang="en-US" sz="1800" dirty="0">
                <a:latin typeface="Georgia" pitchFamily="18" charset="0"/>
              </a:rPr>
              <a:t>Underscore sign (_) represents one character but can be used multiple times. </a:t>
            </a:r>
            <a:br>
              <a:rPr lang="en-US" sz="1800" dirty="0">
                <a:latin typeface="Georgia" pitchFamily="18" charset="0"/>
              </a:rPr>
            </a:br>
            <a:endParaRPr lang="en-US" sz="1800" dirty="0">
              <a:latin typeface="Georgia" pitchFamily="18" charset="0"/>
            </a:endParaRPr>
          </a:p>
        </p:txBody>
      </p:sp>
      <p:sp>
        <p:nvSpPr>
          <p:cNvPr id="3" name="Content Placeholder 2"/>
          <p:cNvSpPr>
            <a:spLocks noGrp="1"/>
          </p:cNvSpPr>
          <p:nvPr>
            <p:ph idx="1"/>
          </p:nvPr>
        </p:nvSpPr>
        <p:spPr>
          <a:xfrm>
            <a:off x="416953" y="1769660"/>
            <a:ext cx="8229600" cy="4525963"/>
          </a:xfrm>
        </p:spPr>
        <p:txBody>
          <a:bodyPr>
            <a:normAutofit lnSpcReduction="10000"/>
          </a:bodyPr>
          <a:lstStyle/>
          <a:p>
            <a:endParaRPr lang="en-US" dirty="0" smtClean="0"/>
          </a:p>
          <a:p>
            <a:endParaRPr lang="en-US" dirty="0"/>
          </a:p>
          <a:p>
            <a:r>
              <a:rPr lang="en-US" sz="1600" dirty="0" smtClean="0">
                <a:latin typeface="Verdana" pitchFamily="34" charset="0"/>
              </a:rPr>
              <a:t>This search will return all Last Names that begin with the letters Ha</a:t>
            </a:r>
          </a:p>
          <a:p>
            <a:endParaRPr lang="en-US" dirty="0"/>
          </a:p>
          <a:p>
            <a:endParaRPr lang="en-US" dirty="0" smtClean="0"/>
          </a:p>
          <a:p>
            <a:r>
              <a:rPr lang="en-US" sz="1600" dirty="0" smtClean="0">
                <a:latin typeface="Verdana" pitchFamily="34" charset="0"/>
              </a:rPr>
              <a:t>This search will return all Last Names that begin with the letter M and have millan as part of the name as well. (Ex: McMillan and/or Macmillan)</a:t>
            </a:r>
          </a:p>
          <a:p>
            <a:endParaRPr lang="en-US" sz="1600" dirty="0" smtClean="0">
              <a:latin typeface="Verdana" pitchFamily="34" charset="0"/>
            </a:endParaRPr>
          </a:p>
          <a:p>
            <a:endParaRPr lang="en-US" sz="1600" dirty="0" smtClean="0">
              <a:latin typeface="Verdana" pitchFamily="34" charset="0"/>
            </a:endParaRPr>
          </a:p>
          <a:p>
            <a:endParaRPr lang="en-US" sz="1600" dirty="0">
              <a:latin typeface="Verdana" pitchFamily="34" charset="0"/>
            </a:endParaRPr>
          </a:p>
          <a:p>
            <a:endParaRPr lang="en-US" sz="1600" dirty="0" smtClean="0">
              <a:latin typeface="Verdana" pitchFamily="34" charset="0"/>
            </a:endParaRPr>
          </a:p>
          <a:p>
            <a:r>
              <a:rPr lang="en-US" sz="1600" dirty="0" smtClean="0">
                <a:latin typeface="Verdana" pitchFamily="34" charset="0"/>
              </a:rPr>
              <a:t>This search will return any vendor with Office in the name.</a:t>
            </a:r>
            <a:endParaRPr lang="en-US" sz="1600" dirty="0">
              <a:latin typeface="Verdana"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312" y="3200400"/>
            <a:ext cx="767688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52400"/>
            <a:ext cx="7924800" cy="400110"/>
          </a:xfrm>
          <a:prstGeom prst="rect">
            <a:avLst/>
          </a:prstGeom>
          <a:solidFill>
            <a:srgbClr val="0000FF"/>
          </a:solidFill>
        </p:spPr>
        <p:txBody>
          <a:bodyPr wrap="square" rtlCol="0">
            <a:spAutoFit/>
          </a:bodyPr>
          <a:lstStyle/>
          <a:p>
            <a:r>
              <a:rPr lang="en-US" sz="2000" dirty="0" smtClean="0">
                <a:solidFill>
                  <a:schemeClr val="bg1"/>
                </a:solidFill>
                <a:latin typeface="Georgia" pitchFamily="18" charset="0"/>
              </a:rPr>
              <a:t>Lesson 4: INB Searches Continued</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238539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rgbClr val="0000FF"/>
          </a:solidFill>
          <a:ln w="38100" cap="rnd">
            <a:solidFill>
              <a:srgbClr val="0000FF"/>
            </a:solidFill>
          </a:ln>
        </p:spPr>
        <p:txBody>
          <a:bodyPr anchor="t" anchorCtr="0">
            <a:normAutofit fontScale="90000"/>
          </a:bodyPr>
          <a:lstStyle/>
          <a:p>
            <a:r>
              <a:rPr lang="en-US" dirty="0" smtClean="0">
                <a:solidFill>
                  <a:schemeClr val="bg1"/>
                </a:solidFill>
                <a:latin typeface="Georgia" pitchFamily="18" charset="0"/>
              </a:rPr>
              <a:t>Session Overview</a:t>
            </a:r>
            <a:endParaRPr lang="en-US" dirty="0">
              <a:solidFill>
                <a:schemeClr val="bg1"/>
              </a:solidFill>
              <a:latin typeface="Georgia" pitchFamily="18" charset="0"/>
            </a:endParaRPr>
          </a:p>
        </p:txBody>
      </p:sp>
      <p:sp>
        <p:nvSpPr>
          <p:cNvPr id="3" name="Content Placeholder 2"/>
          <p:cNvSpPr>
            <a:spLocks noGrp="1"/>
          </p:cNvSpPr>
          <p:nvPr>
            <p:ph idx="1"/>
          </p:nvPr>
        </p:nvSpPr>
        <p:spPr/>
        <p:txBody>
          <a:bodyPr>
            <a:normAutofit/>
          </a:bodyPr>
          <a:lstStyle/>
          <a:p>
            <a:r>
              <a:rPr lang="en-US" sz="3000" dirty="0">
                <a:latin typeface="Georgia" pitchFamily="18" charset="0"/>
              </a:rPr>
              <a:t>Lesson 1: Introduction to </a:t>
            </a:r>
            <a:r>
              <a:rPr lang="en-US" sz="3000" dirty="0" smtClean="0">
                <a:latin typeface="Georgia" pitchFamily="18" charset="0"/>
              </a:rPr>
              <a:t>Banner</a:t>
            </a:r>
            <a:endParaRPr lang="en-US" sz="3000" dirty="0">
              <a:latin typeface="Georgia" pitchFamily="18" charset="0"/>
            </a:endParaRPr>
          </a:p>
          <a:p>
            <a:r>
              <a:rPr lang="en-US" sz="3000" dirty="0">
                <a:latin typeface="Georgia" pitchFamily="18" charset="0"/>
              </a:rPr>
              <a:t>Lesson 2: </a:t>
            </a:r>
            <a:r>
              <a:rPr lang="en-US" sz="3000" dirty="0" smtClean="0">
                <a:latin typeface="Georgia" pitchFamily="18" charset="0"/>
              </a:rPr>
              <a:t>Navigation</a:t>
            </a:r>
          </a:p>
          <a:p>
            <a:r>
              <a:rPr lang="en-US" sz="3000" dirty="0" smtClean="0">
                <a:latin typeface="Georgia" pitchFamily="18" charset="0"/>
              </a:rPr>
              <a:t>Lesson 3: User Preferences</a:t>
            </a:r>
          </a:p>
          <a:p>
            <a:r>
              <a:rPr lang="en-US" sz="3000" dirty="0" smtClean="0">
                <a:latin typeface="Georgia" pitchFamily="18" charset="0"/>
              </a:rPr>
              <a:t>Lesson 4</a:t>
            </a:r>
            <a:r>
              <a:rPr lang="en-US" sz="3000" dirty="0">
                <a:latin typeface="Georgia" pitchFamily="18" charset="0"/>
              </a:rPr>
              <a:t>: INB Searching</a:t>
            </a:r>
          </a:p>
          <a:p>
            <a:r>
              <a:rPr lang="en-US" sz="3000" dirty="0" smtClean="0">
                <a:latin typeface="Georgia" pitchFamily="18" charset="0"/>
              </a:rPr>
              <a:t>Lesson 5: Extracting Data</a:t>
            </a:r>
            <a:endParaRPr lang="en-US" sz="3000" dirty="0">
              <a:latin typeface="Georgia" pitchFamily="18" charset="0"/>
            </a:endParaRPr>
          </a:p>
          <a:p>
            <a:r>
              <a:rPr lang="en-US" sz="3000" dirty="0">
                <a:latin typeface="Georgia" pitchFamily="18" charset="0"/>
              </a:rPr>
              <a:t>Lesson </a:t>
            </a:r>
            <a:r>
              <a:rPr lang="en-US" sz="3000" dirty="0" smtClean="0">
                <a:latin typeface="Georgia" pitchFamily="18" charset="0"/>
              </a:rPr>
              <a:t>6: Running Processes to the Database</a:t>
            </a:r>
            <a:endParaRPr lang="en-US" sz="3000" dirty="0">
              <a:latin typeface="Georgia" pitchFamily="18" charset="0"/>
            </a:endParaRPr>
          </a:p>
          <a:p>
            <a:r>
              <a:rPr lang="en-US" sz="3000" dirty="0">
                <a:latin typeface="Georgia" pitchFamily="18" charset="0"/>
              </a:rPr>
              <a:t>Lesson </a:t>
            </a:r>
            <a:r>
              <a:rPr lang="en-US" sz="3000" dirty="0" smtClean="0">
                <a:latin typeface="Georgia" pitchFamily="18" charset="0"/>
              </a:rPr>
              <a:t>7: Quickflows</a:t>
            </a:r>
          </a:p>
          <a:p>
            <a:pPr marL="0" indent="0">
              <a:buNone/>
            </a:pPr>
            <a:endParaRPr lang="en-US" dirty="0">
              <a:latin typeface="Georgia" pitchFamily="18" charset="0"/>
            </a:endParaRPr>
          </a:p>
          <a:p>
            <a:pPr marL="0" indent="0">
              <a:buNone/>
            </a:pPr>
            <a:endParaRPr lang="en-US" dirty="0">
              <a:latin typeface="Georgia" pitchFamily="18" charset="0"/>
            </a:endParaRPr>
          </a:p>
        </p:txBody>
      </p:sp>
    </p:spTree>
    <p:extLst>
      <p:ext uri="{BB962C8B-B14F-4D97-AF65-F5344CB8AC3E}">
        <p14:creationId xmlns:p14="http://schemas.microsoft.com/office/powerpoint/2010/main" val="2694534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2651" y="581712"/>
            <a:ext cx="8229600" cy="411162"/>
          </a:xfrm>
        </p:spPr>
        <p:txBody>
          <a:bodyPr>
            <a:normAutofit/>
          </a:bodyPr>
          <a:lstStyle/>
          <a:p>
            <a:pPr algn="l"/>
            <a:r>
              <a:rPr lang="en-US" sz="1800" dirty="0" smtClean="0">
                <a:latin typeface="Georgia" pitchFamily="18" charset="0"/>
              </a:rPr>
              <a:t>Search by tabbing to the name field and entering the name. Use wildcards.</a:t>
            </a:r>
            <a:endParaRPr lang="en-US" sz="1800" dirty="0">
              <a:latin typeface="Georgia" pitchFamily="18" charset="0"/>
            </a:endParaRPr>
          </a:p>
        </p:txBody>
      </p:sp>
      <p:sp>
        <p:nvSpPr>
          <p:cNvPr id="10" name="Content Placeholder 9"/>
          <p:cNvSpPr>
            <a:spLocks noGrp="1"/>
          </p:cNvSpPr>
          <p:nvPr>
            <p:ph sz="half" idx="1"/>
          </p:nvPr>
        </p:nvSpPr>
        <p:spPr>
          <a:xfrm>
            <a:off x="558052" y="2438400"/>
            <a:ext cx="8204947" cy="1066800"/>
          </a:xfrm>
        </p:spPr>
        <p:txBody>
          <a:bodyPr/>
          <a:lstStyle/>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13346"/>
            <a:ext cx="8305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12894"/>
            <a:ext cx="8229600" cy="454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152400"/>
            <a:ext cx="7924800" cy="400110"/>
          </a:xfrm>
          <a:prstGeom prst="rect">
            <a:avLst/>
          </a:prstGeom>
          <a:solidFill>
            <a:srgbClr val="0000FF"/>
          </a:solidFill>
        </p:spPr>
        <p:txBody>
          <a:bodyPr wrap="square" rtlCol="0">
            <a:spAutoFit/>
          </a:bodyPr>
          <a:lstStyle/>
          <a:p>
            <a:r>
              <a:rPr lang="en-US" sz="2000" dirty="0" smtClean="0">
                <a:solidFill>
                  <a:schemeClr val="bg1"/>
                </a:solidFill>
                <a:latin typeface="Georgia" pitchFamily="18" charset="0"/>
              </a:rPr>
              <a:t>Lesson 4: INB Searches Continued</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3813340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4842" y="914400"/>
            <a:ext cx="8229600" cy="609600"/>
          </a:xfrm>
        </p:spPr>
        <p:txBody>
          <a:bodyPr>
            <a:noAutofit/>
          </a:bodyPr>
          <a:lstStyle/>
          <a:p>
            <a:pPr algn="l"/>
            <a:r>
              <a:rPr lang="en-US" sz="1800" dirty="0" smtClean="0">
                <a:latin typeface="Georgia" pitchFamily="18" charset="0"/>
              </a:rPr>
              <a:t>If the search results brings back multiples, search further by entering more information on the extended search box and re-query.</a:t>
            </a:r>
            <a:endParaRPr lang="en-US" sz="1800" dirty="0">
              <a:latin typeface="Georgia"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63" y="1784124"/>
            <a:ext cx="8767632" cy="426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4079" y="6019800"/>
            <a:ext cx="8382000" cy="646331"/>
          </a:xfrm>
          <a:prstGeom prst="rect">
            <a:avLst/>
          </a:prstGeom>
          <a:noFill/>
        </p:spPr>
        <p:txBody>
          <a:bodyPr wrap="square" rtlCol="0">
            <a:spAutoFit/>
          </a:bodyPr>
          <a:lstStyle/>
          <a:p>
            <a:pPr algn="ctr"/>
            <a:r>
              <a:rPr lang="en-US" kern="0" dirty="0">
                <a:solidFill>
                  <a:sysClr val="windowText" lastClr="000000"/>
                </a:solidFill>
                <a:latin typeface="Georgia" pitchFamily="18" charset="0"/>
                <a:ea typeface="Verdana" pitchFamily="34" charset="0"/>
                <a:cs typeface="Verdana" pitchFamily="34" charset="0"/>
              </a:rPr>
              <a:t>• </a:t>
            </a:r>
            <a:r>
              <a:rPr lang="en-US" b="1" dirty="0" smtClean="0">
                <a:latin typeface="Verdana" pitchFamily="34" charset="0"/>
              </a:rPr>
              <a:t>Click on the name and it will bring the person back to the form.</a:t>
            </a:r>
            <a:endParaRPr lang="en-US" b="1" dirty="0">
              <a:latin typeface="Verdana" pitchFamily="34" charset="0"/>
            </a:endParaRPr>
          </a:p>
        </p:txBody>
      </p:sp>
      <p:sp>
        <p:nvSpPr>
          <p:cNvPr id="7" name="TextBox 6"/>
          <p:cNvSpPr txBox="1"/>
          <p:nvPr/>
        </p:nvSpPr>
        <p:spPr>
          <a:xfrm>
            <a:off x="533400" y="152400"/>
            <a:ext cx="7924800" cy="400110"/>
          </a:xfrm>
          <a:prstGeom prst="rect">
            <a:avLst/>
          </a:prstGeom>
          <a:solidFill>
            <a:srgbClr val="0000FF"/>
          </a:solidFill>
        </p:spPr>
        <p:txBody>
          <a:bodyPr wrap="square" rtlCol="0">
            <a:spAutoFit/>
          </a:bodyPr>
          <a:lstStyle/>
          <a:p>
            <a:r>
              <a:rPr lang="en-US" sz="2000" dirty="0" smtClean="0">
                <a:solidFill>
                  <a:schemeClr val="bg1"/>
                </a:solidFill>
                <a:latin typeface="Georgia" pitchFamily="18" charset="0"/>
              </a:rPr>
              <a:t>Lesson 4: INB Searches Continued</a:t>
            </a:r>
            <a:endParaRPr lang="en-US" sz="2000" dirty="0">
              <a:solidFill>
                <a:schemeClr val="bg1"/>
              </a:solidFill>
              <a:latin typeface="Georgia" pitchFamily="18" charset="0"/>
            </a:endParaRPr>
          </a:p>
        </p:txBody>
      </p:sp>
      <p:cxnSp>
        <p:nvCxnSpPr>
          <p:cNvPr id="4" name="Straight Arrow Connector 3"/>
          <p:cNvCxnSpPr/>
          <p:nvPr/>
        </p:nvCxnSpPr>
        <p:spPr>
          <a:xfrm flipH="1">
            <a:off x="3810000" y="1219200"/>
            <a:ext cx="3276600" cy="2438400"/>
          </a:xfrm>
          <a:prstGeom prst="straightConnector1">
            <a:avLst/>
          </a:prstGeom>
          <a:ln w="349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86600" y="1219200"/>
            <a:ext cx="1371600" cy="2362200"/>
          </a:xfrm>
          <a:prstGeom prst="straightConnector1">
            <a:avLst/>
          </a:prstGeom>
          <a:ln w="349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679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rgbClr val="0000FF"/>
          </a:solidFill>
        </p:spPr>
        <p:txBody>
          <a:bodyPr>
            <a:normAutofit/>
          </a:bodyPr>
          <a:lstStyle/>
          <a:p>
            <a:r>
              <a:rPr lang="en-US" sz="2000" dirty="0" smtClean="0">
                <a:solidFill>
                  <a:schemeClr val="bg1"/>
                </a:solidFill>
                <a:latin typeface="Georgia" pitchFamily="18" charset="0"/>
              </a:rPr>
              <a:t>Lesson 4: Searching and the Common Matching Process</a:t>
            </a:r>
            <a:endParaRPr lang="en-US" sz="2000" dirty="0">
              <a:solidFill>
                <a:schemeClr val="bg1"/>
              </a:solidFill>
              <a:latin typeface="Georgia" pitchFamily="18" charset="0"/>
            </a:endParaRPr>
          </a:p>
        </p:txBody>
      </p:sp>
      <p:sp>
        <p:nvSpPr>
          <p:cNvPr id="4" name="TextBox 3"/>
          <p:cNvSpPr txBox="1"/>
          <p:nvPr/>
        </p:nvSpPr>
        <p:spPr>
          <a:xfrm>
            <a:off x="533400" y="1066800"/>
            <a:ext cx="8077200" cy="2862322"/>
          </a:xfrm>
          <a:prstGeom prst="rect">
            <a:avLst/>
          </a:prstGeom>
          <a:noFill/>
        </p:spPr>
        <p:txBody>
          <a:bodyPr wrap="square" rtlCol="0">
            <a:spAutoFit/>
          </a:bodyPr>
          <a:lstStyle/>
          <a:p>
            <a:pPr>
              <a:tabLst>
                <a:tab pos="463550" algn="l"/>
              </a:tabLst>
            </a:pPr>
            <a:r>
              <a:rPr lang="en-US" b="1" dirty="0">
                <a:latin typeface="Georgia" pitchFamily="18" charset="0"/>
              </a:rPr>
              <a:t>• </a:t>
            </a:r>
            <a:r>
              <a:rPr lang="en-US" dirty="0" smtClean="0">
                <a:latin typeface="Georgia" pitchFamily="18" charset="0"/>
              </a:rPr>
              <a:t>Common </a:t>
            </a:r>
            <a:r>
              <a:rPr lang="en-US" dirty="0">
                <a:latin typeface="Georgia" pitchFamily="18" charset="0"/>
              </a:rPr>
              <a:t>Matching is a process that helps your institution create and </a:t>
            </a:r>
            <a:r>
              <a:rPr lang="en-US" dirty="0" smtClean="0">
                <a:latin typeface="Georgia" pitchFamily="18" charset="0"/>
              </a:rPr>
              <a:t>	manage </a:t>
            </a:r>
            <a:r>
              <a:rPr lang="en-US" i="1" dirty="0">
                <a:latin typeface="Georgia" pitchFamily="18" charset="0"/>
              </a:rPr>
              <a:t>basic </a:t>
            </a:r>
            <a:r>
              <a:rPr lang="en-US" i="1" dirty="0" smtClean="0">
                <a:latin typeface="Georgia" pitchFamily="18" charset="0"/>
              </a:rPr>
              <a:t>person </a:t>
            </a:r>
            <a:r>
              <a:rPr lang="en-US" dirty="0" smtClean="0">
                <a:latin typeface="Georgia" pitchFamily="18" charset="0"/>
              </a:rPr>
              <a:t>records</a:t>
            </a:r>
            <a:r>
              <a:rPr lang="en-US" dirty="0">
                <a:latin typeface="Georgia" pitchFamily="18" charset="0"/>
              </a:rPr>
              <a:t>. </a:t>
            </a:r>
            <a:r>
              <a:rPr lang="en-US" i="1" dirty="0">
                <a:latin typeface="Georgia" pitchFamily="18" charset="0"/>
              </a:rPr>
              <a:t>Basic person </a:t>
            </a:r>
            <a:r>
              <a:rPr lang="en-US" dirty="0">
                <a:latin typeface="Georgia" pitchFamily="18" charset="0"/>
              </a:rPr>
              <a:t>is a generic term that refers </a:t>
            </a:r>
            <a:r>
              <a:rPr lang="en-US" dirty="0" smtClean="0">
                <a:latin typeface="Georgia" pitchFamily="18" charset="0"/>
              </a:rPr>
              <a:t>	to </a:t>
            </a:r>
            <a:r>
              <a:rPr lang="en-US" dirty="0">
                <a:latin typeface="Georgia" pitchFamily="18" charset="0"/>
              </a:rPr>
              <a:t>people (persons) and companies (nonpersons</a:t>
            </a:r>
            <a:r>
              <a:rPr lang="en-US" dirty="0" smtClean="0">
                <a:latin typeface="Georgia" pitchFamily="18" charset="0"/>
              </a:rPr>
              <a:t>).  </a:t>
            </a:r>
          </a:p>
          <a:p>
            <a:endParaRPr lang="en-US" b="1" dirty="0" smtClean="0">
              <a:latin typeface="Georgia" pitchFamily="18" charset="0"/>
            </a:endParaRPr>
          </a:p>
          <a:p>
            <a:r>
              <a:rPr lang="en-US" b="1" dirty="0" smtClean="0">
                <a:latin typeface="Georgia" pitchFamily="18" charset="0"/>
              </a:rPr>
              <a:t>• </a:t>
            </a:r>
            <a:r>
              <a:rPr lang="en-US" dirty="0" smtClean="0">
                <a:latin typeface="Georgia" pitchFamily="18" charset="0"/>
              </a:rPr>
              <a:t>Basic </a:t>
            </a:r>
            <a:r>
              <a:rPr lang="en-US" dirty="0">
                <a:latin typeface="Georgia" pitchFamily="18" charset="0"/>
              </a:rPr>
              <a:t>person information includes:</a:t>
            </a:r>
          </a:p>
          <a:p>
            <a:pPr>
              <a:tabLst>
                <a:tab pos="463550" algn="l"/>
              </a:tabLst>
            </a:pPr>
            <a:r>
              <a:rPr lang="en-US" b="1" dirty="0" smtClean="0">
                <a:latin typeface="Georgia" pitchFamily="18" charset="0"/>
              </a:rPr>
              <a:t>	• </a:t>
            </a:r>
            <a:r>
              <a:rPr lang="en-US" dirty="0">
                <a:latin typeface="Georgia" pitchFamily="18" charset="0"/>
              </a:rPr>
              <a:t>Name/ID</a:t>
            </a:r>
          </a:p>
          <a:p>
            <a:pPr>
              <a:tabLst>
                <a:tab pos="463550" algn="l"/>
              </a:tabLst>
            </a:pPr>
            <a:r>
              <a:rPr lang="en-US" b="1" dirty="0" smtClean="0">
                <a:latin typeface="Georgia" pitchFamily="18" charset="0"/>
              </a:rPr>
              <a:t>	• </a:t>
            </a:r>
            <a:r>
              <a:rPr lang="en-US" dirty="0">
                <a:latin typeface="Georgia" pitchFamily="18" charset="0"/>
              </a:rPr>
              <a:t>Address</a:t>
            </a:r>
          </a:p>
          <a:p>
            <a:pPr>
              <a:tabLst>
                <a:tab pos="463550" algn="l"/>
              </a:tabLst>
            </a:pPr>
            <a:r>
              <a:rPr lang="en-US" b="1" dirty="0" smtClean="0">
                <a:latin typeface="Georgia" pitchFamily="18" charset="0"/>
              </a:rPr>
              <a:t>	• </a:t>
            </a:r>
            <a:r>
              <a:rPr lang="en-US" dirty="0">
                <a:latin typeface="Georgia" pitchFamily="18" charset="0"/>
              </a:rPr>
              <a:t>Telephone</a:t>
            </a:r>
          </a:p>
          <a:p>
            <a:pPr>
              <a:tabLst>
                <a:tab pos="463550" algn="l"/>
              </a:tabLst>
            </a:pPr>
            <a:r>
              <a:rPr lang="en-US" b="1" dirty="0" smtClean="0">
                <a:latin typeface="Georgia" pitchFamily="18" charset="0"/>
              </a:rPr>
              <a:t>	• </a:t>
            </a:r>
            <a:r>
              <a:rPr lang="en-US" dirty="0">
                <a:latin typeface="Georgia" pitchFamily="18" charset="0"/>
              </a:rPr>
              <a:t>E-mail</a:t>
            </a:r>
          </a:p>
          <a:p>
            <a:pPr>
              <a:tabLst>
                <a:tab pos="463550" algn="l"/>
              </a:tabLst>
            </a:pPr>
            <a:r>
              <a:rPr lang="en-US" b="1" dirty="0" smtClean="0">
                <a:latin typeface="Georgia" pitchFamily="18" charset="0"/>
              </a:rPr>
              <a:t>	• </a:t>
            </a:r>
            <a:r>
              <a:rPr lang="en-US" dirty="0">
                <a:latin typeface="Georgia" pitchFamily="18" charset="0"/>
              </a:rPr>
              <a:t>Biographical information</a:t>
            </a:r>
          </a:p>
        </p:txBody>
      </p:sp>
      <p:sp>
        <p:nvSpPr>
          <p:cNvPr id="5" name="TextBox 4"/>
          <p:cNvSpPr txBox="1"/>
          <p:nvPr/>
        </p:nvSpPr>
        <p:spPr>
          <a:xfrm>
            <a:off x="533400" y="4191000"/>
            <a:ext cx="7924800" cy="1754326"/>
          </a:xfrm>
          <a:prstGeom prst="rect">
            <a:avLst/>
          </a:prstGeom>
          <a:noFill/>
        </p:spPr>
        <p:txBody>
          <a:bodyPr wrap="square" rtlCol="0">
            <a:spAutoFit/>
          </a:bodyPr>
          <a:lstStyle/>
          <a:p>
            <a:r>
              <a:rPr lang="en-US" b="1" dirty="0">
                <a:latin typeface="Georgia" pitchFamily="18" charset="0"/>
              </a:rPr>
              <a:t>• </a:t>
            </a:r>
            <a:r>
              <a:rPr lang="en-US" dirty="0" smtClean="0">
                <a:latin typeface="Georgia" pitchFamily="18" charset="0"/>
              </a:rPr>
              <a:t>GOAMTCH </a:t>
            </a:r>
            <a:r>
              <a:rPr lang="en-US" dirty="0">
                <a:latin typeface="Georgia" pitchFamily="18" charset="0"/>
              </a:rPr>
              <a:t>can be accessed directly or is automatically called when:</a:t>
            </a:r>
          </a:p>
          <a:p>
            <a:pPr>
              <a:tabLst>
                <a:tab pos="463550" algn="l"/>
              </a:tabLst>
            </a:pPr>
            <a:r>
              <a:rPr lang="en-US" b="1" dirty="0" smtClean="0">
                <a:latin typeface="Georgia" pitchFamily="18" charset="0"/>
              </a:rPr>
              <a:t>	• </a:t>
            </a:r>
            <a:r>
              <a:rPr lang="en-US" dirty="0">
                <a:latin typeface="Georgia" pitchFamily="18" charset="0"/>
              </a:rPr>
              <a:t>A user enters an ID that does not already exist</a:t>
            </a:r>
          </a:p>
          <a:p>
            <a:pPr>
              <a:tabLst>
                <a:tab pos="463550" algn="l"/>
              </a:tabLst>
            </a:pPr>
            <a:r>
              <a:rPr lang="en-US" b="1" dirty="0" smtClean="0">
                <a:latin typeface="Georgia" pitchFamily="18" charset="0"/>
              </a:rPr>
              <a:t>	• </a:t>
            </a:r>
            <a:r>
              <a:rPr lang="en-US" dirty="0">
                <a:latin typeface="Georgia" pitchFamily="18" charset="0"/>
              </a:rPr>
              <a:t>A user selects the </a:t>
            </a:r>
            <a:r>
              <a:rPr lang="en-US" b="1" dirty="0">
                <a:latin typeface="Georgia" pitchFamily="18" charset="0"/>
              </a:rPr>
              <a:t>Generated </a:t>
            </a:r>
            <a:r>
              <a:rPr lang="en-US" dirty="0">
                <a:latin typeface="Georgia" pitchFamily="18" charset="0"/>
              </a:rPr>
              <a:t>icon to create the next one-up ID</a:t>
            </a:r>
          </a:p>
          <a:p>
            <a:pPr>
              <a:tabLst>
                <a:tab pos="463550" algn="l"/>
              </a:tabLst>
            </a:pPr>
            <a:r>
              <a:rPr lang="en-US" b="1" dirty="0" smtClean="0">
                <a:latin typeface="Georgia" pitchFamily="18" charset="0"/>
              </a:rPr>
              <a:t>	• </a:t>
            </a:r>
            <a:r>
              <a:rPr lang="en-US" dirty="0">
                <a:latin typeface="Georgia" pitchFamily="18" charset="0"/>
              </a:rPr>
              <a:t>A user enters the word </a:t>
            </a:r>
            <a:r>
              <a:rPr lang="en-US" i="1" dirty="0">
                <a:latin typeface="Georgia" pitchFamily="18" charset="0"/>
              </a:rPr>
              <a:t>GENERATED </a:t>
            </a:r>
            <a:r>
              <a:rPr lang="en-US" dirty="0">
                <a:latin typeface="Georgia" pitchFamily="18" charset="0"/>
              </a:rPr>
              <a:t>in the </a:t>
            </a:r>
            <a:r>
              <a:rPr lang="en-US" b="1" dirty="0">
                <a:latin typeface="Georgia" pitchFamily="18" charset="0"/>
              </a:rPr>
              <a:t>ID </a:t>
            </a:r>
            <a:r>
              <a:rPr lang="en-US" dirty="0">
                <a:latin typeface="Georgia" pitchFamily="18" charset="0"/>
              </a:rPr>
              <a:t>field</a:t>
            </a:r>
          </a:p>
          <a:p>
            <a:pPr>
              <a:tabLst>
                <a:tab pos="463550" algn="l"/>
                <a:tab pos="914400" algn="l"/>
              </a:tabLst>
            </a:pPr>
            <a:r>
              <a:rPr lang="en-US" b="1" dirty="0" smtClean="0">
                <a:latin typeface="Georgia" pitchFamily="18" charset="0"/>
              </a:rPr>
              <a:t>	• </a:t>
            </a:r>
            <a:r>
              <a:rPr lang="en-US" dirty="0">
                <a:latin typeface="Georgia" pitchFamily="18" charset="0"/>
              </a:rPr>
              <a:t>A user selects Common Matching (GOAMTCH) from the </a:t>
            </a:r>
            <a:r>
              <a:rPr lang="en-US" dirty="0" smtClean="0">
                <a:latin typeface="Georgia" pitchFamily="18" charset="0"/>
              </a:rPr>
              <a:t>	</a:t>
            </a:r>
            <a:r>
              <a:rPr lang="en-US" dirty="0" smtClean="0">
                <a:latin typeface="Georgia" pitchFamily="18" charset="0"/>
              </a:rPr>
              <a:t>Options 	  		menu </a:t>
            </a:r>
            <a:r>
              <a:rPr lang="en-US" dirty="0">
                <a:latin typeface="Georgia" pitchFamily="18" charset="0"/>
              </a:rPr>
              <a:t>on </a:t>
            </a:r>
            <a:r>
              <a:rPr lang="en-US" dirty="0" smtClean="0">
                <a:latin typeface="Georgia" pitchFamily="18" charset="0"/>
              </a:rPr>
              <a:t>the forms </a:t>
            </a:r>
            <a:r>
              <a:rPr lang="en-US" dirty="0">
                <a:latin typeface="Georgia" pitchFamily="18" charset="0"/>
              </a:rPr>
              <a:t>where IDs can be </a:t>
            </a:r>
            <a:r>
              <a:rPr lang="en-US" dirty="0" smtClean="0">
                <a:latin typeface="Georgia" pitchFamily="18" charset="0"/>
              </a:rPr>
              <a:t>created.</a:t>
            </a:r>
            <a:endParaRPr lang="en-US" dirty="0">
              <a:latin typeface="Georgia" pitchFamily="18" charset="0"/>
            </a:endParaRPr>
          </a:p>
        </p:txBody>
      </p:sp>
    </p:spTree>
    <p:extLst>
      <p:ext uri="{BB962C8B-B14F-4D97-AF65-F5344CB8AC3E}">
        <p14:creationId xmlns:p14="http://schemas.microsoft.com/office/powerpoint/2010/main" val="1193292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229600" cy="4114800"/>
          </a:xfrm>
        </p:spPr>
        <p:txBody>
          <a:bodyPr>
            <a:noAutofit/>
          </a:bodyPr>
          <a:lstStyle/>
          <a:p>
            <a:r>
              <a:rPr lang="en-US" sz="9600" dirty="0" smtClean="0">
                <a:latin typeface="Georgia" pitchFamily="18" charset="0"/>
              </a:rPr>
              <a:t>Why Do We Use Common Matching?</a:t>
            </a:r>
            <a:endParaRPr lang="en-US" sz="9600" dirty="0">
              <a:latin typeface="Georgia"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2296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654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1" y="1856014"/>
            <a:ext cx="8205787" cy="319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64" y="5034642"/>
            <a:ext cx="26098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7214"/>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455" y="4195763"/>
            <a:ext cx="30353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367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10200"/>
            <a:ext cx="8229600" cy="1143000"/>
          </a:xfrm>
        </p:spPr>
        <p:txBody>
          <a:bodyPr/>
          <a:lstStyle/>
          <a:p>
            <a:endParaRPr lang="en-US" dirty="0"/>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85248"/>
            <a:ext cx="844009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5" y="152401"/>
            <a:ext cx="82296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752565"/>
            <a:ext cx="8077200" cy="646331"/>
          </a:xfrm>
          <a:prstGeom prst="rect">
            <a:avLst/>
          </a:prstGeom>
          <a:noFill/>
        </p:spPr>
        <p:txBody>
          <a:bodyPr wrap="square" rtlCol="0">
            <a:spAutoFit/>
          </a:bodyPr>
          <a:lstStyle/>
          <a:p>
            <a:r>
              <a:rPr lang="en-US" b="1" dirty="0">
                <a:latin typeface="Georgia" pitchFamily="18" charset="0"/>
              </a:rPr>
              <a:t>• </a:t>
            </a:r>
            <a:r>
              <a:rPr lang="en-US" dirty="0" smtClean="0">
                <a:latin typeface="Georgia" pitchFamily="18" charset="0"/>
              </a:rPr>
              <a:t>The </a:t>
            </a:r>
            <a:r>
              <a:rPr lang="en-US" dirty="0">
                <a:latin typeface="Georgia" pitchFamily="18" charset="0"/>
              </a:rPr>
              <a:t>Common Matching process checks for existing identification records </a:t>
            </a:r>
            <a:r>
              <a:rPr lang="en-US" dirty="0" smtClean="0">
                <a:latin typeface="Georgia" pitchFamily="18" charset="0"/>
              </a:rPr>
              <a:t>	</a:t>
            </a:r>
            <a:r>
              <a:rPr lang="en-US" i="1" dirty="0" smtClean="0">
                <a:latin typeface="Georgia" pitchFamily="18" charset="0"/>
              </a:rPr>
              <a:t>before </a:t>
            </a:r>
            <a:r>
              <a:rPr lang="en-US" dirty="0">
                <a:latin typeface="Georgia" pitchFamily="18" charset="0"/>
              </a:rPr>
              <a:t>a </a:t>
            </a:r>
            <a:r>
              <a:rPr lang="en-US" dirty="0" smtClean="0">
                <a:latin typeface="Georgia" pitchFamily="18" charset="0"/>
              </a:rPr>
              <a:t>new one </a:t>
            </a:r>
            <a:r>
              <a:rPr lang="en-US" dirty="0">
                <a:latin typeface="Georgia" pitchFamily="18" charset="0"/>
              </a:rPr>
              <a:t>is added to the database.</a:t>
            </a:r>
          </a:p>
        </p:txBody>
      </p:sp>
    </p:spTree>
    <p:extLst>
      <p:ext uri="{BB962C8B-B14F-4D97-AF65-F5344CB8AC3E}">
        <p14:creationId xmlns:p14="http://schemas.microsoft.com/office/powerpoint/2010/main" val="4172399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76200" y="608747"/>
            <a:ext cx="8839200" cy="4448175"/>
          </a:xfrm>
        </p:spPr>
        <p:txBody>
          <a:bodyPr/>
          <a:lstStyle/>
          <a:p>
            <a:pPr marL="0" indent="0">
              <a:buNone/>
            </a:pPr>
            <a:endParaRPr lang="en-US" sz="1600" dirty="0" smtClean="0">
              <a:latin typeface="Georgia" pitchFamily="18" charset="0"/>
            </a:endParaRPr>
          </a:p>
          <a:p>
            <a:pPr marL="0" indent="0">
              <a:buNone/>
              <a:tabLst>
                <a:tab pos="463550" algn="l"/>
              </a:tabLst>
            </a:pP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The </a:t>
            </a:r>
            <a:r>
              <a:rPr lang="en-US" sz="1800" dirty="0">
                <a:latin typeface="Georgia" pitchFamily="18" charset="0"/>
              </a:rPr>
              <a:t>SSN/SIN Alternate ID Search Form is used to search for the BANNER ID, when </a:t>
            </a:r>
            <a:r>
              <a:rPr lang="en-US" sz="1800" dirty="0" smtClean="0">
                <a:latin typeface="Georgia" pitchFamily="18" charset="0"/>
              </a:rPr>
              <a:t>	the  SSN/SIN</a:t>
            </a:r>
            <a:r>
              <a:rPr lang="en-US" sz="1800" dirty="0">
                <a:latin typeface="Georgia" pitchFamily="18" charset="0"/>
              </a:rPr>
              <a:t>, Name, Date of Birth, or Change Indicator is known. </a:t>
            </a:r>
            <a:endParaRPr lang="en-US" sz="1800" dirty="0" smtClean="0">
              <a:latin typeface="Georgia" pitchFamily="18" charset="0"/>
            </a:endParaRPr>
          </a:p>
          <a:p>
            <a:pPr marL="0" indent="0">
              <a:buNone/>
            </a:pPr>
            <a:endParaRPr lang="en-US" sz="1800" dirty="0" smtClean="0">
              <a:latin typeface="Georgia" pitchFamily="18" charset="0"/>
            </a:endParaRPr>
          </a:p>
          <a:p>
            <a:pPr marL="0" indent="0">
              <a:buNone/>
              <a:tabLst>
                <a:tab pos="463550" algn="l"/>
              </a:tabLst>
            </a:pPr>
            <a:r>
              <a:rPr lang="en-US" sz="1800" kern="0" dirty="0" smtClean="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This </a:t>
            </a:r>
            <a:r>
              <a:rPr lang="en-US" sz="1800" dirty="0">
                <a:latin typeface="Georgia" pitchFamily="18" charset="0"/>
              </a:rPr>
              <a:t>form is accessible from a specified grouping of forms that contain the ID field </a:t>
            </a:r>
            <a:r>
              <a:rPr lang="en-US" sz="1800" dirty="0" smtClean="0">
                <a:latin typeface="Georgia" pitchFamily="18" charset="0"/>
              </a:rPr>
              <a:t>	in </a:t>
            </a:r>
            <a:r>
              <a:rPr lang="en-US" sz="1800" dirty="0">
                <a:latin typeface="Georgia" pitchFamily="18" charset="0"/>
              </a:rPr>
              <a:t>the key block. It also has the ability to return the ID to the form which </a:t>
            </a:r>
            <a:r>
              <a:rPr lang="en-US" sz="1800" dirty="0" smtClean="0">
                <a:latin typeface="Georgia" pitchFamily="18" charset="0"/>
              </a:rPr>
              <a:t>	called </a:t>
            </a:r>
            <a:r>
              <a:rPr lang="en-US" sz="1800" dirty="0">
                <a:latin typeface="Georgia" pitchFamily="18" charset="0"/>
              </a:rPr>
              <a:t>it</a:t>
            </a:r>
            <a:r>
              <a:rPr lang="en-US" sz="1800" dirty="0" smtClean="0">
                <a:latin typeface="Georgia" pitchFamily="18" charset="0"/>
              </a:rPr>
              <a:t>.</a:t>
            </a:r>
          </a:p>
          <a:p>
            <a:pPr marL="0" indent="0">
              <a:buNone/>
            </a:pPr>
            <a:endParaRPr lang="en-US" sz="1800" kern="0" dirty="0">
              <a:solidFill>
                <a:sysClr val="windowText" lastClr="000000"/>
              </a:solidFill>
              <a:latin typeface="Georgia" pitchFamily="18" charset="0"/>
              <a:ea typeface="Verdana" pitchFamily="34" charset="0"/>
              <a:cs typeface="Verdana" pitchFamily="34" charset="0"/>
            </a:endParaRPr>
          </a:p>
          <a:p>
            <a:pPr marL="0" lvl="0" indent="0">
              <a:spcBef>
                <a:spcPts val="0"/>
              </a:spcBef>
              <a:buNone/>
              <a:tabLst>
                <a:tab pos="463550" algn="l"/>
              </a:tabLst>
              <a:defRPr/>
            </a:pPr>
            <a:r>
              <a:rPr lang="en-US" sz="1800" kern="0" dirty="0">
                <a:solidFill>
                  <a:sysClr val="windowText" lastClr="000000"/>
                </a:solidFill>
                <a:latin typeface="Georgia" pitchFamily="18" charset="0"/>
                <a:ea typeface="Verdana" pitchFamily="34" charset="0"/>
                <a:cs typeface="Verdana" pitchFamily="34" charset="0"/>
              </a:rPr>
              <a:t>• Searchable fields include SSN, BANNER ID, Last Name, First Name, Middle </a:t>
            </a:r>
            <a:r>
              <a:rPr lang="en-US" sz="1800" kern="0" dirty="0" smtClean="0">
                <a:solidFill>
                  <a:sysClr val="windowText" lastClr="000000"/>
                </a:solidFill>
                <a:latin typeface="Georgia" pitchFamily="18" charset="0"/>
                <a:ea typeface="Verdana" pitchFamily="34" charset="0"/>
                <a:cs typeface="Verdana" pitchFamily="34" charset="0"/>
              </a:rPr>
              <a:t>Name,  	Date </a:t>
            </a:r>
            <a:r>
              <a:rPr lang="en-US" sz="1800" kern="0" dirty="0">
                <a:solidFill>
                  <a:sysClr val="windowText" lastClr="000000"/>
                </a:solidFill>
                <a:latin typeface="Georgia" pitchFamily="18" charset="0"/>
                <a:ea typeface="Verdana" pitchFamily="34" charset="0"/>
                <a:cs typeface="Verdana" pitchFamily="34" charset="0"/>
              </a:rPr>
              <a:t>of Birth and Change Indicator.</a:t>
            </a:r>
          </a:p>
          <a:p>
            <a:pPr marL="0" indent="0">
              <a:buNone/>
            </a:pPr>
            <a:endParaRPr lang="en-US" sz="1600" dirty="0">
              <a:latin typeface="Georgia" pitchFamily="18"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8" y="3733800"/>
            <a:ext cx="8915401"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398" y="152400"/>
            <a:ext cx="8763002" cy="400110"/>
          </a:xfrm>
          <a:prstGeom prst="rect">
            <a:avLst/>
          </a:prstGeom>
          <a:solidFill>
            <a:srgbClr val="0000FF"/>
          </a:solidFill>
        </p:spPr>
        <p:txBody>
          <a:bodyPr wrap="square" rtlCol="0">
            <a:spAutoFit/>
          </a:bodyPr>
          <a:lstStyle/>
          <a:p>
            <a:pPr algn="ctr"/>
            <a:r>
              <a:rPr lang="en-US" sz="2000" dirty="0" smtClean="0">
                <a:solidFill>
                  <a:schemeClr val="bg1"/>
                </a:solidFill>
                <a:latin typeface="Georgia" pitchFamily="18" charset="0"/>
              </a:rPr>
              <a:t>Lesson 4: GUIALTI – SSN Alternate ID  Search</a:t>
            </a:r>
            <a:endParaRPr lang="en-US" sz="2000" dirty="0">
              <a:solidFill>
                <a:schemeClr val="bg1"/>
              </a:solidFill>
              <a:latin typeface="Georgia"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01" y="5530648"/>
            <a:ext cx="8915401" cy="100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398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180" y="2275764"/>
            <a:ext cx="41529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08" y="2275764"/>
            <a:ext cx="43719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425355" y="574119"/>
            <a:ext cx="8255224" cy="1900946"/>
          </a:xfrm>
        </p:spPr>
        <p:txBody>
          <a:bodyPr>
            <a:noAutofit/>
          </a:bodyPr>
          <a:lstStyle/>
          <a:p>
            <a:endParaRPr lang="en-US" sz="1600" b="0" dirty="0" smtClean="0">
              <a:latin typeface="Verdana" pitchFamily="34" charset="0"/>
            </a:endParaRPr>
          </a:p>
          <a:p>
            <a:endParaRPr lang="en-US" sz="1600" b="0" dirty="0">
              <a:latin typeface="Verdana" pitchFamily="34" charset="0"/>
            </a:endParaRPr>
          </a:p>
          <a:p>
            <a:endParaRPr lang="en-US" sz="1600" b="0" dirty="0" smtClean="0">
              <a:latin typeface="Verdana" pitchFamily="34" charset="0"/>
            </a:endParaRPr>
          </a:p>
          <a:p>
            <a:endParaRPr lang="en-US" sz="1600" b="0" dirty="0">
              <a:latin typeface="Verdana" pitchFamily="34" charset="0"/>
            </a:endParaRPr>
          </a:p>
          <a:p>
            <a:endParaRPr lang="en-US" sz="1600" b="0" dirty="0" smtClean="0">
              <a:latin typeface="Verdana" pitchFamily="34" charset="0"/>
            </a:endParaRPr>
          </a:p>
          <a:p>
            <a:endParaRPr lang="en-US" sz="1600" b="0" dirty="0">
              <a:latin typeface="Verdana" pitchFamily="34" charset="0"/>
            </a:endParaRPr>
          </a:p>
          <a:p>
            <a:endParaRPr lang="en-US" sz="1600" b="0" dirty="0" smtClean="0">
              <a:latin typeface="Verdana" pitchFamily="34" charset="0"/>
            </a:endParaRPr>
          </a:p>
          <a:p>
            <a:endParaRPr lang="en-US" sz="1600" b="0" dirty="0" smtClean="0">
              <a:latin typeface="Verdana" pitchFamily="34" charset="0"/>
            </a:endParaRPr>
          </a:p>
          <a:p>
            <a:endParaRPr lang="en-US" sz="1600" b="0" dirty="0">
              <a:latin typeface="Verdana" pitchFamily="34" charset="0"/>
            </a:endParaRPr>
          </a:p>
          <a:p>
            <a:endParaRPr lang="en-US" sz="1600" b="0" dirty="0" smtClean="0">
              <a:latin typeface="Verdana" pitchFamily="34" charset="0"/>
            </a:endParaRPr>
          </a:p>
          <a:p>
            <a:endParaRPr lang="en-US" sz="1600" b="0" dirty="0">
              <a:latin typeface="Verdana" pitchFamily="34" charset="0"/>
            </a:endParaRPr>
          </a:p>
          <a:p>
            <a:endParaRPr lang="en-US" sz="1600" b="0" dirty="0" smtClean="0">
              <a:latin typeface="Verdana" pitchFamily="34" charset="0"/>
            </a:endParaRPr>
          </a:p>
          <a:p>
            <a:endParaRPr lang="en-US" sz="1600" b="0" dirty="0">
              <a:latin typeface="Verdana" pitchFamily="34" charset="0"/>
            </a:endParaRPr>
          </a:p>
          <a:p>
            <a:endParaRPr lang="en-US" sz="1600" b="0" dirty="0" smtClean="0">
              <a:latin typeface="Verdana" pitchFamily="34" charset="0"/>
            </a:endParaRPr>
          </a:p>
          <a:p>
            <a:r>
              <a:rPr lang="en-US" sz="1600" dirty="0" smtClean="0">
                <a:latin typeface="Verdana" pitchFamily="34" charset="0"/>
              </a:rPr>
              <a:t>				</a:t>
            </a:r>
          </a:p>
          <a:p>
            <a:endParaRPr lang="en-US" sz="1600" b="0" dirty="0" smtClean="0">
              <a:latin typeface="Georgia" pitchFamily="18" charset="0"/>
            </a:endParaRPr>
          </a:p>
          <a:p>
            <a:endParaRPr lang="en-US" sz="1600" b="0" dirty="0">
              <a:latin typeface="Georgia" pitchFamily="18" charset="0"/>
            </a:endParaRPr>
          </a:p>
          <a:p>
            <a:endParaRPr lang="en-US" sz="1600" b="0" dirty="0" smtClean="0">
              <a:latin typeface="Georgia" pitchFamily="18" charset="0"/>
            </a:endParaRPr>
          </a:p>
          <a:p>
            <a:endParaRPr lang="en-US" sz="1600" b="0" dirty="0">
              <a:latin typeface="Georgia" pitchFamily="18" charset="0"/>
            </a:endParaRPr>
          </a:p>
          <a:p>
            <a:pPr>
              <a:tabLst>
                <a:tab pos="463550" algn="l"/>
              </a:tabLst>
            </a:pPr>
            <a:r>
              <a:rPr lang="en-US" sz="1600" kern="0" dirty="0">
                <a:solidFill>
                  <a:sysClr val="windowText" lastClr="000000"/>
                </a:solidFill>
                <a:latin typeface="Georgia" pitchFamily="18" charset="0"/>
                <a:ea typeface="Verdana" pitchFamily="34" charset="0"/>
                <a:cs typeface="Verdana" pitchFamily="34" charset="0"/>
              </a:rPr>
              <a:t>• </a:t>
            </a:r>
            <a:r>
              <a:rPr lang="en-US" sz="1600" b="0" dirty="0" smtClean="0">
                <a:latin typeface="Georgia" pitchFamily="18" charset="0"/>
              </a:rPr>
              <a:t>Contains lists of values. Notice this list menu, like most of them, has a Find field at the 	top. </a:t>
            </a:r>
            <a:endParaRPr lang="en-US" sz="1600" dirty="0" smtClean="0">
              <a:latin typeface="Georgia" pitchFamily="18" charset="0"/>
            </a:endParaRPr>
          </a:p>
          <a:p>
            <a:pPr>
              <a:tabLst>
                <a:tab pos="463550" algn="l"/>
              </a:tabLst>
            </a:pPr>
            <a:r>
              <a:rPr lang="en-US" sz="1600" kern="0" dirty="0">
                <a:solidFill>
                  <a:sysClr val="windowText" lastClr="000000"/>
                </a:solidFill>
                <a:latin typeface="Georgia" pitchFamily="18" charset="0"/>
                <a:ea typeface="Verdana" pitchFamily="34" charset="0"/>
                <a:cs typeface="Verdana" pitchFamily="34" charset="0"/>
              </a:rPr>
              <a:t>• </a:t>
            </a:r>
            <a:r>
              <a:rPr lang="en-US" sz="1600" dirty="0" smtClean="0">
                <a:latin typeface="Georgia" pitchFamily="18" charset="0"/>
              </a:rPr>
              <a:t>Wildcards, % or _,  can be used in this field t</a:t>
            </a:r>
            <a:r>
              <a:rPr lang="en-US" sz="1600" b="0" dirty="0" smtClean="0">
                <a:latin typeface="Georgia" pitchFamily="18" charset="0"/>
              </a:rPr>
              <a:t>o quickly find an entry without 	scrolling through the table.</a:t>
            </a:r>
          </a:p>
          <a:p>
            <a:pPr>
              <a:tabLst>
                <a:tab pos="463550" algn="l"/>
              </a:tabLst>
            </a:pPr>
            <a:r>
              <a:rPr lang="en-US" sz="1600" b="0" dirty="0" smtClean="0">
                <a:latin typeface="Georgia" pitchFamily="18" charset="0"/>
              </a:rPr>
              <a:t> </a:t>
            </a:r>
            <a:r>
              <a:rPr lang="en-US" sz="1600" kern="0" dirty="0">
                <a:solidFill>
                  <a:sysClr val="windowText" lastClr="000000"/>
                </a:solidFill>
                <a:latin typeface="Georgia" pitchFamily="18" charset="0"/>
                <a:ea typeface="Verdana" pitchFamily="34" charset="0"/>
                <a:cs typeface="Verdana" pitchFamily="34" charset="0"/>
              </a:rPr>
              <a:t>• </a:t>
            </a:r>
            <a:r>
              <a:rPr lang="en-US" sz="1600" b="0" dirty="0" smtClean="0">
                <a:latin typeface="Georgia" pitchFamily="18" charset="0"/>
              </a:rPr>
              <a:t>Lists of Values are clearly defined and relatively easy to display. When a entry is found,   	simply double click and it will be automatically entered into the form field.</a:t>
            </a:r>
          </a:p>
          <a:p>
            <a:endParaRPr lang="en-US" sz="1200" dirty="0">
              <a:latin typeface="Verdana" pitchFamily="34" charset="0"/>
            </a:endParaRPr>
          </a:p>
        </p:txBody>
      </p:sp>
      <p:sp>
        <p:nvSpPr>
          <p:cNvPr id="6" name="Content Placeholder 5"/>
          <p:cNvSpPr>
            <a:spLocks noGrp="1"/>
          </p:cNvSpPr>
          <p:nvPr>
            <p:ph sz="half" idx="2"/>
          </p:nvPr>
        </p:nvSpPr>
        <p:spPr/>
        <p:txBody>
          <a:bodyPr>
            <a:normAutofit/>
          </a:bodyPr>
          <a:lstStyle/>
          <a:p>
            <a:pPr marL="0" lvl="0" indent="0">
              <a:spcBef>
                <a:spcPts val="0"/>
              </a:spcBef>
              <a:buBlip>
                <a:blip r:embed="rId4"/>
              </a:buBlip>
              <a:defRPr/>
            </a:pPr>
            <a:endParaRPr lang="en-US" sz="1500" kern="0" dirty="0">
              <a:solidFill>
                <a:sysClr val="windowText" lastClr="000000"/>
              </a:solidFill>
              <a:latin typeface="Verdana" pitchFamily="34" charset="0"/>
              <a:ea typeface="Verdana" pitchFamily="34" charset="0"/>
              <a:cs typeface="Verdana" pitchFamily="34" charset="0"/>
            </a:endParaRPr>
          </a:p>
          <a:p>
            <a:pPr marL="0" lvl="0" indent="0">
              <a:spcBef>
                <a:spcPts val="0"/>
              </a:spcBef>
              <a:buBlip>
                <a:blip r:embed="rId4"/>
              </a:buBlip>
              <a:defRPr/>
            </a:pPr>
            <a:endParaRPr lang="en-US" sz="1500" kern="0" dirty="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kern="0" dirty="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smtClean="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smtClean="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smtClean="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smtClean="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smtClean="0">
              <a:solidFill>
                <a:sysClr val="windowText" lastClr="000000"/>
              </a:solidFill>
              <a:latin typeface="Verdana" pitchFamily="34" charset="0"/>
              <a:ea typeface="Verdana" pitchFamily="34" charset="0"/>
              <a:cs typeface="Verdana" pitchFamily="34" charset="0"/>
            </a:endParaRPr>
          </a:p>
          <a:p>
            <a:pPr marL="0" lvl="0" indent="0">
              <a:spcBef>
                <a:spcPts val="0"/>
              </a:spcBef>
              <a:buNone/>
              <a:defRPr/>
            </a:pPr>
            <a:endParaRPr lang="en-US" sz="1500" b="1" kern="0" dirty="0">
              <a:solidFill>
                <a:sysClr val="windowText" lastClr="000000"/>
              </a:solidFill>
              <a:latin typeface="Verdana" pitchFamily="34" charset="0"/>
              <a:ea typeface="Verdana" pitchFamily="34" charset="0"/>
              <a:cs typeface="Verdana" pitchFamily="34" charset="0"/>
            </a:endParaRPr>
          </a:p>
          <a:p>
            <a:endParaRPr lang="en-US" dirty="0"/>
          </a:p>
        </p:txBody>
      </p:sp>
      <p:sp>
        <p:nvSpPr>
          <p:cNvPr id="2" name="TextBox 1"/>
          <p:cNvSpPr txBox="1"/>
          <p:nvPr/>
        </p:nvSpPr>
        <p:spPr>
          <a:xfrm>
            <a:off x="457200" y="152400"/>
            <a:ext cx="8077200" cy="400110"/>
          </a:xfrm>
          <a:prstGeom prst="rect">
            <a:avLst/>
          </a:prstGeom>
          <a:solidFill>
            <a:srgbClr val="0000FF"/>
          </a:solidFill>
        </p:spPr>
        <p:txBody>
          <a:bodyPr wrap="square" rtlCol="0">
            <a:spAutoFit/>
          </a:bodyPr>
          <a:lstStyle/>
          <a:p>
            <a:pPr algn="ctr"/>
            <a:r>
              <a:rPr lang="en-US" sz="2000" dirty="0" smtClean="0">
                <a:solidFill>
                  <a:schemeClr val="bg1"/>
                </a:solidFill>
                <a:latin typeface="Georgia" pitchFamily="18" charset="0"/>
              </a:rPr>
              <a:t>Lesson 4: List Search</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1038224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 y="3048000"/>
            <a:ext cx="8991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411162"/>
          </a:xfrm>
          <a:solidFill>
            <a:srgbClr val="0000FF"/>
          </a:solidFill>
        </p:spPr>
        <p:txBody>
          <a:bodyPr>
            <a:normAutofit/>
          </a:bodyPr>
          <a:lstStyle/>
          <a:p>
            <a:r>
              <a:rPr lang="en-US" sz="2000" dirty="0" smtClean="0">
                <a:solidFill>
                  <a:schemeClr val="bg1"/>
                </a:solidFill>
                <a:latin typeface="Georgia" pitchFamily="18" charset="0"/>
              </a:rPr>
              <a:t>Lesson 4: GUASYST- System Identification</a:t>
            </a:r>
            <a:endParaRPr lang="en-US" sz="2000" dirty="0">
              <a:solidFill>
                <a:schemeClr val="bg1"/>
              </a:solidFill>
              <a:latin typeface="Georgia" pitchFamily="18" charset="0"/>
            </a:endParaRPr>
          </a:p>
        </p:txBody>
      </p:sp>
      <p:sp>
        <p:nvSpPr>
          <p:cNvPr id="6" name="Content Placeholder 5"/>
          <p:cNvSpPr>
            <a:spLocks noGrp="1"/>
          </p:cNvSpPr>
          <p:nvPr>
            <p:ph idx="1"/>
          </p:nvPr>
        </p:nvSpPr>
        <p:spPr>
          <a:xfrm>
            <a:off x="415119" y="762000"/>
            <a:ext cx="8229600" cy="2362200"/>
          </a:xfrm>
        </p:spPr>
        <p:txBody>
          <a:bodyPr>
            <a:noAutofit/>
          </a:bodyPr>
          <a:lstStyle/>
          <a:p>
            <a:r>
              <a:rPr lang="en-US" sz="1600" dirty="0">
                <a:solidFill>
                  <a:srgbClr val="000000"/>
                </a:solidFill>
                <a:latin typeface="Georgia" pitchFamily="18" charset="0"/>
              </a:rPr>
              <a:t>Use this form to identify the Banner systems that contain information about an ID. Each system is also broken down into key modules, such as Recruiting or Admissions in the Student System. This helps to further define the information being stored and maintained about the ID in Banner.</a:t>
            </a:r>
          </a:p>
          <a:p>
            <a:r>
              <a:rPr lang="en-US" sz="1600" dirty="0">
                <a:solidFill>
                  <a:srgbClr val="000000"/>
                </a:solidFill>
                <a:latin typeface="Georgia" pitchFamily="18" charset="0"/>
              </a:rPr>
              <a:t>GUASYST provides a quick overview of information about an ID as it exists in the Banner database, enabling you to see, for example, certain correlations of an individual's activity. However, the information displayed here is not distinguishable by date, term, or other time frame. The form is simply a quick-reference to systems where further information about an ID may be stored</a:t>
            </a:r>
            <a:endParaRPr lang="en-US" sz="1600" b="0" i="0" dirty="0">
              <a:solidFill>
                <a:srgbClr val="000000"/>
              </a:solidFill>
              <a:effectLst/>
              <a:latin typeface="Georgia" pitchFamily="18" charset="0"/>
            </a:endParaRPr>
          </a:p>
        </p:txBody>
      </p:sp>
    </p:spTree>
    <p:extLst>
      <p:ext uri="{BB962C8B-B14F-4D97-AF65-F5344CB8AC3E}">
        <p14:creationId xmlns:p14="http://schemas.microsoft.com/office/powerpoint/2010/main" val="2228236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513" y="2971800"/>
            <a:ext cx="79898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096962"/>
          </a:xfrm>
          <a:solidFill>
            <a:srgbClr val="0000FF"/>
          </a:solidFill>
        </p:spPr>
        <p:txBody>
          <a:bodyPr>
            <a:normAutofit fontScale="90000"/>
          </a:bodyPr>
          <a:lstStyle/>
          <a:p>
            <a:r>
              <a:rPr lang="en-US" dirty="0" smtClean="0">
                <a:solidFill>
                  <a:schemeClr val="bg1"/>
                </a:solidFill>
                <a:latin typeface="Georgia" pitchFamily="18" charset="0"/>
              </a:rPr>
              <a:t>Lesson 5: </a:t>
            </a:r>
            <a:br>
              <a:rPr lang="en-US" dirty="0" smtClean="0">
                <a:solidFill>
                  <a:schemeClr val="bg1"/>
                </a:solidFill>
                <a:latin typeface="Georgia" pitchFamily="18" charset="0"/>
              </a:rPr>
            </a:br>
            <a:r>
              <a:rPr lang="en-US" dirty="0" smtClean="0">
                <a:solidFill>
                  <a:schemeClr val="bg1"/>
                </a:solidFill>
                <a:latin typeface="Georgia" pitchFamily="18" charset="0"/>
              </a:rPr>
              <a:t>Extracting Data into a Spreadsheet</a:t>
            </a:r>
            <a:endParaRPr lang="en-US" dirty="0">
              <a:solidFill>
                <a:schemeClr val="bg1"/>
              </a:solidFill>
              <a:latin typeface="Georgia" pitchFamily="18" charset="0"/>
            </a:endParaRPr>
          </a:p>
        </p:txBody>
      </p:sp>
      <p:sp>
        <p:nvSpPr>
          <p:cNvPr id="6" name="Content Placeholder 5"/>
          <p:cNvSpPr>
            <a:spLocks noGrp="1"/>
          </p:cNvSpPr>
          <p:nvPr>
            <p:ph idx="1"/>
          </p:nvPr>
        </p:nvSpPr>
        <p:spPr>
          <a:xfrm>
            <a:off x="457200" y="3886200"/>
            <a:ext cx="8229600" cy="685800"/>
          </a:xfrm>
        </p:spPr>
        <p:txBody>
          <a:bodyPr/>
          <a:lstStyle/>
          <a:p>
            <a:pPr marL="0" indent="0">
              <a:buNone/>
            </a:pPr>
            <a:r>
              <a:rPr lang="en-US" sz="1800" dirty="0" smtClean="0">
                <a:latin typeface="Georgia" pitchFamily="18" charset="0"/>
              </a:rPr>
              <a:t>In this example SSAMATX is being used.  Enter desired data to extract and execute the query.</a:t>
            </a:r>
          </a:p>
          <a:p>
            <a:endParaRPr lang="en-US" dirty="0"/>
          </a:p>
        </p:txBody>
      </p:sp>
      <p:sp>
        <p:nvSpPr>
          <p:cNvPr id="2" name="TextBox 1"/>
          <p:cNvSpPr txBox="1"/>
          <p:nvPr/>
        </p:nvSpPr>
        <p:spPr>
          <a:xfrm>
            <a:off x="457200" y="1524000"/>
            <a:ext cx="8229600" cy="1200329"/>
          </a:xfrm>
          <a:prstGeom prst="rect">
            <a:avLst/>
          </a:prstGeom>
          <a:noFill/>
        </p:spPr>
        <p:txBody>
          <a:bodyPr wrap="square" rtlCol="0">
            <a:spAutoFit/>
          </a:bodyPr>
          <a:lstStyle/>
          <a:p>
            <a:r>
              <a:rPr lang="en-US" kern="0" dirty="0">
                <a:solidFill>
                  <a:sysClr val="windowText" lastClr="000000"/>
                </a:solidFill>
                <a:latin typeface="Georgia" pitchFamily="18" charset="0"/>
                <a:ea typeface="Verdana" pitchFamily="34" charset="0"/>
                <a:cs typeface="Verdana" pitchFamily="34" charset="0"/>
              </a:rPr>
              <a:t>• </a:t>
            </a:r>
            <a:r>
              <a:rPr lang="en-US" dirty="0" smtClean="0">
                <a:latin typeface="Georgia" pitchFamily="18" charset="0"/>
              </a:rPr>
              <a:t>You </a:t>
            </a:r>
            <a:r>
              <a:rPr lang="en-US" dirty="0">
                <a:latin typeface="Georgia" pitchFamily="18" charset="0"/>
              </a:rPr>
              <a:t>can extract data from a Banner form to a spreadsheet. </a:t>
            </a:r>
            <a:endParaRPr lang="en-US" dirty="0" smtClean="0">
              <a:latin typeface="Georgia" pitchFamily="18" charset="0"/>
            </a:endParaRPr>
          </a:p>
          <a:p>
            <a:pPr>
              <a:tabLst>
                <a:tab pos="463550" algn="l"/>
              </a:tabLst>
            </a:pPr>
            <a:r>
              <a:rPr lang="en-US" kern="0" dirty="0" smtClean="0">
                <a:solidFill>
                  <a:sysClr val="windowText" lastClr="000000"/>
                </a:solidFill>
                <a:latin typeface="Georgia" pitchFamily="18" charset="0"/>
                <a:ea typeface="Verdana" pitchFamily="34" charset="0"/>
                <a:cs typeface="Verdana" pitchFamily="34" charset="0"/>
              </a:rPr>
              <a:t>• </a:t>
            </a:r>
            <a:r>
              <a:rPr lang="en-US" dirty="0" smtClean="0">
                <a:latin typeface="Georgia" pitchFamily="18" charset="0"/>
              </a:rPr>
              <a:t>On </a:t>
            </a:r>
            <a:r>
              <a:rPr lang="en-US" dirty="0">
                <a:latin typeface="Georgia" pitchFamily="18" charset="0"/>
              </a:rPr>
              <a:t>some forms, you have </a:t>
            </a:r>
            <a:r>
              <a:rPr lang="en-US" dirty="0" smtClean="0">
                <a:latin typeface="Georgia" pitchFamily="18" charset="0"/>
              </a:rPr>
              <a:t>the option </a:t>
            </a:r>
            <a:r>
              <a:rPr lang="en-US" dirty="0">
                <a:latin typeface="Georgia" pitchFamily="18" charset="0"/>
              </a:rPr>
              <a:t>to extract detail data from the current </a:t>
            </a:r>
            <a:r>
              <a:rPr lang="en-US" dirty="0" smtClean="0">
                <a:latin typeface="Georgia" pitchFamily="18" charset="0"/>
              </a:rPr>
              <a:t>	block </a:t>
            </a:r>
            <a:r>
              <a:rPr lang="en-US" dirty="0">
                <a:latin typeface="Georgia" pitchFamily="18" charset="0"/>
              </a:rPr>
              <a:t>either with or without data from the </a:t>
            </a:r>
            <a:r>
              <a:rPr lang="en-US" dirty="0" smtClean="0">
                <a:latin typeface="Georgia" pitchFamily="18" charset="0"/>
              </a:rPr>
              <a:t>key block </a:t>
            </a:r>
            <a:r>
              <a:rPr lang="en-US" dirty="0">
                <a:latin typeface="Georgia" pitchFamily="18" charset="0"/>
              </a:rPr>
              <a:t>included. </a:t>
            </a:r>
            <a:endParaRPr lang="en-US" dirty="0" smtClean="0">
              <a:latin typeface="Georgia" pitchFamily="18" charset="0"/>
            </a:endParaRPr>
          </a:p>
          <a:p>
            <a:r>
              <a:rPr lang="en-US" kern="0" dirty="0">
                <a:solidFill>
                  <a:sysClr val="windowText" lastClr="000000"/>
                </a:solidFill>
                <a:latin typeface="Georgia" pitchFamily="18" charset="0"/>
                <a:ea typeface="Verdana" pitchFamily="34" charset="0"/>
                <a:cs typeface="Verdana" pitchFamily="34" charset="0"/>
              </a:rPr>
              <a:t>• </a:t>
            </a:r>
            <a:r>
              <a:rPr lang="en-US" kern="0" dirty="0" smtClean="0">
                <a:solidFill>
                  <a:sysClr val="windowText" lastClr="000000"/>
                </a:solidFill>
                <a:latin typeface="Georgia" pitchFamily="18" charset="0"/>
                <a:ea typeface="Verdana" pitchFamily="34" charset="0"/>
                <a:cs typeface="Verdana" pitchFamily="34" charset="0"/>
              </a:rPr>
              <a:t> </a:t>
            </a:r>
            <a:r>
              <a:rPr lang="en-US" dirty="0" smtClean="0">
                <a:latin typeface="Georgia" pitchFamily="18" charset="0"/>
              </a:rPr>
              <a:t>Once </a:t>
            </a:r>
            <a:r>
              <a:rPr lang="en-US" dirty="0">
                <a:latin typeface="Georgia" pitchFamily="18" charset="0"/>
              </a:rPr>
              <a:t>in </a:t>
            </a:r>
            <a:r>
              <a:rPr lang="en-US" dirty="0" smtClean="0">
                <a:latin typeface="Georgia" pitchFamily="18" charset="0"/>
              </a:rPr>
              <a:t>a </a:t>
            </a:r>
            <a:r>
              <a:rPr lang="en-US" dirty="0">
                <a:latin typeface="Georgia" pitchFamily="18" charset="0"/>
              </a:rPr>
              <a:t>spreadsheet, you can easily make graphs and reports for </a:t>
            </a:r>
            <a:r>
              <a:rPr lang="en-US" dirty="0" smtClean="0">
                <a:latin typeface="Georgia" pitchFamily="18" charset="0"/>
              </a:rPr>
              <a:t>the data</a:t>
            </a:r>
            <a:r>
              <a:rPr lang="en-US" dirty="0">
                <a:latin typeface="Georgia" pitchFamily="18" charset="0"/>
              </a:rPr>
              <a:t>.</a:t>
            </a:r>
          </a:p>
        </p:txBody>
      </p:sp>
    </p:spTree>
    <p:extLst>
      <p:ext uri="{BB962C8B-B14F-4D97-AF65-F5344CB8AC3E}">
        <p14:creationId xmlns:p14="http://schemas.microsoft.com/office/powerpoint/2010/main" val="46009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0000FF"/>
          </a:solidFill>
          <a:ln w="38100" cap="rnd">
            <a:solidFill>
              <a:srgbClr val="0000FF"/>
            </a:solidFill>
          </a:ln>
        </p:spPr>
        <p:txBody>
          <a:bodyPr>
            <a:normAutofit fontScale="90000"/>
          </a:bodyPr>
          <a:lstStyle/>
          <a:p>
            <a:r>
              <a:rPr lang="en-US" dirty="0" smtClean="0">
                <a:solidFill>
                  <a:schemeClr val="bg1"/>
                </a:solidFill>
                <a:latin typeface="Georgia" pitchFamily="18" charset="0"/>
              </a:rPr>
              <a:t>Lesson 1: Introduction to Banner</a:t>
            </a:r>
            <a:endParaRPr lang="en-US" dirty="0">
              <a:solidFill>
                <a:schemeClr val="bg1"/>
              </a:solidFill>
              <a:latin typeface="Georgia" pitchFamily="18" charset="0"/>
            </a:endParaRPr>
          </a:p>
        </p:txBody>
      </p:sp>
      <p:sp>
        <p:nvSpPr>
          <p:cNvPr id="4" name="Content Placeholder 2"/>
          <p:cNvSpPr>
            <a:spLocks noGrp="1"/>
          </p:cNvSpPr>
          <p:nvPr>
            <p:ph idx="1"/>
          </p:nvPr>
        </p:nvSpPr>
        <p:spPr>
          <a:xfrm>
            <a:off x="457200" y="1219200"/>
            <a:ext cx="8229600" cy="4906963"/>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Georgia" pitchFamily="18" charset="0"/>
              </a:rPr>
              <a:t>Banner Functional Areas </a:t>
            </a:r>
          </a:p>
          <a:p>
            <a:pPr marL="0" marR="0" lvl="0" indent="0" defTabSz="914400" eaLnBrk="1" fontAlgn="auto" latinLnBrk="0" hangingPunct="1">
              <a:lnSpc>
                <a:spcPct val="100000"/>
              </a:lnSpc>
              <a:spcBef>
                <a:spcPts val="0"/>
              </a:spcBef>
              <a:spcAft>
                <a:spcPts val="0"/>
              </a:spcAft>
              <a:buClrTx/>
              <a:buSzTx/>
              <a:buNone/>
              <a:tabLst/>
              <a:defRPr/>
            </a:pP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Banner has five (5) functional areas: </a:t>
            </a:r>
          </a:p>
          <a:p>
            <a:pPr marL="0" marR="0" lvl="0" indent="0" defTabSz="914400" eaLnBrk="1" fontAlgn="auto" latinLnBrk="0" hangingPunct="1">
              <a:lnSpc>
                <a:spcPct val="100000"/>
              </a:lnSpc>
              <a:spcBef>
                <a:spcPts val="0"/>
              </a:spcBef>
              <a:spcAft>
                <a:spcPts val="0"/>
              </a:spcAft>
              <a:buClrTx/>
              <a:buSzTx/>
              <a:buNone/>
              <a:tabLst/>
              <a:defRPr/>
            </a:pP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Student </a:t>
            </a:r>
          </a:p>
          <a:p>
            <a:pPr marL="0" marR="0" lvl="0" indent="0" defTabSz="914400" eaLnBrk="1" fontAlgn="auto" latinLnBrk="0" hangingPunct="1">
              <a:lnSpc>
                <a:spcPct val="100000"/>
              </a:lnSpc>
              <a:spcBef>
                <a:spcPts val="0"/>
              </a:spcBef>
              <a:spcAft>
                <a:spcPts val="0"/>
              </a:spcAft>
              <a:buClrTx/>
              <a:buSzTx/>
              <a:buNone/>
              <a:tabLst/>
              <a:defRPr/>
            </a:pP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Financial Aid </a:t>
            </a:r>
          </a:p>
          <a:p>
            <a:pPr marL="0" marR="0" lvl="0" indent="0" defTabSz="914400" eaLnBrk="1" fontAlgn="auto" latinLnBrk="0" hangingPunct="1">
              <a:lnSpc>
                <a:spcPct val="100000"/>
              </a:lnSpc>
              <a:spcBef>
                <a:spcPts val="0"/>
              </a:spcBef>
              <a:spcAft>
                <a:spcPts val="0"/>
              </a:spcAft>
              <a:buClrTx/>
              <a:buSzTx/>
              <a:buNone/>
              <a:tabLst/>
              <a:defRPr/>
            </a:pP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Finance </a:t>
            </a:r>
          </a:p>
          <a:p>
            <a:pPr marL="0" marR="0" lvl="0" indent="0" defTabSz="914400" eaLnBrk="1" fontAlgn="auto" latinLnBrk="0" hangingPunct="1">
              <a:lnSpc>
                <a:spcPct val="100000"/>
              </a:lnSpc>
              <a:spcBef>
                <a:spcPts val="0"/>
              </a:spcBef>
              <a:spcAft>
                <a:spcPts val="0"/>
              </a:spcAft>
              <a:buClrTx/>
              <a:buSzTx/>
              <a:buNone/>
              <a:tabLst/>
              <a:defRPr/>
            </a:pP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Human Resources </a:t>
            </a:r>
          </a:p>
          <a:p>
            <a:pPr marL="0" marR="0" lvl="0" indent="0" defTabSz="914400" eaLnBrk="1" fontAlgn="auto" latinLnBrk="0" hangingPunct="1">
              <a:lnSpc>
                <a:spcPct val="100000"/>
              </a:lnSpc>
              <a:spcBef>
                <a:spcPts val="0"/>
              </a:spcBef>
              <a:spcAft>
                <a:spcPts val="0"/>
              </a:spcAft>
              <a:buClrTx/>
              <a:buSzTx/>
              <a:buNone/>
              <a:tabLst/>
              <a:defRPr/>
            </a:pP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Advancement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Georgia" pitchFamily="18" charset="0"/>
              </a:rPr>
              <a:t>Integrated System</a:t>
            </a:r>
          </a:p>
          <a:p>
            <a:pPr marL="0" marR="0" lvl="0" indent="0" defTabSz="914400" eaLnBrk="1" fontAlgn="auto" latinLnBrk="0" hangingPunct="1">
              <a:lnSpc>
                <a:spcPct val="100000"/>
              </a:lnSpc>
              <a:spcBef>
                <a:spcPts val="0"/>
              </a:spcBef>
              <a:spcAft>
                <a:spcPts val="0"/>
              </a:spcAft>
              <a:buClrTx/>
              <a:buSzTx/>
              <a:buNone/>
              <a:tabLst/>
              <a:defRPr/>
            </a:pP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All functional areas share one (1) common database. </a:t>
            </a:r>
          </a:p>
          <a:p>
            <a:pPr marL="0" marR="0" lvl="0" indent="0" defTabSz="914400" eaLnBrk="1" fontAlgn="auto" latinLnBrk="0" hangingPunct="1">
              <a:lnSpc>
                <a:spcPct val="100000"/>
              </a:lnSpc>
              <a:spcBef>
                <a:spcPts val="0"/>
              </a:spcBef>
              <a:spcAft>
                <a:spcPts val="0"/>
              </a:spcAft>
              <a:buClrTx/>
              <a:buSzTx/>
              <a:buNone/>
              <a:tabLst/>
              <a:defRPr/>
            </a:pP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In an integrated system, only one record should be created for each individual or vendor. </a:t>
            </a:r>
          </a:p>
          <a:p>
            <a:pPr marL="0" marR="0" lvl="0" indent="0" defTabSz="914400" eaLnBrk="1" fontAlgn="auto" latinLnBrk="0" hangingPunct="1">
              <a:lnSpc>
                <a:spcPct val="100000"/>
              </a:lnSpc>
              <a:spcBef>
                <a:spcPts val="0"/>
              </a:spcBef>
              <a:spcAft>
                <a:spcPts val="0"/>
              </a:spcAft>
              <a:buClrTx/>
              <a:buSzTx/>
              <a:buNone/>
              <a:tabLst/>
              <a:defRPr/>
            </a:pP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Each record in Banner has a unique identification number referred to as a PIDM (Personal Identification Master). </a:t>
            </a:r>
          </a:p>
          <a:p>
            <a:pPr marL="0" marR="0" lvl="0" indent="0" defTabSz="914400" eaLnBrk="1" fontAlgn="auto" latinLnBrk="0" hangingPunct="1">
              <a:lnSpc>
                <a:spcPct val="100000"/>
              </a:lnSpc>
              <a:spcBef>
                <a:spcPts val="0"/>
              </a:spcBef>
              <a:spcAft>
                <a:spcPts val="0"/>
              </a:spcAft>
              <a:buClrTx/>
              <a:buSzTx/>
              <a:buNone/>
              <a:tabLst/>
              <a:defRPr/>
            </a:pPr>
            <a:r>
              <a:rPr kumimoji="0" lang="en-US" sz="1800" b="1" i="0" u="none" strike="noStrike" kern="0" cap="none" spc="0" normalizeH="0" baseline="0" noProof="0" dirty="0" smtClean="0">
                <a:ln>
                  <a:noFill/>
                </a:ln>
                <a:solidFill>
                  <a:sysClr val="windowText" lastClr="000000"/>
                </a:solidFill>
                <a:effectLst/>
                <a:uLnTx/>
                <a:uFillTx/>
                <a:latin typeface="Georgia" pitchFamily="18" charset="0"/>
              </a:rPr>
              <a:t>Duplicate PIDMs cause major problems in Banner</a:t>
            </a:r>
            <a:r>
              <a:rPr kumimoji="0" lang="en-US" sz="1800" b="0" i="0" u="none" strike="noStrike" kern="0" cap="none" spc="0" normalizeH="0" baseline="0" noProof="0" dirty="0" smtClean="0">
                <a:ln>
                  <a:noFill/>
                </a:ln>
                <a:solidFill>
                  <a:sysClr val="windowText" lastClr="000000"/>
                </a:solidFill>
                <a:effectLst/>
                <a:uLnTx/>
                <a:uFillTx/>
                <a:latin typeface="Georgia" pitchFamily="18" charset="0"/>
              </a:rPr>
              <a:t>. We’ll cover proper Search Techniques used to avoid creating them.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eorgia"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5638800" y="1066800"/>
            <a:ext cx="3214886" cy="2667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9262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43" y="1066800"/>
            <a:ext cx="8229600" cy="487362"/>
          </a:xfrm>
        </p:spPr>
        <p:txBody>
          <a:bodyPr>
            <a:normAutofit/>
          </a:bodyPr>
          <a:lstStyle/>
          <a:p>
            <a:pPr algn="l"/>
            <a:r>
              <a:rPr lang="en-US" sz="1800" dirty="0" smtClean="0">
                <a:latin typeface="Georgia" pitchFamily="18" charset="0"/>
              </a:rPr>
              <a:t>Go to </a:t>
            </a:r>
            <a:r>
              <a:rPr lang="en-US" sz="1800" u="sng" dirty="0" smtClean="0">
                <a:latin typeface="Georgia" pitchFamily="18" charset="0"/>
              </a:rPr>
              <a:t>H</a:t>
            </a:r>
            <a:r>
              <a:rPr lang="en-US" sz="1800" dirty="0" smtClean="0">
                <a:latin typeface="Georgia" pitchFamily="18" charset="0"/>
              </a:rPr>
              <a:t>elp on the Menu bar and select Extract Data No Key</a:t>
            </a:r>
            <a:endParaRPr lang="en-US" sz="1800" dirty="0">
              <a:latin typeface="Georgia"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27" y="1981200"/>
            <a:ext cx="822959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5826" y="304800"/>
            <a:ext cx="8229599" cy="400110"/>
          </a:xfrm>
          <a:prstGeom prst="rect">
            <a:avLst/>
          </a:prstGeom>
          <a:solidFill>
            <a:srgbClr val="0000FF"/>
          </a:solidFill>
        </p:spPr>
        <p:txBody>
          <a:bodyPr wrap="square" rtlCol="0">
            <a:spAutoFit/>
          </a:bodyPr>
          <a:lstStyle/>
          <a:p>
            <a:r>
              <a:rPr lang="en-US" sz="2000" dirty="0" smtClean="0">
                <a:solidFill>
                  <a:schemeClr val="bg1"/>
                </a:solidFill>
                <a:latin typeface="Georgia" pitchFamily="18" charset="0"/>
              </a:rPr>
              <a:t>Lesson 5: Extracting Data Continued</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2521992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37" y="702623"/>
            <a:ext cx="8229600" cy="411162"/>
          </a:xfrm>
        </p:spPr>
        <p:txBody>
          <a:bodyPr>
            <a:normAutofit/>
          </a:bodyPr>
          <a:lstStyle/>
          <a:p>
            <a:pPr algn="l"/>
            <a:r>
              <a:rPr lang="en-US" sz="1800" dirty="0" smtClean="0">
                <a:latin typeface="Georgia" pitchFamily="18" charset="0"/>
              </a:rPr>
              <a:t>You will receive this popup box. Click on Open and the report should appear.</a:t>
            </a:r>
            <a:endParaRPr lang="en-US" sz="1800" dirty="0">
              <a:latin typeface="Georgia" pitchFamily="18" charset="0"/>
            </a:endParaRP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219200"/>
            <a:ext cx="3828620" cy="277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200400"/>
            <a:ext cx="76200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52400"/>
            <a:ext cx="82915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074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22941"/>
            <a:ext cx="75041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838200"/>
          </a:xfrm>
          <a:solidFill>
            <a:srgbClr val="0000FF"/>
          </a:solidFill>
        </p:spPr>
        <p:txBody>
          <a:bodyPr>
            <a:noAutofit/>
          </a:bodyPr>
          <a:lstStyle/>
          <a:p>
            <a:r>
              <a:rPr lang="en-US" sz="2800" dirty="0" smtClean="0">
                <a:solidFill>
                  <a:schemeClr val="bg1"/>
                </a:solidFill>
                <a:latin typeface="Georgia" pitchFamily="18" charset="0"/>
              </a:rPr>
              <a:t>Lesson 6: </a:t>
            </a:r>
            <a:br>
              <a:rPr lang="en-US" sz="2800" dirty="0" smtClean="0">
                <a:solidFill>
                  <a:schemeClr val="bg1"/>
                </a:solidFill>
                <a:latin typeface="Georgia" pitchFamily="18" charset="0"/>
              </a:rPr>
            </a:br>
            <a:r>
              <a:rPr lang="en-US" sz="2800" dirty="0" smtClean="0">
                <a:solidFill>
                  <a:schemeClr val="bg1"/>
                </a:solidFill>
                <a:latin typeface="Georgia" pitchFamily="18" charset="0"/>
              </a:rPr>
              <a:t>Run Banner Jobs to the Database</a:t>
            </a:r>
            <a:endParaRPr lang="en-US" sz="2800" dirty="0">
              <a:solidFill>
                <a:schemeClr val="bg1"/>
              </a:solidFill>
              <a:latin typeface="Georgia" pitchFamily="18" charset="0"/>
            </a:endParaRPr>
          </a:p>
        </p:txBody>
      </p:sp>
      <p:pic>
        <p:nvPicPr>
          <p:cNvPr id="717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606" y="4648200"/>
            <a:ext cx="7398107"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09601" y="1221477"/>
            <a:ext cx="7367812" cy="369332"/>
          </a:xfrm>
          <a:prstGeom prst="rect">
            <a:avLst/>
          </a:prstGeom>
          <a:noFill/>
        </p:spPr>
        <p:txBody>
          <a:bodyPr wrap="square" rtlCol="0">
            <a:spAutoFit/>
          </a:bodyPr>
          <a:lstStyle/>
          <a:p>
            <a:r>
              <a:rPr lang="en-US" dirty="0" smtClean="0">
                <a:latin typeface="Georgia" pitchFamily="18" charset="0"/>
              </a:rPr>
              <a:t>1. Enter Database in the Printer Control field.</a:t>
            </a:r>
            <a:endParaRPr lang="en-US" dirty="0">
              <a:latin typeface="Georgia" pitchFamily="18" charset="0"/>
            </a:endParaRPr>
          </a:p>
        </p:txBody>
      </p:sp>
      <p:cxnSp>
        <p:nvCxnSpPr>
          <p:cNvPr id="13" name="Straight Arrow Connector 12"/>
          <p:cNvCxnSpPr/>
          <p:nvPr/>
        </p:nvCxnSpPr>
        <p:spPr>
          <a:xfrm flipH="1">
            <a:off x="2286000" y="1590809"/>
            <a:ext cx="2590800" cy="1838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606" y="4278868"/>
            <a:ext cx="7398107" cy="369332"/>
          </a:xfrm>
          <a:prstGeom prst="rect">
            <a:avLst/>
          </a:prstGeom>
          <a:noFill/>
        </p:spPr>
        <p:txBody>
          <a:bodyPr wrap="square" rtlCol="0">
            <a:spAutoFit/>
          </a:bodyPr>
          <a:lstStyle/>
          <a:p>
            <a:r>
              <a:rPr lang="en-US" dirty="0" smtClean="0">
                <a:latin typeface="Georgia" pitchFamily="18" charset="0"/>
              </a:rPr>
              <a:t>  2. Click Options, then Review Output.</a:t>
            </a:r>
            <a:endParaRPr lang="en-US" dirty="0">
              <a:latin typeface="Georgia" pitchFamily="18" charset="0"/>
            </a:endParaRPr>
          </a:p>
        </p:txBody>
      </p:sp>
      <p:cxnSp>
        <p:nvCxnSpPr>
          <p:cNvPr id="16" name="Straight Arrow Connector 15"/>
          <p:cNvCxnSpPr/>
          <p:nvPr/>
        </p:nvCxnSpPr>
        <p:spPr>
          <a:xfrm flipH="1">
            <a:off x="2667000" y="4648200"/>
            <a:ext cx="990600" cy="690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302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914401" y="725500"/>
            <a:ext cx="7565057" cy="428185"/>
          </a:xfrm>
        </p:spPr>
        <p:txBody>
          <a:bodyPr>
            <a:normAutofit/>
          </a:bodyPr>
          <a:lstStyle/>
          <a:p>
            <a:r>
              <a:rPr lang="en-US" sz="1800" dirty="0" smtClean="0">
                <a:solidFill>
                  <a:schemeClr val="tx1"/>
                </a:solidFill>
                <a:latin typeface="Georgia" pitchFamily="18" charset="0"/>
              </a:rPr>
              <a:t>3. Double Click in File Name: field and retrieve .lis file.</a:t>
            </a:r>
            <a:endParaRPr lang="en-US" sz="1800" dirty="0">
              <a:solidFill>
                <a:schemeClr val="tx1"/>
              </a:solidFill>
              <a:latin typeface="Georgia" pitchFamily="18" charset="0"/>
            </a:endParaRPr>
          </a:p>
        </p:txBody>
      </p:sp>
      <p:sp>
        <p:nvSpPr>
          <p:cNvPr id="9" name="TextBox 8"/>
          <p:cNvSpPr txBox="1"/>
          <p:nvPr/>
        </p:nvSpPr>
        <p:spPr>
          <a:xfrm>
            <a:off x="914402" y="3762709"/>
            <a:ext cx="7030584" cy="369332"/>
          </a:xfrm>
          <a:prstGeom prst="rect">
            <a:avLst/>
          </a:prstGeom>
          <a:noFill/>
        </p:spPr>
        <p:txBody>
          <a:bodyPr wrap="square" rtlCol="0">
            <a:spAutoFit/>
          </a:bodyPr>
          <a:lstStyle/>
          <a:p>
            <a:r>
              <a:rPr lang="en-US" dirty="0" smtClean="0">
                <a:latin typeface="Georgia" pitchFamily="18" charset="0"/>
              </a:rPr>
              <a:t>4. Report will Display.</a:t>
            </a:r>
            <a:endParaRPr lang="en-US" dirty="0">
              <a:latin typeface="Georgia" pitchFamily="18" charset="0"/>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1" y="4267200"/>
            <a:ext cx="76200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538" y="1298862"/>
            <a:ext cx="7056437"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a:off x="4114800" y="1066800"/>
            <a:ext cx="524472" cy="990600"/>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8200" y="228600"/>
            <a:ext cx="7620000" cy="400110"/>
          </a:xfrm>
          <a:prstGeom prst="rect">
            <a:avLst/>
          </a:prstGeom>
          <a:solidFill>
            <a:srgbClr val="0000FF"/>
          </a:solidFill>
        </p:spPr>
        <p:txBody>
          <a:bodyPr wrap="square" rtlCol="0">
            <a:spAutoFit/>
          </a:bodyPr>
          <a:lstStyle/>
          <a:p>
            <a:r>
              <a:rPr lang="en-US" sz="2000" dirty="0" smtClean="0">
                <a:solidFill>
                  <a:schemeClr val="bg1"/>
                </a:solidFill>
                <a:latin typeface="Georgia" pitchFamily="18" charset="0"/>
              </a:rPr>
              <a:t>Lesson 6: Running  Banner Jobs to the Database Continued</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1675246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95800"/>
            <a:ext cx="7772400" cy="358775"/>
          </a:xfrm>
        </p:spPr>
        <p:txBody>
          <a:bodyPr>
            <a:normAutofit fontScale="90000"/>
          </a:bodyPr>
          <a:lstStyle/>
          <a:p>
            <a:endParaRPr lang="en-US" dirty="0"/>
          </a:p>
        </p:txBody>
      </p:sp>
      <p:sp>
        <p:nvSpPr>
          <p:cNvPr id="3" name="Text Placeholder 2"/>
          <p:cNvSpPr>
            <a:spLocks noGrp="1"/>
          </p:cNvSpPr>
          <p:nvPr>
            <p:ph type="body" idx="1"/>
          </p:nvPr>
        </p:nvSpPr>
        <p:spPr>
          <a:xfrm>
            <a:off x="533398" y="628710"/>
            <a:ext cx="8153401" cy="1352490"/>
          </a:xfrm>
        </p:spPr>
        <p:txBody>
          <a:bodyPr>
            <a:normAutofit/>
          </a:bodyPr>
          <a:lstStyle/>
          <a:p>
            <a:r>
              <a:rPr lang="en-US" sz="1600" dirty="0" smtClean="0">
                <a:solidFill>
                  <a:schemeClr val="tx1"/>
                </a:solidFill>
                <a:latin typeface="Georgia" pitchFamily="18" charset="0"/>
              </a:rPr>
              <a:t>5. You may wish to save the report and view it in a more user friendly format. </a:t>
            </a:r>
          </a:p>
          <a:p>
            <a:r>
              <a:rPr lang="en-US" sz="1600" dirty="0">
                <a:solidFill>
                  <a:schemeClr val="tx1"/>
                </a:solidFill>
                <a:latin typeface="Georgia" pitchFamily="18" charset="0"/>
              </a:rPr>
              <a:t> </a:t>
            </a:r>
            <a:r>
              <a:rPr lang="en-US" sz="1600" dirty="0" smtClean="0">
                <a:solidFill>
                  <a:schemeClr val="tx1"/>
                </a:solidFill>
                <a:latin typeface="Georgia" pitchFamily="18" charset="0"/>
              </a:rPr>
              <a:t>   Press Options on the Menu Bar and select Show Document(Save and Print File). </a:t>
            </a:r>
          </a:p>
          <a:p>
            <a:r>
              <a:rPr lang="en-US" sz="1600" dirty="0">
                <a:solidFill>
                  <a:schemeClr val="tx1"/>
                </a:solidFill>
                <a:latin typeface="Georgia" pitchFamily="18" charset="0"/>
              </a:rPr>
              <a:t> </a:t>
            </a:r>
            <a:r>
              <a:rPr lang="en-US" sz="1600" dirty="0" smtClean="0">
                <a:solidFill>
                  <a:schemeClr val="tx1"/>
                </a:solidFill>
                <a:latin typeface="Georgia" pitchFamily="18" charset="0"/>
              </a:rPr>
              <a:t>   You will  receive a popup box, click Yes, and then the report should appear</a:t>
            </a:r>
          </a:p>
          <a:p>
            <a:r>
              <a:rPr lang="en-US" sz="1600" dirty="0">
                <a:solidFill>
                  <a:schemeClr val="tx1"/>
                </a:solidFill>
                <a:latin typeface="Georgia" pitchFamily="18" charset="0"/>
              </a:rPr>
              <a:t> </a:t>
            </a:r>
            <a:r>
              <a:rPr lang="en-US" sz="1600" dirty="0" smtClean="0">
                <a:solidFill>
                  <a:schemeClr val="tx1"/>
                </a:solidFill>
                <a:latin typeface="Georgia" pitchFamily="18" charset="0"/>
              </a:rPr>
              <a:t>   as shown below.</a:t>
            </a:r>
            <a:endParaRPr lang="en-US" sz="1600" dirty="0">
              <a:solidFill>
                <a:schemeClr val="tx1"/>
              </a:solidFill>
              <a:latin typeface="Georgia"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8" y="2057400"/>
            <a:ext cx="7637463"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49" y="4312124"/>
            <a:ext cx="8285163"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352800"/>
            <a:ext cx="43719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228600"/>
            <a:ext cx="8113712" cy="400110"/>
          </a:xfrm>
          <a:prstGeom prst="rect">
            <a:avLst/>
          </a:prstGeom>
          <a:solidFill>
            <a:srgbClr val="0000FF"/>
          </a:solidFill>
        </p:spPr>
        <p:txBody>
          <a:bodyPr wrap="square" rtlCol="0">
            <a:spAutoFit/>
          </a:bodyPr>
          <a:lstStyle/>
          <a:p>
            <a:r>
              <a:rPr lang="en-US" sz="2000" dirty="0" smtClean="0">
                <a:solidFill>
                  <a:schemeClr val="bg1"/>
                </a:solidFill>
                <a:latin typeface="Georgia" pitchFamily="18" charset="0"/>
              </a:rPr>
              <a:t>Lesson 6: Running Banner Jobs to the Database Continued</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3545729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00FF"/>
          </a:solidFill>
        </p:spPr>
        <p:txBody>
          <a:bodyPr>
            <a:normAutofit/>
          </a:bodyPr>
          <a:lstStyle/>
          <a:p>
            <a:r>
              <a:rPr lang="en-US" sz="4000" dirty="0" smtClean="0">
                <a:solidFill>
                  <a:schemeClr val="bg1"/>
                </a:solidFill>
                <a:latin typeface="Georgia" pitchFamily="18" charset="0"/>
              </a:rPr>
              <a:t>Lesson 7: QuickFlow</a:t>
            </a:r>
            <a:endParaRPr lang="en-US" sz="4000" dirty="0">
              <a:solidFill>
                <a:schemeClr val="bg1"/>
              </a:solidFill>
              <a:latin typeface="Georgia" pitchFamily="18" charset="0"/>
            </a:endParaRPr>
          </a:p>
        </p:txBody>
      </p:sp>
      <p:sp>
        <p:nvSpPr>
          <p:cNvPr id="5" name="Content Placeholder 4"/>
          <p:cNvSpPr>
            <a:spLocks noGrp="1"/>
          </p:cNvSpPr>
          <p:nvPr>
            <p:ph idx="1"/>
          </p:nvPr>
        </p:nvSpPr>
        <p:spPr/>
        <p:txBody>
          <a:bodyPr>
            <a:normAutofit/>
          </a:bodyPr>
          <a:lstStyle/>
          <a:p>
            <a:pPr marL="0" indent="0">
              <a:buNone/>
            </a:pPr>
            <a:r>
              <a:rPr lang="en-US" sz="1600" kern="0" dirty="0">
                <a:solidFill>
                  <a:sysClr val="windowText" lastClr="000000"/>
                </a:solidFill>
                <a:latin typeface="Georgia" pitchFamily="18" charset="0"/>
                <a:ea typeface="Verdana" pitchFamily="34" charset="0"/>
                <a:cs typeface="Verdana" pitchFamily="34" charset="0"/>
              </a:rPr>
              <a:t>• </a:t>
            </a:r>
            <a:r>
              <a:rPr lang="en-US" sz="1600" b="1" dirty="0" smtClean="0">
                <a:latin typeface="Georgia" pitchFamily="18" charset="0"/>
              </a:rPr>
              <a:t>What is a QuickFlow?</a:t>
            </a:r>
          </a:p>
          <a:p>
            <a:pPr marL="457200" lvl="1" indent="0">
              <a:buNone/>
            </a:pPr>
            <a:r>
              <a:rPr lang="en-US" sz="1600" dirty="0" smtClean="0">
                <a:latin typeface="Georgia" pitchFamily="18" charset="0"/>
              </a:rPr>
              <a:t>A QuickFlow in Banner allows you to access multiple forms in a specific sequence.</a:t>
            </a:r>
          </a:p>
          <a:p>
            <a:pPr marL="457200" lvl="1" indent="0">
              <a:buNone/>
            </a:pPr>
            <a:endParaRPr lang="en-US" sz="1600" dirty="0" smtClean="0">
              <a:latin typeface="Georgia" pitchFamily="18" charset="0"/>
            </a:endParaRPr>
          </a:p>
          <a:p>
            <a:pPr marL="60325" lvl="1" indent="0">
              <a:buNone/>
            </a:pPr>
            <a:r>
              <a:rPr lang="en-US" sz="1600" kern="0" dirty="0">
                <a:solidFill>
                  <a:sysClr val="windowText" lastClr="000000"/>
                </a:solidFill>
                <a:latin typeface="Georgia" pitchFamily="18" charset="0"/>
                <a:ea typeface="Verdana" pitchFamily="34" charset="0"/>
                <a:cs typeface="Verdana" pitchFamily="34" charset="0"/>
              </a:rPr>
              <a:t>• </a:t>
            </a:r>
            <a:r>
              <a:rPr lang="en-US" sz="1600" b="1" dirty="0" smtClean="0">
                <a:latin typeface="Georgia" pitchFamily="18" charset="0"/>
              </a:rPr>
              <a:t>When is a QuickFlow useful?</a:t>
            </a:r>
          </a:p>
          <a:p>
            <a:pPr marL="457200" lvl="1" indent="0">
              <a:buNone/>
            </a:pPr>
            <a:r>
              <a:rPr lang="en-US" sz="1600" dirty="0" smtClean="0">
                <a:latin typeface="Georgia" pitchFamily="18" charset="0"/>
              </a:rPr>
              <a:t>A QuickFlow is useful when your job function repeatedly requires you to process several forms in a specific order to complete a task. Once a QuickFlow is set up, you need only to access the QuickFlow, and then all forms in the Quick Flow will open in the order specified in setup.</a:t>
            </a:r>
          </a:p>
          <a:p>
            <a:pPr marL="457200" lvl="1" indent="0">
              <a:buNone/>
            </a:pPr>
            <a:endParaRPr lang="en-US" sz="1600" dirty="0" smtClean="0">
              <a:latin typeface="Georgia" pitchFamily="18" charset="0"/>
            </a:endParaRPr>
          </a:p>
          <a:p>
            <a:pPr marL="60325" lvl="1" indent="0">
              <a:buNone/>
            </a:pPr>
            <a:r>
              <a:rPr lang="en-US" sz="1600" kern="0" dirty="0">
                <a:solidFill>
                  <a:sysClr val="windowText" lastClr="000000"/>
                </a:solidFill>
                <a:latin typeface="Georgia" pitchFamily="18" charset="0"/>
                <a:ea typeface="Verdana" pitchFamily="34" charset="0"/>
                <a:cs typeface="Verdana" pitchFamily="34" charset="0"/>
              </a:rPr>
              <a:t>• </a:t>
            </a:r>
            <a:r>
              <a:rPr lang="en-US" sz="1600" b="1" dirty="0" smtClean="0">
                <a:latin typeface="Georgia" pitchFamily="18" charset="0"/>
              </a:rPr>
              <a:t>What are the forms used in setting up or using QuickFlows?</a:t>
            </a:r>
          </a:p>
          <a:p>
            <a:pPr marL="60325" lvl="1" indent="0">
              <a:buNone/>
              <a:tabLst>
                <a:tab pos="463550" algn="l"/>
              </a:tabLst>
            </a:pPr>
            <a:r>
              <a:rPr lang="en-US" sz="1600" dirty="0" smtClean="0">
                <a:latin typeface="Georgia" pitchFamily="18" charset="0"/>
              </a:rPr>
              <a:t>	GTVQUIK-defines the QuickFlow code and description</a:t>
            </a:r>
          </a:p>
          <a:p>
            <a:pPr marL="60325" lvl="1" indent="0">
              <a:buNone/>
              <a:tabLst>
                <a:tab pos="463550" algn="l"/>
              </a:tabLst>
            </a:pPr>
            <a:r>
              <a:rPr lang="en-US" sz="1600" dirty="0">
                <a:latin typeface="Georgia" pitchFamily="18" charset="0"/>
              </a:rPr>
              <a:t>	</a:t>
            </a:r>
            <a:r>
              <a:rPr lang="en-US" sz="1600" dirty="0" smtClean="0">
                <a:latin typeface="Georgia" pitchFamily="18" charset="0"/>
              </a:rPr>
              <a:t>GUAQUIK-defines the forms in the QuickFlow and the sequence in which the 	forms are processed.</a:t>
            </a:r>
          </a:p>
          <a:p>
            <a:pPr marL="60325" lvl="1" indent="0">
              <a:buNone/>
              <a:tabLst>
                <a:tab pos="463550" algn="l"/>
              </a:tabLst>
            </a:pPr>
            <a:r>
              <a:rPr lang="en-US" sz="1600" dirty="0" smtClean="0">
                <a:latin typeface="Georgia" pitchFamily="18" charset="0"/>
              </a:rPr>
              <a:t>	GUAQFLW-allows you to enter the identifier defined in GUAQUIK to execute 	the Quickflow.</a:t>
            </a:r>
          </a:p>
        </p:txBody>
      </p:sp>
    </p:spTree>
    <p:extLst>
      <p:ext uri="{BB962C8B-B14F-4D97-AF65-F5344CB8AC3E}">
        <p14:creationId xmlns:p14="http://schemas.microsoft.com/office/powerpoint/2010/main" val="58765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743200"/>
            <a:ext cx="4391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487362"/>
          </a:xfrm>
          <a:solidFill>
            <a:srgbClr val="0000FF"/>
          </a:solidFill>
        </p:spPr>
        <p:txBody>
          <a:bodyPr>
            <a:normAutofit/>
          </a:bodyPr>
          <a:lstStyle/>
          <a:p>
            <a:r>
              <a:rPr lang="en-US" sz="2000" dirty="0" smtClean="0">
                <a:solidFill>
                  <a:schemeClr val="bg1"/>
                </a:solidFill>
                <a:latin typeface="Georgia" pitchFamily="18" charset="0"/>
              </a:rPr>
              <a:t>Lesson 7: Creating and Using QuickFlows - Steps</a:t>
            </a:r>
            <a:endParaRPr lang="en-US" sz="2000" dirty="0">
              <a:solidFill>
                <a:schemeClr val="bg1"/>
              </a:solidFill>
              <a:latin typeface="Georgia" pitchFamily="18" charset="0"/>
            </a:endParaRPr>
          </a:p>
        </p:txBody>
      </p:sp>
      <p:sp>
        <p:nvSpPr>
          <p:cNvPr id="3" name="Content Placeholder 2"/>
          <p:cNvSpPr>
            <a:spLocks noGrp="1"/>
          </p:cNvSpPr>
          <p:nvPr>
            <p:ph idx="1"/>
          </p:nvPr>
        </p:nvSpPr>
        <p:spPr>
          <a:xfrm>
            <a:off x="466156" y="914400"/>
            <a:ext cx="8229600" cy="5349081"/>
          </a:xfrm>
        </p:spPr>
        <p:txBody>
          <a:bodyPr>
            <a:noAutofit/>
          </a:bodyPr>
          <a:lstStyle/>
          <a:p>
            <a:pPr>
              <a:buAutoNum type="arabicPeriod"/>
            </a:pPr>
            <a:r>
              <a:rPr lang="en-US" sz="1600" b="1" dirty="0" smtClean="0">
                <a:latin typeface="Georgia" pitchFamily="18" charset="0"/>
              </a:rPr>
              <a:t>Determine the following:</a:t>
            </a:r>
          </a:p>
          <a:p>
            <a:pPr marL="457200" lvl="1" indent="0">
              <a:buNone/>
            </a:pPr>
            <a:r>
              <a:rPr lang="en-US" sz="1600" dirty="0" smtClean="0">
                <a:latin typeface="Georgia" pitchFamily="18" charset="0"/>
              </a:rPr>
              <a:t>a. Purpose of QuickFlow</a:t>
            </a:r>
          </a:p>
          <a:p>
            <a:pPr marL="457200" lvl="1" indent="0">
              <a:buNone/>
            </a:pPr>
            <a:r>
              <a:rPr lang="en-US" sz="1600" dirty="0" smtClean="0">
                <a:latin typeface="Georgia" pitchFamily="18" charset="0"/>
              </a:rPr>
              <a:t>b. Forms needed in QuickFlow</a:t>
            </a:r>
          </a:p>
          <a:p>
            <a:pPr marL="457200" lvl="1" indent="0">
              <a:buNone/>
            </a:pPr>
            <a:r>
              <a:rPr lang="en-US" sz="1600" dirty="0" smtClean="0">
                <a:latin typeface="Georgia" pitchFamily="18" charset="0"/>
              </a:rPr>
              <a:t>c. Order in which the forms should be accessed.</a:t>
            </a:r>
          </a:p>
          <a:p>
            <a:pPr marL="349250" lvl="1" indent="-342900">
              <a:buAutoNum type="arabicPeriod" startAt="2"/>
            </a:pPr>
            <a:r>
              <a:rPr lang="en-US" sz="1600" b="1" dirty="0" smtClean="0">
                <a:latin typeface="Georgia" pitchFamily="18" charset="0"/>
              </a:rPr>
              <a:t>Access the form GTVQUIK. The form will list all active QuickFlows.</a:t>
            </a:r>
          </a:p>
          <a:p>
            <a:pPr marL="457200" lvl="1" indent="0">
              <a:buNone/>
            </a:pPr>
            <a:r>
              <a:rPr lang="en-US" sz="1600" dirty="0" smtClean="0">
                <a:latin typeface="Georgia" pitchFamily="18" charset="0"/>
              </a:rPr>
              <a:t>a. Click the Insert Record toolbar button.</a:t>
            </a:r>
          </a:p>
          <a:p>
            <a:pPr marL="457200" lvl="1" indent="0">
              <a:buNone/>
            </a:pPr>
            <a:r>
              <a:rPr lang="en-US" sz="1600" dirty="0" smtClean="0">
                <a:latin typeface="Georgia" pitchFamily="18" charset="0"/>
              </a:rPr>
              <a:t>b. In the QuickFlow column of the blank record, enter a code that will identify 	your QuickFlow.</a:t>
            </a:r>
          </a:p>
          <a:p>
            <a:pPr marL="457200" lvl="1" indent="0">
              <a:buNone/>
            </a:pPr>
            <a:r>
              <a:rPr lang="en-US" sz="1600" dirty="0" smtClean="0">
                <a:latin typeface="Georgia" pitchFamily="18" charset="0"/>
              </a:rPr>
              <a:t>c. Click the Save toolbar button.</a:t>
            </a:r>
          </a:p>
          <a:p>
            <a:pPr marL="457200" lvl="1" indent="0">
              <a:buNone/>
            </a:pPr>
            <a:r>
              <a:rPr lang="en-US" sz="1600" dirty="0" smtClean="0">
                <a:latin typeface="Georgia" pitchFamily="18" charset="0"/>
              </a:rPr>
              <a:t>d. Your QuickFlow code and description have now been defined.</a:t>
            </a:r>
          </a:p>
          <a:p>
            <a:pPr marL="349250" lvl="1" indent="-342900">
              <a:buAutoNum type="arabicPeriod" startAt="3"/>
            </a:pPr>
            <a:r>
              <a:rPr lang="en-US" sz="1600" b="1" dirty="0" smtClean="0">
                <a:latin typeface="Georgia" pitchFamily="18" charset="0"/>
              </a:rPr>
              <a:t>Access the form GUAQUIK.</a:t>
            </a:r>
            <a:endParaRPr lang="en-US" sz="1600" b="1" dirty="0">
              <a:latin typeface="Georgia" pitchFamily="18" charset="0"/>
            </a:endParaRPr>
          </a:p>
          <a:p>
            <a:pPr marL="469900" lvl="1" indent="0">
              <a:buNone/>
            </a:pPr>
            <a:r>
              <a:rPr lang="en-US" sz="1600" dirty="0" smtClean="0">
                <a:latin typeface="Georgia" pitchFamily="18" charset="0"/>
              </a:rPr>
              <a:t>a. Enter the QuickFlow code you defined in Step 2b above.</a:t>
            </a:r>
          </a:p>
          <a:p>
            <a:pPr marL="469900" lvl="1" indent="0">
              <a:buNone/>
            </a:pPr>
            <a:r>
              <a:rPr lang="en-US" sz="1600" dirty="0" smtClean="0">
                <a:latin typeface="Georgia" pitchFamily="18" charset="0"/>
              </a:rPr>
              <a:t>b. If you wish to search for existing QuickFlows, click the Search button in the 	Key Block. Select Quick Flow codes from the Option List. You will be taken 	to the QuickFlow validation table where you can double-click the desired 	QuickFlow code and description. This information will be returned to 	GUAQUIK.</a:t>
            </a:r>
          </a:p>
          <a:p>
            <a:pPr marL="469900" lvl="1" indent="0">
              <a:buNone/>
            </a:pPr>
            <a:r>
              <a:rPr lang="en-US" sz="1600" dirty="0" smtClean="0">
                <a:latin typeface="Georgia" pitchFamily="18" charset="0"/>
              </a:rPr>
              <a:t>c. Click the Next Block toolbar button.</a:t>
            </a:r>
          </a:p>
          <a:p>
            <a:pPr marL="469900" lvl="1" indent="0">
              <a:buNone/>
            </a:pPr>
            <a:r>
              <a:rPr lang="en-US" sz="1600" dirty="0" smtClean="0">
                <a:latin typeface="Georgia" pitchFamily="18" charset="0"/>
              </a:rPr>
              <a:t>d. In the left pane, you will see a list of all objects in the database.</a:t>
            </a:r>
          </a:p>
        </p:txBody>
      </p:sp>
    </p:spTree>
    <p:extLst>
      <p:ext uri="{BB962C8B-B14F-4D97-AF65-F5344CB8AC3E}">
        <p14:creationId xmlns:p14="http://schemas.microsoft.com/office/powerpoint/2010/main" val="985726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609599"/>
            <a:ext cx="8229600" cy="3581401"/>
          </a:xfrm>
        </p:spPr>
        <p:txBody>
          <a:bodyPr>
            <a:noAutofit/>
          </a:bodyPr>
          <a:lstStyle/>
          <a:p>
            <a:pPr>
              <a:buNone/>
            </a:pPr>
            <a:r>
              <a:rPr lang="en-US" sz="1600" b="1" dirty="0" smtClean="0">
                <a:latin typeface="Georgia" pitchFamily="18" charset="0"/>
              </a:rPr>
              <a:t>4. To add objects to your QuickFlow in GUAQUIK, use either step a or b: </a:t>
            </a:r>
          </a:p>
          <a:p>
            <a:pPr>
              <a:buNone/>
            </a:pPr>
            <a:r>
              <a:rPr lang="en-US" sz="1600" dirty="0" smtClean="0">
                <a:latin typeface="Georgia" pitchFamily="18" charset="0"/>
              </a:rPr>
              <a:t>	a.</a:t>
            </a:r>
            <a:r>
              <a:rPr lang="en-US" sz="1600" dirty="0">
                <a:latin typeface="Georgia" pitchFamily="18" charset="0"/>
              </a:rPr>
              <a:t> </a:t>
            </a:r>
            <a:r>
              <a:rPr lang="en-US" sz="1600" dirty="0" smtClean="0">
                <a:latin typeface="Georgia" pitchFamily="18" charset="0"/>
              </a:rPr>
              <a:t>Find the code for the desired object in the left pane, drag it to the right pane, and then drop it. The object name and description appear in the right pane. If you do not want to scroll to find the object name, you can type the object name in the Find field in the left pane and press ENTER. Repeat to add additional forms. </a:t>
            </a:r>
          </a:p>
          <a:p>
            <a:pPr>
              <a:buNone/>
            </a:pPr>
            <a:r>
              <a:rPr lang="en-US" sz="1600" dirty="0" smtClean="0">
                <a:solidFill>
                  <a:srgbClr val="C00000"/>
                </a:solidFill>
                <a:latin typeface="Georgia" pitchFamily="18" charset="0"/>
              </a:rPr>
              <a:t>	</a:t>
            </a:r>
            <a:r>
              <a:rPr lang="en-US" sz="1600" dirty="0">
                <a:solidFill>
                  <a:srgbClr val="C00000"/>
                </a:solidFill>
                <a:latin typeface="Georgia" pitchFamily="18" charset="0"/>
              </a:rPr>
              <a:t>	</a:t>
            </a:r>
            <a:r>
              <a:rPr lang="en-US" sz="1600" dirty="0" smtClean="0">
                <a:solidFill>
                  <a:srgbClr val="C00000"/>
                </a:solidFill>
                <a:latin typeface="Georgia" pitchFamily="18" charset="0"/>
              </a:rPr>
              <a:t>			OR </a:t>
            </a:r>
          </a:p>
          <a:p>
            <a:pPr>
              <a:buNone/>
            </a:pPr>
            <a:r>
              <a:rPr lang="en-US" sz="1600" dirty="0" smtClean="0">
                <a:latin typeface="Georgia" pitchFamily="18" charset="0"/>
              </a:rPr>
              <a:t>	b. In the right pane, enter the seven-character name of the objects you wish to add. </a:t>
            </a:r>
          </a:p>
          <a:p>
            <a:pPr marL="0" indent="1588">
              <a:buNone/>
              <a:tabLst>
                <a:tab pos="463550" algn="l"/>
              </a:tabLst>
            </a:pPr>
            <a:r>
              <a:rPr lang="en-US" sz="1600" b="1" dirty="0" smtClean="0">
                <a:latin typeface="Georgia" pitchFamily="18" charset="0"/>
              </a:rPr>
              <a:t>	IMPORTANT NOTE: </a:t>
            </a:r>
            <a:r>
              <a:rPr lang="en-US" sz="1600" dirty="0" smtClean="0">
                <a:latin typeface="Georgia" pitchFamily="18" charset="0"/>
              </a:rPr>
              <a:t>You must list the objects in the order in which you 	want 	them to appear in the QuickFlow. For example, if you want users of the 	QuickFlow to access GUASYST, SPAIDEN, and SAAADMS in that order, you 	must list GUASYST, then SPAIDEN, then SAAADMS in the right pane. </a:t>
            </a:r>
          </a:p>
          <a:p>
            <a:pPr>
              <a:buNone/>
            </a:pPr>
            <a:r>
              <a:rPr lang="en-US" sz="1600" b="1" dirty="0" smtClean="0">
                <a:latin typeface="Georgia" pitchFamily="18" charset="0"/>
              </a:rPr>
              <a:t>5.  Click the Save toolbar button. </a:t>
            </a:r>
          </a:p>
          <a:p>
            <a:pPr algn="ctr">
              <a:buNone/>
            </a:pPr>
            <a:r>
              <a:rPr lang="en-US" sz="1600" b="1" dirty="0" smtClean="0">
                <a:latin typeface="Georgia" pitchFamily="18" charset="0"/>
              </a:rPr>
              <a:t>Your QuickFlow is now set up and ready for use!</a:t>
            </a:r>
            <a:endParaRPr lang="en-US" sz="1600" b="1" dirty="0">
              <a:latin typeface="Georgia" pitchFamily="18" charset="0"/>
            </a:endParaRPr>
          </a:p>
        </p:txBody>
      </p:sp>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70" y="4193487"/>
            <a:ext cx="8763000" cy="26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57200" y="152400"/>
            <a:ext cx="8229600" cy="457200"/>
          </a:xfrm>
          <a:solidFill>
            <a:srgbClr val="0000FF"/>
          </a:solidFill>
        </p:spPr>
        <p:txBody>
          <a:bodyPr>
            <a:normAutofit/>
          </a:bodyPr>
          <a:lstStyle/>
          <a:p>
            <a:r>
              <a:rPr lang="en-US" sz="2000" dirty="0" smtClean="0">
                <a:solidFill>
                  <a:schemeClr val="bg1"/>
                </a:solidFill>
                <a:latin typeface="Georgia" pitchFamily="18" charset="0"/>
              </a:rPr>
              <a:t>Lesson 7: Creating and Using QuickFlows - Steps</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2387040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FF"/>
          </a:solidFill>
        </p:spPr>
        <p:txBody>
          <a:bodyPr/>
          <a:lstStyle/>
          <a:p>
            <a:r>
              <a:rPr lang="en-US" dirty="0" smtClean="0">
                <a:solidFill>
                  <a:schemeClr val="bg1"/>
                </a:solidFill>
                <a:latin typeface="Georgia" pitchFamily="18" charset="0"/>
              </a:rPr>
              <a:t>Questions?</a:t>
            </a:r>
            <a:endParaRPr lang="en-US" dirty="0">
              <a:solidFill>
                <a:schemeClr val="bg1"/>
              </a:solidFill>
              <a:latin typeface="Georgia" pitchFamily="18" charset="0"/>
            </a:endParaRPr>
          </a:p>
        </p:txBody>
      </p:sp>
      <p:sp>
        <p:nvSpPr>
          <p:cNvPr id="3" name="Content Placeholder 2"/>
          <p:cNvSpPr>
            <a:spLocks noGrp="1"/>
          </p:cNvSpPr>
          <p:nvPr>
            <p:ph idx="1"/>
          </p:nvPr>
        </p:nvSpPr>
        <p:spPr>
          <a:xfrm>
            <a:off x="457200" y="1600200"/>
            <a:ext cx="8229600" cy="4419600"/>
          </a:xfrm>
        </p:spPr>
        <p:txBody>
          <a:bodyPr>
            <a:normAutofit/>
          </a:bodyPr>
          <a:lstStyle/>
          <a:p>
            <a:pPr marL="0" indent="0" algn="ctr">
              <a:buNone/>
            </a:pPr>
            <a:r>
              <a:rPr lang="en-US" dirty="0" smtClean="0"/>
              <a:t>Thank you for attending!</a:t>
            </a:r>
          </a:p>
          <a:p>
            <a:pPr marL="0" indent="0" algn="ctr">
              <a:buNone/>
            </a:pPr>
            <a:r>
              <a:rPr lang="en-US" dirty="0" smtClean="0"/>
              <a:t>Cindy Hampton</a:t>
            </a:r>
          </a:p>
          <a:p>
            <a:pPr marL="0" indent="0" algn="ctr">
              <a:buNone/>
            </a:pPr>
            <a:r>
              <a:rPr lang="en-US" dirty="0" smtClean="0"/>
              <a:t>hampton@mc.edu</a:t>
            </a:r>
            <a:endParaRPr lang="en-US" dirty="0"/>
          </a:p>
          <a:p>
            <a:pPr marL="0" indent="0" algn="ctr">
              <a:buNone/>
            </a:pPr>
            <a:endParaRPr lang="en-US" dirty="0" smtClean="0"/>
          </a:p>
          <a:p>
            <a:pPr marL="0" indent="0" algn="ctr">
              <a:buNone/>
            </a:pPr>
            <a:endParaRPr lang="en-US" dirty="0"/>
          </a:p>
        </p:txBody>
      </p:sp>
      <p:pic>
        <p:nvPicPr>
          <p:cNvPr id="4" name="Picture 3" descr="http://www.mbug.net/../mbug_logo.gif"/>
          <p:cNvPicPr>
            <a:picLocks noChangeAspect="1" noChangeArrowheads="1"/>
          </p:cNvPicPr>
          <p:nvPr/>
        </p:nvPicPr>
        <p:blipFill>
          <a:blip r:embed="rId2" cstate="print"/>
          <a:srcRect/>
          <a:stretch>
            <a:fillRect/>
          </a:stretch>
        </p:blipFill>
        <p:spPr bwMode="auto">
          <a:xfrm>
            <a:off x="3200400" y="3505200"/>
            <a:ext cx="2541552" cy="2624070"/>
          </a:xfrm>
          <a:prstGeom prst="rect">
            <a:avLst/>
          </a:prstGeom>
          <a:noFill/>
        </p:spPr>
      </p:pic>
    </p:spTree>
    <p:extLst>
      <p:ext uri="{BB962C8B-B14F-4D97-AF65-F5344CB8AC3E}">
        <p14:creationId xmlns:p14="http://schemas.microsoft.com/office/powerpoint/2010/main" val="3159332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38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a:spLocks noGrp="1"/>
          </p:cNvSpPr>
          <p:nvPr>
            <p:ph sz="half" idx="1"/>
          </p:nvPr>
        </p:nvSpPr>
        <p:spPr>
          <a:xfrm>
            <a:off x="438955" y="718066"/>
            <a:ext cx="8458200" cy="1720334"/>
          </a:xfrm>
          <a:prstGeom prst="rect">
            <a:avLst/>
          </a:prstGeom>
        </p:spPr>
        <p:txBody>
          <a:bodyP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3800" kern="0" dirty="0">
              <a:solidFill>
                <a:sysClr val="windowText" lastClr="000000"/>
              </a:solidFill>
              <a:latin typeface="Georgia" pitchFamily="18"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None/>
              <a:tabLst/>
              <a:defRPr/>
            </a:pPr>
            <a:r>
              <a:rPr lang="en-US" sz="7200" kern="0" dirty="0" smtClean="0">
                <a:solidFill>
                  <a:sysClr val="windowText" lastClr="000000"/>
                </a:solidFill>
                <a:latin typeface="Georgia" pitchFamily="18" charset="0"/>
                <a:ea typeface="Verdana" pitchFamily="34" charset="0"/>
                <a:cs typeface="Verdana" pitchFamily="34" charset="0"/>
              </a:rPr>
              <a:t>•</a:t>
            </a:r>
            <a:r>
              <a:rPr kumimoji="0" lang="en-US" sz="7200" b="0" i="0" u="none" strike="noStrike" kern="0" cap="none" spc="0" normalizeH="0" baseline="0" noProof="0" dirty="0" smtClean="0">
                <a:ln>
                  <a:noFill/>
                </a:ln>
                <a:solidFill>
                  <a:sysClr val="windowText" lastClr="000000"/>
                </a:solidFill>
                <a:effectLst/>
                <a:uLnTx/>
                <a:uFillTx/>
                <a:latin typeface="Georgia" pitchFamily="18" charset="0"/>
                <a:ea typeface="Verdana" pitchFamily="34" charset="0"/>
                <a:cs typeface="Verdana" pitchFamily="34" charset="0"/>
              </a:rPr>
              <a:t>Web-based, accessible through a browser.</a:t>
            </a:r>
          </a:p>
          <a:p>
            <a:pPr marL="0" marR="0" lvl="0" indent="0" defTabSz="914400" eaLnBrk="1" fontAlgn="auto" latinLnBrk="0" hangingPunct="1">
              <a:lnSpc>
                <a:spcPct val="100000"/>
              </a:lnSpc>
              <a:spcBef>
                <a:spcPts val="0"/>
              </a:spcBef>
              <a:spcAft>
                <a:spcPts val="0"/>
              </a:spcAft>
              <a:buClrTx/>
              <a:buSzTx/>
              <a:buNone/>
              <a:tabLst/>
              <a:defRPr/>
            </a:pPr>
            <a:endParaRPr kumimoji="0" lang="en-US" sz="7200" b="0" i="0" u="none" strike="noStrike" kern="0" cap="none" spc="0" normalizeH="0" baseline="0" noProof="0" dirty="0" smtClean="0">
              <a:ln>
                <a:noFill/>
              </a:ln>
              <a:solidFill>
                <a:sysClr val="windowText" lastClr="000000"/>
              </a:solidFill>
              <a:effectLst/>
              <a:uLnTx/>
              <a:uFillTx/>
              <a:latin typeface="Georgia" pitchFamily="18" charset="0"/>
              <a:ea typeface="Verdana" pitchFamily="34" charset="0"/>
              <a:cs typeface="Verdana" pitchFamily="34" charset="0"/>
            </a:endParaRPr>
          </a:p>
          <a:p>
            <a:pPr marL="0" lvl="0" indent="0">
              <a:spcBef>
                <a:spcPts val="0"/>
              </a:spcBef>
              <a:buNone/>
              <a:defRPr/>
            </a:pPr>
            <a:r>
              <a:rPr lang="en-US" sz="7200" kern="0" dirty="0">
                <a:solidFill>
                  <a:sysClr val="windowText" lastClr="000000"/>
                </a:solidFill>
                <a:latin typeface="Georgia" pitchFamily="18" charset="0"/>
                <a:ea typeface="Verdana" pitchFamily="34" charset="0"/>
                <a:cs typeface="Verdana" pitchFamily="34" charset="0"/>
              </a:rPr>
              <a:t>• </a:t>
            </a:r>
            <a:r>
              <a:rPr kumimoji="0" lang="en-US" sz="7200" b="0" i="0" u="none" strike="noStrike" kern="0" cap="none" spc="0" normalizeH="0" baseline="0" noProof="0" dirty="0" smtClean="0">
                <a:ln>
                  <a:noFill/>
                </a:ln>
                <a:solidFill>
                  <a:sysClr val="windowText" lastClr="000000"/>
                </a:solidFill>
                <a:effectLst/>
                <a:uLnTx/>
                <a:uFillTx/>
                <a:latin typeface="Georgia" pitchFamily="18" charset="0"/>
                <a:ea typeface="Verdana" pitchFamily="34" charset="0"/>
                <a:cs typeface="Verdana" pitchFamily="34" charset="0"/>
              </a:rPr>
              <a:t>Access restricted to users who require it for their jobs.</a:t>
            </a:r>
          </a:p>
          <a:p>
            <a:pPr marL="0" marR="0" lvl="0" indent="0" defTabSz="914400" eaLnBrk="1" fontAlgn="auto" latinLnBrk="0" hangingPunct="1">
              <a:lnSpc>
                <a:spcPct val="100000"/>
              </a:lnSpc>
              <a:spcBef>
                <a:spcPts val="0"/>
              </a:spcBef>
              <a:spcAft>
                <a:spcPts val="0"/>
              </a:spcAft>
              <a:buClrTx/>
              <a:buSzTx/>
              <a:buNone/>
              <a:tabLst/>
              <a:defRPr/>
            </a:pPr>
            <a:r>
              <a:rPr kumimoji="0" lang="en-US" sz="7200" b="0" i="0" u="none" strike="noStrike" kern="0" cap="none" spc="0" normalizeH="0" baseline="0" noProof="0" dirty="0" smtClean="0">
                <a:ln>
                  <a:noFill/>
                </a:ln>
                <a:solidFill>
                  <a:sysClr val="windowText" lastClr="000000"/>
                </a:solidFill>
                <a:effectLst/>
                <a:uLnTx/>
                <a:uFillTx/>
                <a:latin typeface="Georgia" pitchFamily="18" charset="0"/>
                <a:ea typeface="Verdana" pitchFamily="34" charset="0"/>
                <a:cs typeface="Verdana" pitchFamily="34" charset="0"/>
              </a:rPr>
              <a:t> </a:t>
            </a:r>
          </a:p>
          <a:p>
            <a:pPr marL="0" lvl="0" indent="0">
              <a:spcBef>
                <a:spcPts val="0"/>
              </a:spcBef>
              <a:buNone/>
              <a:defRPr/>
            </a:pPr>
            <a:r>
              <a:rPr lang="en-US" sz="7200" kern="0" dirty="0">
                <a:solidFill>
                  <a:sysClr val="windowText" lastClr="000000"/>
                </a:solidFill>
                <a:latin typeface="Georgia" pitchFamily="18" charset="0"/>
                <a:ea typeface="Verdana" pitchFamily="34" charset="0"/>
                <a:cs typeface="Verdana" pitchFamily="34" charset="0"/>
              </a:rPr>
              <a:t>• </a:t>
            </a:r>
            <a:r>
              <a:rPr kumimoji="0" lang="en-US" sz="7200" b="0" i="0" u="none" strike="noStrike" kern="0" cap="none" spc="0" normalizeH="0" baseline="0" noProof="0" dirty="0" smtClean="0">
                <a:ln>
                  <a:noFill/>
                </a:ln>
                <a:solidFill>
                  <a:sysClr val="windowText" lastClr="000000"/>
                </a:solidFill>
                <a:effectLst/>
                <a:uLnTx/>
                <a:uFillTx/>
                <a:latin typeface="Georgia" pitchFamily="18" charset="0"/>
                <a:ea typeface="Verdana" pitchFamily="34" charset="0"/>
                <a:cs typeface="Verdana" pitchFamily="34" charset="0"/>
              </a:rPr>
              <a:t>INB Navigation Training must be completed before access is granted.  </a:t>
            </a:r>
          </a:p>
          <a:p>
            <a:pPr marL="0" marR="0" lvl="0" indent="0" defTabSz="914400" eaLnBrk="1" fontAlgn="auto" latinLnBrk="0" hangingPunct="1">
              <a:lnSpc>
                <a:spcPct val="100000"/>
              </a:lnSpc>
              <a:spcBef>
                <a:spcPts val="0"/>
              </a:spcBef>
              <a:spcAft>
                <a:spcPts val="0"/>
              </a:spcAft>
              <a:buClrTx/>
              <a:buSzTx/>
              <a:buNone/>
              <a:tabLst/>
              <a:defRPr/>
            </a:pPr>
            <a:endParaRPr kumimoji="0" lang="en-US" sz="7200" b="0" i="0" u="none" strike="noStrike" kern="0" cap="none" spc="0" normalizeH="0" baseline="0" noProof="0" dirty="0" smtClean="0">
              <a:ln>
                <a:noFill/>
              </a:ln>
              <a:solidFill>
                <a:sysClr val="windowText" lastClr="000000"/>
              </a:solidFill>
              <a:effectLst/>
              <a:uLnTx/>
              <a:uFillTx/>
              <a:latin typeface="Georgia" pitchFamily="18" charset="0"/>
              <a:ea typeface="Verdana" pitchFamily="34" charset="0"/>
              <a:cs typeface="Verdana" pitchFamily="34" charset="0"/>
            </a:endParaRPr>
          </a:p>
          <a:p>
            <a:pPr marL="0" lvl="0" indent="0">
              <a:spcBef>
                <a:spcPts val="0"/>
              </a:spcBef>
              <a:buNone/>
              <a:defRPr/>
            </a:pPr>
            <a:r>
              <a:rPr lang="en-US" sz="7200" kern="0" dirty="0">
                <a:solidFill>
                  <a:sysClr val="windowText" lastClr="000000"/>
                </a:solidFill>
                <a:latin typeface="Georgia" pitchFamily="18" charset="0"/>
                <a:ea typeface="Verdana" pitchFamily="34" charset="0"/>
                <a:cs typeface="Verdana" pitchFamily="34" charset="0"/>
              </a:rPr>
              <a:t>• </a:t>
            </a:r>
            <a:r>
              <a:rPr kumimoji="0" lang="en-US" sz="7200" b="0" i="0" u="none" strike="noStrike" kern="0" cap="none" spc="0" normalizeH="0" baseline="0" noProof="0" dirty="0" smtClean="0">
                <a:ln>
                  <a:noFill/>
                </a:ln>
                <a:solidFill>
                  <a:sysClr val="windowText" lastClr="000000"/>
                </a:solidFill>
                <a:effectLst/>
                <a:uLnTx/>
                <a:uFillTx/>
                <a:latin typeface="Georgia" pitchFamily="18" charset="0"/>
                <a:ea typeface="Verdana" pitchFamily="34" charset="0"/>
                <a:cs typeface="Verdana" pitchFamily="34" charset="0"/>
              </a:rPr>
              <a:t>Functional training is provided by the department.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400" kern="0" dirty="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a:solidFill>
                  <a:sysClr val="windowText" lastClr="000000"/>
                </a:solidFill>
                <a:latin typeface="Georgia" pitchFamily="18" charset="0"/>
              </a:rPr>
              <a:t> </a:t>
            </a:r>
            <a:r>
              <a:rPr lang="en-US" sz="1800" kern="0" dirty="0" smtClean="0">
                <a:solidFill>
                  <a:sysClr val="windowText" lastClr="000000"/>
                </a:solidFill>
                <a:latin typeface="Georgia"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smtClean="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smtClean="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smtClean="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smtClean="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smtClean="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smtClean="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smtClean="0">
              <a:solidFill>
                <a:sysClr val="windowText" lastClr="000000"/>
              </a:solidFill>
              <a:latin typeface="Georgia"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5600" b="0" i="0" u="none" strike="noStrike" kern="0" cap="none" spc="0" normalizeH="0" baseline="0" noProof="0" dirty="0">
                <a:ln>
                  <a:noFill/>
                </a:ln>
                <a:solidFill>
                  <a:sysClr val="windowText" lastClr="000000"/>
                </a:solidFill>
                <a:effectLst/>
                <a:uLnTx/>
                <a:uFillTx/>
                <a:latin typeface="Georgia" pitchFamily="18" charset="0"/>
              </a:rPr>
              <a:t> </a:t>
            </a:r>
            <a:r>
              <a:rPr kumimoji="0" lang="en-US" sz="5600" b="0" i="0" u="none" strike="noStrike" kern="0" cap="none" spc="0" normalizeH="0" baseline="0" noProof="0" dirty="0" smtClean="0">
                <a:ln>
                  <a:noFill/>
                </a:ln>
                <a:solidFill>
                  <a:sysClr val="windowText" lastClr="000000"/>
                </a:solidFill>
                <a:effectLst/>
                <a:uLnTx/>
                <a:uFillTx/>
                <a:latin typeface="Georgia" pitchFamily="18" charset="0"/>
              </a:rPr>
              <a:t>                                                                                                              </a:t>
            </a:r>
            <a:endParaRPr kumimoji="0" lang="en-US" sz="5600" b="0" i="0" u="none" strike="noStrike" kern="0" cap="none" spc="0" normalizeH="0" baseline="0" noProof="0" dirty="0">
              <a:ln>
                <a:noFill/>
              </a:ln>
              <a:solidFill>
                <a:sysClr val="windowText" lastClr="000000"/>
              </a:solidFill>
              <a:effectLst/>
              <a:uLnTx/>
              <a:uFillTx/>
              <a:latin typeface="Georgia" pitchFamily="18" charset="0"/>
            </a:endParaRPr>
          </a:p>
        </p:txBody>
      </p:sp>
      <p:sp>
        <p:nvSpPr>
          <p:cNvPr id="5" name="TextBox 4"/>
          <p:cNvSpPr txBox="1"/>
          <p:nvPr/>
        </p:nvSpPr>
        <p:spPr>
          <a:xfrm>
            <a:off x="609600" y="237267"/>
            <a:ext cx="7315200" cy="400110"/>
          </a:xfrm>
          <a:prstGeom prst="rect">
            <a:avLst/>
          </a:prstGeom>
          <a:solidFill>
            <a:srgbClr val="0000FF"/>
          </a:solidFill>
        </p:spPr>
        <p:txBody>
          <a:bodyPr wrap="square" rtlCol="0">
            <a:spAutoFit/>
          </a:bodyPr>
          <a:lstStyle/>
          <a:p>
            <a:pPr algn="ctr"/>
            <a:r>
              <a:rPr lang="en-US" sz="2000" dirty="0">
                <a:solidFill>
                  <a:schemeClr val="bg1"/>
                </a:solidFill>
                <a:latin typeface="Georgia" pitchFamily="18" charset="0"/>
              </a:rPr>
              <a:t>Lesson </a:t>
            </a:r>
            <a:r>
              <a:rPr lang="en-US" sz="2000" dirty="0" smtClean="0">
                <a:solidFill>
                  <a:schemeClr val="bg1"/>
                </a:solidFill>
                <a:latin typeface="Georgia" pitchFamily="18" charset="0"/>
              </a:rPr>
              <a:t>1:  </a:t>
            </a:r>
            <a:r>
              <a:rPr lang="en-US" sz="2000" dirty="0">
                <a:solidFill>
                  <a:schemeClr val="bg1"/>
                </a:solidFill>
                <a:latin typeface="Georgia" pitchFamily="18" charset="0"/>
              </a:rPr>
              <a:t>Internet Native Banner </a:t>
            </a:r>
          </a:p>
        </p:txBody>
      </p:sp>
    </p:spTree>
    <p:extLst>
      <p:ext uri="{BB962C8B-B14F-4D97-AF65-F5344CB8AC3E}">
        <p14:creationId xmlns:p14="http://schemas.microsoft.com/office/powerpoint/2010/main" val="2339267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538766"/>
            <a:ext cx="8496300" cy="2890234"/>
          </a:xfrm>
        </p:spPr>
        <p:txBody>
          <a:bodyPr>
            <a:normAutofit fontScale="25000" lnSpcReduction="20000"/>
          </a:bodyPr>
          <a:lstStyle/>
          <a:p>
            <a:pPr marL="0" lvl="0" indent="0">
              <a:spcBef>
                <a:spcPts val="0"/>
              </a:spcBef>
              <a:buNone/>
              <a:defRPr/>
            </a:pPr>
            <a:r>
              <a:rPr lang="en-US" sz="7200" kern="0" dirty="0">
                <a:solidFill>
                  <a:sysClr val="windowText" lastClr="000000"/>
                </a:solidFill>
                <a:latin typeface="Georgia" pitchFamily="18" charset="0"/>
                <a:ea typeface="Verdana" pitchFamily="34" charset="0"/>
                <a:cs typeface="Verdana" pitchFamily="34" charset="0"/>
              </a:rPr>
              <a:t>• Web-based, accessible through </a:t>
            </a:r>
            <a:r>
              <a:rPr lang="en-US" sz="7200" kern="0" dirty="0" smtClean="0">
                <a:solidFill>
                  <a:sysClr val="windowText" lastClr="000000"/>
                </a:solidFill>
                <a:latin typeface="Georgia" pitchFamily="18" charset="0"/>
                <a:ea typeface="Verdana" pitchFamily="34" charset="0"/>
                <a:cs typeface="Verdana" pitchFamily="34" charset="0"/>
                <a:hlinkClick r:id="rId2"/>
              </a:rPr>
              <a:t>www.mc.edu</a:t>
            </a:r>
            <a:r>
              <a:rPr lang="en-US" sz="7200" kern="0" dirty="0" smtClean="0">
                <a:solidFill>
                  <a:sysClr val="windowText" lastClr="000000"/>
                </a:solidFill>
                <a:latin typeface="Georgia" pitchFamily="18" charset="0"/>
                <a:ea typeface="Verdana" pitchFamily="34" charset="0"/>
                <a:cs typeface="Verdana" pitchFamily="34" charset="0"/>
              </a:rPr>
              <a:t>. at our institution. </a:t>
            </a:r>
          </a:p>
          <a:p>
            <a:pPr marL="0" lvl="0" indent="0">
              <a:spcBef>
                <a:spcPts val="0"/>
              </a:spcBef>
              <a:buBlip>
                <a:blip r:embed="rId3"/>
              </a:buBlip>
              <a:defRPr/>
            </a:pPr>
            <a:endParaRPr lang="en-US" sz="7200" kern="0" dirty="0">
              <a:solidFill>
                <a:sysClr val="windowText" lastClr="000000"/>
              </a:solidFill>
              <a:latin typeface="Georgia" pitchFamily="18" charset="0"/>
              <a:ea typeface="Verdana" pitchFamily="34" charset="0"/>
              <a:cs typeface="Verdana" pitchFamily="34" charset="0"/>
            </a:endParaRPr>
          </a:p>
          <a:p>
            <a:pPr marL="0" lvl="1" indent="0">
              <a:spcBef>
                <a:spcPts val="0"/>
              </a:spcBef>
              <a:buNone/>
              <a:defRPr/>
            </a:pPr>
            <a:r>
              <a:rPr lang="en-US" sz="7200" kern="0" dirty="0">
                <a:solidFill>
                  <a:sysClr val="windowText" lastClr="000000"/>
                </a:solidFill>
                <a:latin typeface="Georgia" pitchFamily="18" charset="0"/>
                <a:ea typeface="Verdana" pitchFamily="34" charset="0"/>
                <a:cs typeface="Verdana" pitchFamily="34" charset="0"/>
              </a:rPr>
              <a:t>• Click on Banner </a:t>
            </a:r>
            <a:r>
              <a:rPr lang="en-US" sz="7200" kern="0" dirty="0" smtClean="0">
                <a:solidFill>
                  <a:sysClr val="windowText" lastClr="000000"/>
                </a:solidFill>
                <a:latin typeface="Georgia" pitchFamily="18" charset="0"/>
                <a:ea typeface="Verdana" pitchFamily="34" charset="0"/>
                <a:cs typeface="Verdana" pitchFamily="34" charset="0"/>
              </a:rPr>
              <a:t>Link.</a:t>
            </a:r>
          </a:p>
          <a:p>
            <a:pPr marL="0" lvl="1" indent="0">
              <a:spcBef>
                <a:spcPts val="0"/>
              </a:spcBef>
              <a:buNone/>
              <a:defRPr/>
            </a:pPr>
            <a:endParaRPr lang="en-US" sz="7200" kern="0" dirty="0">
              <a:solidFill>
                <a:sysClr val="windowText" lastClr="000000"/>
              </a:solidFill>
              <a:latin typeface="Georgia" pitchFamily="18" charset="0"/>
              <a:ea typeface="Verdana" pitchFamily="34" charset="0"/>
              <a:cs typeface="Verdana" pitchFamily="34" charset="0"/>
            </a:endParaRPr>
          </a:p>
          <a:p>
            <a:pPr marL="0" lvl="1" indent="0">
              <a:spcBef>
                <a:spcPts val="0"/>
              </a:spcBef>
              <a:buNone/>
              <a:defRPr/>
            </a:pPr>
            <a:r>
              <a:rPr lang="en-US" sz="7200" kern="0" dirty="0">
                <a:solidFill>
                  <a:sysClr val="windowText" lastClr="000000"/>
                </a:solidFill>
                <a:latin typeface="Georgia" pitchFamily="18" charset="0"/>
                <a:ea typeface="Verdana" pitchFamily="34" charset="0"/>
                <a:cs typeface="Verdana" pitchFamily="34" charset="0"/>
              </a:rPr>
              <a:t>• Click on Enter Secure Area</a:t>
            </a:r>
            <a:r>
              <a:rPr lang="en-US" sz="7200" kern="0" dirty="0" smtClean="0">
                <a:solidFill>
                  <a:sysClr val="windowText" lastClr="000000"/>
                </a:solidFill>
                <a:latin typeface="Georgia" pitchFamily="18" charset="0"/>
                <a:ea typeface="Verdana" pitchFamily="34" charset="0"/>
                <a:cs typeface="Verdana" pitchFamily="34" charset="0"/>
              </a:rPr>
              <a:t>.</a:t>
            </a:r>
          </a:p>
          <a:p>
            <a:pPr marL="0" lvl="1" indent="0">
              <a:spcBef>
                <a:spcPts val="0"/>
              </a:spcBef>
              <a:buFont typeface="Courier New" pitchFamily="49" charset="0"/>
              <a:buChar char="o"/>
              <a:defRPr/>
            </a:pPr>
            <a:endParaRPr lang="en-US" sz="7200" kern="0" dirty="0">
              <a:solidFill>
                <a:sysClr val="windowText" lastClr="000000"/>
              </a:solidFill>
              <a:latin typeface="Georgia" pitchFamily="18" charset="0"/>
              <a:ea typeface="Verdana" pitchFamily="34" charset="0"/>
              <a:cs typeface="Verdana" pitchFamily="34" charset="0"/>
            </a:endParaRPr>
          </a:p>
          <a:p>
            <a:pPr marL="0" lvl="0" indent="0">
              <a:spcBef>
                <a:spcPts val="0"/>
              </a:spcBef>
              <a:buNone/>
              <a:defRPr/>
            </a:pPr>
            <a:r>
              <a:rPr lang="en-US" sz="7200" kern="0" dirty="0">
                <a:solidFill>
                  <a:sysClr val="windowText" lastClr="000000"/>
                </a:solidFill>
                <a:latin typeface="Georgia" pitchFamily="18" charset="0"/>
                <a:ea typeface="Verdana" pitchFamily="34" charset="0"/>
                <a:cs typeface="Verdana" pitchFamily="34" charset="0"/>
              </a:rPr>
              <a:t>• Access given to ALL students, faculty and staff. </a:t>
            </a:r>
            <a:endParaRPr lang="en-US" sz="7200" kern="0" dirty="0" smtClean="0">
              <a:solidFill>
                <a:sysClr val="windowText" lastClr="000000"/>
              </a:solidFill>
              <a:latin typeface="Georgia" pitchFamily="18" charset="0"/>
              <a:ea typeface="Verdana" pitchFamily="34" charset="0"/>
              <a:cs typeface="Verdana" pitchFamily="34" charset="0"/>
            </a:endParaRPr>
          </a:p>
          <a:p>
            <a:pPr marL="0" lvl="0" indent="0">
              <a:spcBef>
                <a:spcPts val="0"/>
              </a:spcBef>
              <a:buNone/>
              <a:defRPr/>
            </a:pPr>
            <a:endParaRPr lang="en-US" sz="7200" kern="0" dirty="0">
              <a:solidFill>
                <a:sysClr val="windowText" lastClr="000000"/>
              </a:solidFill>
              <a:latin typeface="Georgia" pitchFamily="18" charset="0"/>
              <a:ea typeface="Verdana" pitchFamily="34" charset="0"/>
              <a:cs typeface="Verdana" pitchFamily="34" charset="0"/>
            </a:endParaRPr>
          </a:p>
          <a:p>
            <a:pPr marL="0" lvl="0" indent="0">
              <a:spcBef>
                <a:spcPts val="0"/>
              </a:spcBef>
              <a:buNone/>
              <a:tabLst>
                <a:tab pos="463550" algn="l"/>
              </a:tabLst>
              <a:defRPr/>
            </a:pPr>
            <a:r>
              <a:rPr lang="en-US" sz="7200" kern="0" dirty="0">
                <a:solidFill>
                  <a:sysClr val="windowText" lastClr="000000"/>
                </a:solidFill>
                <a:latin typeface="Georgia" pitchFamily="18" charset="0"/>
                <a:ea typeface="Verdana" pitchFamily="34" charset="0"/>
                <a:cs typeface="Verdana" pitchFamily="34" charset="0"/>
              </a:rPr>
              <a:t>• Used by students to register for classes, check grades, </a:t>
            </a:r>
            <a:r>
              <a:rPr lang="en-US" sz="7200" kern="0" dirty="0" smtClean="0">
                <a:solidFill>
                  <a:sysClr val="windowText" lastClr="000000"/>
                </a:solidFill>
                <a:latin typeface="Georgia" pitchFamily="18" charset="0"/>
                <a:ea typeface="Verdana" pitchFamily="34" charset="0"/>
                <a:cs typeface="Verdana" pitchFamily="34" charset="0"/>
              </a:rPr>
              <a:t>run degree evaluations,  	pay on their account. </a:t>
            </a:r>
          </a:p>
          <a:p>
            <a:pPr marL="0" lvl="0" indent="0">
              <a:spcBef>
                <a:spcPts val="0"/>
              </a:spcBef>
              <a:buBlip>
                <a:blip r:embed="rId3"/>
              </a:buBlip>
              <a:defRPr/>
            </a:pPr>
            <a:endParaRPr lang="en-US" sz="7200" kern="0" dirty="0">
              <a:solidFill>
                <a:sysClr val="windowText" lastClr="000000"/>
              </a:solidFill>
              <a:latin typeface="Georgia" pitchFamily="18" charset="0"/>
              <a:ea typeface="Verdana" pitchFamily="34" charset="0"/>
              <a:cs typeface="Verdana" pitchFamily="34" charset="0"/>
            </a:endParaRPr>
          </a:p>
          <a:p>
            <a:pPr marL="0" lvl="0" indent="0">
              <a:spcBef>
                <a:spcPts val="0"/>
              </a:spcBef>
              <a:buNone/>
              <a:tabLst>
                <a:tab pos="463550" algn="l"/>
              </a:tabLst>
              <a:defRPr/>
            </a:pPr>
            <a:r>
              <a:rPr lang="en-US" sz="7200" kern="0" dirty="0">
                <a:solidFill>
                  <a:sysClr val="windowText" lastClr="000000"/>
                </a:solidFill>
                <a:latin typeface="Georgia" pitchFamily="18" charset="0"/>
                <a:ea typeface="Verdana" pitchFamily="34" charset="0"/>
                <a:cs typeface="Verdana" pitchFamily="34" charset="0"/>
              </a:rPr>
              <a:t>• Used by faculty and staff to </a:t>
            </a:r>
            <a:r>
              <a:rPr lang="en-US" sz="7200" kern="0" dirty="0" smtClean="0">
                <a:solidFill>
                  <a:sysClr val="windowText" lastClr="000000"/>
                </a:solidFill>
                <a:latin typeface="Georgia" pitchFamily="18" charset="0"/>
                <a:ea typeface="Verdana" pitchFamily="34" charset="0"/>
                <a:cs typeface="Verdana" pitchFamily="34" charset="0"/>
              </a:rPr>
              <a:t>check </a:t>
            </a:r>
            <a:r>
              <a:rPr lang="en-US" sz="7200" kern="0" dirty="0">
                <a:solidFill>
                  <a:sysClr val="windowText" lastClr="000000"/>
                </a:solidFill>
                <a:latin typeface="Georgia" pitchFamily="18" charset="0"/>
                <a:ea typeface="Verdana" pitchFamily="34" charset="0"/>
                <a:cs typeface="Verdana" pitchFamily="34" charset="0"/>
              </a:rPr>
              <a:t>budgets, report grades, </a:t>
            </a:r>
            <a:r>
              <a:rPr lang="en-US" sz="7200" kern="0" dirty="0" smtClean="0">
                <a:solidFill>
                  <a:sysClr val="windowText" lastClr="000000"/>
                </a:solidFill>
                <a:latin typeface="Georgia" pitchFamily="18" charset="0"/>
                <a:ea typeface="Verdana" pitchFamily="34" charset="0"/>
                <a:cs typeface="Verdana" pitchFamily="34" charset="0"/>
              </a:rPr>
              <a:t>report absences, and 	check class schedules, check pay stubs, etc</a:t>
            </a:r>
            <a:r>
              <a:rPr lang="en-US" sz="7200" kern="0" dirty="0">
                <a:solidFill>
                  <a:sysClr val="windowText" lastClr="000000"/>
                </a:solidFill>
                <a:latin typeface="Georgia" pitchFamily="18" charset="0"/>
                <a:ea typeface="Verdana" pitchFamily="34" charset="0"/>
                <a:cs typeface="Verdana" pitchFamily="34" charset="0"/>
              </a:rPr>
              <a:t>. </a:t>
            </a:r>
          </a:p>
          <a:p>
            <a:endParaRPr lang="en-US" sz="6400" dirty="0"/>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05200"/>
            <a:ext cx="8763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8656"/>
            <a:ext cx="8077200" cy="400110"/>
          </a:xfrm>
          <a:prstGeom prst="rect">
            <a:avLst/>
          </a:prstGeom>
          <a:solidFill>
            <a:srgbClr val="0000FF"/>
          </a:solidFill>
        </p:spPr>
        <p:txBody>
          <a:bodyPr wrap="square" rtlCol="0">
            <a:spAutoFit/>
          </a:bodyPr>
          <a:lstStyle/>
          <a:p>
            <a:pPr algn="ctr"/>
            <a:r>
              <a:rPr lang="en-US" sz="2000" dirty="0" smtClean="0">
                <a:solidFill>
                  <a:schemeClr val="bg1"/>
                </a:solidFill>
                <a:latin typeface="Georgia" pitchFamily="18" charset="0"/>
              </a:rPr>
              <a:t>Lesson 1: Banner </a:t>
            </a:r>
            <a:r>
              <a:rPr lang="en-US" sz="2000" dirty="0">
                <a:solidFill>
                  <a:schemeClr val="bg1"/>
                </a:solidFill>
                <a:latin typeface="Georgia" pitchFamily="18" charset="0"/>
              </a:rPr>
              <a:t>Self Service</a:t>
            </a:r>
          </a:p>
        </p:txBody>
      </p:sp>
    </p:spTree>
    <p:extLst>
      <p:ext uri="{BB962C8B-B14F-4D97-AF65-F5344CB8AC3E}">
        <p14:creationId xmlns:p14="http://schemas.microsoft.com/office/powerpoint/2010/main" val="2106254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731" y="1905000"/>
            <a:ext cx="7551737"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28600"/>
            <a:ext cx="8229600" cy="381000"/>
          </a:xfrm>
          <a:solidFill>
            <a:srgbClr val="0000FF"/>
          </a:solidFill>
          <a:ln>
            <a:noFill/>
          </a:ln>
        </p:spPr>
        <p:txBody>
          <a:bodyPr>
            <a:noAutofit/>
          </a:bodyPr>
          <a:lstStyle/>
          <a:p>
            <a:r>
              <a:rPr lang="en-US" sz="2000" dirty="0" smtClean="0">
                <a:solidFill>
                  <a:schemeClr val="bg1"/>
                </a:solidFill>
                <a:latin typeface="Georgia" pitchFamily="18" charset="0"/>
              </a:rPr>
              <a:t>Lesson 1:  Creating My Banner Menu</a:t>
            </a:r>
            <a:endParaRPr lang="en-US" sz="2000" dirty="0">
              <a:solidFill>
                <a:schemeClr val="bg1"/>
              </a:solidFill>
              <a:latin typeface="Georgia" pitchFamily="18" charset="0"/>
            </a:endParaRPr>
          </a:p>
        </p:txBody>
      </p:sp>
      <p:sp>
        <p:nvSpPr>
          <p:cNvPr id="6" name="Content Placeholder 5"/>
          <p:cNvSpPr>
            <a:spLocks noGrp="1"/>
          </p:cNvSpPr>
          <p:nvPr>
            <p:ph idx="1"/>
          </p:nvPr>
        </p:nvSpPr>
        <p:spPr>
          <a:xfrm>
            <a:off x="457200" y="838200"/>
            <a:ext cx="8229600" cy="762000"/>
          </a:xfrm>
        </p:spPr>
        <p:txBody>
          <a:bodyPr>
            <a:normAutofit fontScale="92500"/>
          </a:bodyPr>
          <a:lstStyle/>
          <a:p>
            <a:pPr marL="0" indent="0">
              <a:buNone/>
            </a:pPr>
            <a:r>
              <a:rPr lang="en-US" sz="1800" dirty="0">
                <a:latin typeface="Georgia" pitchFamily="18" charset="0"/>
              </a:rPr>
              <a:t>• You </a:t>
            </a:r>
            <a:r>
              <a:rPr lang="en-US" sz="1800" dirty="0" smtClean="0">
                <a:latin typeface="Georgia" pitchFamily="18" charset="0"/>
              </a:rPr>
              <a:t>can create your own Banner menu specific to the forms you use. </a:t>
            </a:r>
          </a:p>
          <a:p>
            <a:pPr marL="0" indent="0">
              <a:buNone/>
            </a:pPr>
            <a:r>
              <a:rPr lang="en-US" sz="1800" dirty="0">
                <a:latin typeface="Georgia" pitchFamily="18" charset="0"/>
              </a:rPr>
              <a:t>• Start </a:t>
            </a:r>
            <a:r>
              <a:rPr lang="en-US" sz="1800" dirty="0" smtClean="0">
                <a:latin typeface="Georgia" pitchFamily="18" charset="0"/>
              </a:rPr>
              <a:t>by clicking on My Banner, then Click Empty; Select to build.(GUAPMNU)</a:t>
            </a:r>
            <a:endParaRPr lang="en-US" sz="1800" dirty="0">
              <a:latin typeface="Georgia" pitchFamily="18" charset="0"/>
            </a:endParaRPr>
          </a:p>
        </p:txBody>
      </p:sp>
      <p:cxnSp>
        <p:nvCxnSpPr>
          <p:cNvPr id="8" name="Straight Arrow Connector 7"/>
          <p:cNvCxnSpPr/>
          <p:nvPr/>
        </p:nvCxnSpPr>
        <p:spPr>
          <a:xfrm flipH="1">
            <a:off x="1676400" y="3276600"/>
            <a:ext cx="914400" cy="0"/>
          </a:xfrm>
          <a:prstGeom prst="straightConnector1">
            <a:avLst/>
          </a:prstGeom>
          <a:ln w="34925" cap="rnd"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05200" y="3429000"/>
            <a:ext cx="914400" cy="0"/>
          </a:xfrm>
          <a:prstGeom prst="straightConnector1">
            <a:avLst/>
          </a:prstGeom>
          <a:ln w="34925" cap="rnd"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536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7" y="2774436"/>
            <a:ext cx="8972550" cy="406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30692" y="1066799"/>
            <a:ext cx="8382000" cy="1295401"/>
          </a:xfrm>
        </p:spPr>
        <p:txBody>
          <a:bodyPr>
            <a:noAutofit/>
          </a:bodyPr>
          <a:lstStyle/>
          <a:p>
            <a:pPr algn="l">
              <a:tabLst>
                <a:tab pos="519113" algn="l"/>
              </a:tabLst>
            </a:pPr>
            <a:r>
              <a:rPr lang="en-US" sz="1600" dirty="0" smtClean="0">
                <a:latin typeface="Verdana" pitchFamily="34" charset="0"/>
              </a:rPr>
              <a:t/>
            </a:r>
            <a:br>
              <a:rPr lang="en-US" sz="1600" dirty="0" smtClean="0">
                <a:latin typeface="Verdana" pitchFamily="34" charset="0"/>
              </a:rPr>
            </a:br>
            <a:r>
              <a:rPr lang="en-US" sz="1800" dirty="0">
                <a:latin typeface="Georgia" pitchFamily="18" charset="0"/>
              </a:rPr>
              <a:t>• There are several ways to add Banner objects to </a:t>
            </a:r>
            <a:r>
              <a:rPr lang="en-US" sz="1800" dirty="0" smtClean="0">
                <a:latin typeface="Georgia" pitchFamily="18" charset="0"/>
              </a:rPr>
              <a:t>the My Banner folder:</a:t>
            </a:r>
            <a:r>
              <a:rPr lang="en-US" sz="1800" dirty="0">
                <a:latin typeface="Georgia" pitchFamily="18" charset="0"/>
              </a:rPr>
              <a:t/>
            </a:r>
            <a:br>
              <a:rPr lang="en-US" sz="1800" dirty="0">
                <a:latin typeface="Georgia" pitchFamily="18" charset="0"/>
              </a:rPr>
            </a:br>
            <a:r>
              <a:rPr lang="en-US" sz="1800" dirty="0" smtClean="0">
                <a:latin typeface="Georgia" pitchFamily="18" charset="0"/>
              </a:rPr>
              <a:t>	• </a:t>
            </a:r>
            <a:r>
              <a:rPr lang="en-US" sz="1800" dirty="0">
                <a:latin typeface="Georgia" pitchFamily="18" charset="0"/>
              </a:rPr>
              <a:t>Scroll through the object list to find what you want to </a:t>
            </a:r>
            <a:r>
              <a:rPr lang="en-US" sz="1800" dirty="0" smtClean="0">
                <a:latin typeface="Georgia" pitchFamily="18" charset="0"/>
              </a:rPr>
              <a:t>add</a:t>
            </a:r>
            <a:br>
              <a:rPr lang="en-US" sz="1800" dirty="0" smtClean="0">
                <a:latin typeface="Georgia" pitchFamily="18" charset="0"/>
              </a:rPr>
            </a:br>
            <a:r>
              <a:rPr lang="en-US" sz="1800" dirty="0" smtClean="0">
                <a:latin typeface="Georgia" pitchFamily="18" charset="0"/>
              </a:rPr>
              <a:t>	• </a:t>
            </a:r>
            <a:r>
              <a:rPr lang="en-US" sz="1800" dirty="0">
                <a:latin typeface="Georgia" pitchFamily="18" charset="0"/>
              </a:rPr>
              <a:t>Enter the name of the object</a:t>
            </a:r>
            <a:br>
              <a:rPr lang="en-US" sz="1800" dirty="0">
                <a:latin typeface="Georgia" pitchFamily="18" charset="0"/>
              </a:rPr>
            </a:br>
            <a:r>
              <a:rPr lang="en-US" sz="1800" dirty="0" smtClean="0">
                <a:latin typeface="Georgia" pitchFamily="18" charset="0"/>
              </a:rPr>
              <a:t>	• </a:t>
            </a:r>
            <a:r>
              <a:rPr lang="en-US" sz="1800" dirty="0">
                <a:latin typeface="Georgia" pitchFamily="18" charset="0"/>
              </a:rPr>
              <a:t>Query the object list to narrow your </a:t>
            </a:r>
            <a:r>
              <a:rPr lang="en-US" sz="1800" dirty="0" smtClean="0">
                <a:latin typeface="Georgia" pitchFamily="18" charset="0"/>
              </a:rPr>
              <a:t>search</a:t>
            </a:r>
            <a:br>
              <a:rPr lang="en-US" sz="1800" dirty="0" smtClean="0">
                <a:latin typeface="Georgia" pitchFamily="18" charset="0"/>
              </a:rPr>
            </a:br>
            <a:r>
              <a:rPr lang="en-US" sz="1800" dirty="0" smtClean="0">
                <a:latin typeface="Georgia" pitchFamily="18" charset="0"/>
              </a:rPr>
              <a:t/>
            </a:r>
            <a:br>
              <a:rPr lang="en-US" sz="1800" dirty="0" smtClean="0">
                <a:latin typeface="Georgia" pitchFamily="18" charset="0"/>
              </a:rPr>
            </a:br>
            <a:r>
              <a:rPr lang="en-US" sz="1800" dirty="0">
                <a:latin typeface="Georgia" pitchFamily="18" charset="0"/>
              </a:rPr>
              <a:t>• You can also delete objects from My Banner either one at a time or all at once</a:t>
            </a:r>
            <a:r>
              <a:rPr lang="en-US" sz="1800" dirty="0" smtClean="0">
                <a:latin typeface="Georgia" pitchFamily="18" charset="0"/>
              </a:rPr>
              <a:t>.   </a:t>
            </a:r>
            <a:br>
              <a:rPr lang="en-US" sz="1800" dirty="0" smtClean="0">
                <a:latin typeface="Georgia" pitchFamily="18" charset="0"/>
              </a:rPr>
            </a:br>
            <a:r>
              <a:rPr lang="en-US" sz="1800" dirty="0">
                <a:latin typeface="Georgia" pitchFamily="18" charset="0"/>
              </a:rPr>
              <a:t>• Once </a:t>
            </a:r>
            <a:r>
              <a:rPr lang="en-US" sz="1800" dirty="0" smtClean="0">
                <a:latin typeface="Georgia" pitchFamily="18" charset="0"/>
              </a:rPr>
              <a:t>you have entered the forms you want, then Save. </a:t>
            </a:r>
            <a:br>
              <a:rPr lang="en-US" sz="1800" dirty="0" smtClean="0">
                <a:latin typeface="Georgia" pitchFamily="18" charset="0"/>
              </a:rPr>
            </a:br>
            <a:endParaRPr lang="en-US" sz="1800" dirty="0">
              <a:latin typeface="Georgia" pitchFamily="18" charset="0"/>
            </a:endParaRPr>
          </a:p>
        </p:txBody>
      </p:sp>
      <p:sp>
        <p:nvSpPr>
          <p:cNvPr id="3" name="TextBox 2"/>
          <p:cNvSpPr txBox="1"/>
          <p:nvPr/>
        </p:nvSpPr>
        <p:spPr>
          <a:xfrm>
            <a:off x="381000" y="152400"/>
            <a:ext cx="7924800" cy="400110"/>
          </a:xfrm>
          <a:prstGeom prst="rect">
            <a:avLst/>
          </a:prstGeom>
          <a:solidFill>
            <a:srgbClr val="0000FF"/>
          </a:solidFill>
        </p:spPr>
        <p:txBody>
          <a:bodyPr wrap="square" rtlCol="0">
            <a:spAutoFit/>
          </a:bodyPr>
          <a:lstStyle/>
          <a:p>
            <a:r>
              <a:rPr lang="en-US" sz="2000" dirty="0" smtClean="0">
                <a:solidFill>
                  <a:schemeClr val="bg1"/>
                </a:solidFill>
                <a:latin typeface="Georgia" pitchFamily="18" charset="0"/>
              </a:rPr>
              <a:t>Lesson 1: Creating My Banner Continued</a:t>
            </a:r>
            <a:endParaRPr lang="en-US" sz="2000" dirty="0">
              <a:solidFill>
                <a:schemeClr val="bg1"/>
              </a:solidFill>
              <a:latin typeface="Georgia" pitchFamily="18" charset="0"/>
            </a:endParaRPr>
          </a:p>
        </p:txBody>
      </p:sp>
    </p:spTree>
    <p:extLst>
      <p:ext uri="{BB962C8B-B14F-4D97-AF65-F5344CB8AC3E}">
        <p14:creationId xmlns:p14="http://schemas.microsoft.com/office/powerpoint/2010/main" val="22643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28" y="646113"/>
            <a:ext cx="7971344" cy="1296987"/>
          </a:xfrm>
        </p:spPr>
        <p:txBody>
          <a:bodyPr>
            <a:noAutofit/>
          </a:bodyPr>
          <a:lstStyle/>
          <a:p>
            <a:pPr algn="l">
              <a:tabLst>
                <a:tab pos="519113" algn="l"/>
              </a:tabLst>
            </a:pP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You </a:t>
            </a:r>
            <a:r>
              <a:rPr lang="en-US" sz="1800" dirty="0">
                <a:latin typeface="Georgia" pitchFamily="18" charset="0"/>
              </a:rPr>
              <a:t>must EXIT </a:t>
            </a:r>
            <a:r>
              <a:rPr lang="en-US" sz="1800" dirty="0" smtClean="0">
                <a:latin typeface="Georgia" pitchFamily="18" charset="0"/>
              </a:rPr>
              <a:t>Banner and log back in for your My Banner menu options</a:t>
            </a:r>
            <a:br>
              <a:rPr lang="en-US" sz="1800" dirty="0" smtClean="0">
                <a:latin typeface="Georgia" pitchFamily="18" charset="0"/>
              </a:rPr>
            </a:br>
            <a:r>
              <a:rPr lang="en-US" sz="1800" dirty="0">
                <a:latin typeface="Georgia" pitchFamily="18" charset="0"/>
              </a:rPr>
              <a:t>	</a:t>
            </a:r>
            <a:r>
              <a:rPr lang="en-US" sz="1800" dirty="0" smtClean="0">
                <a:latin typeface="Georgia" pitchFamily="18" charset="0"/>
              </a:rPr>
              <a:t> to show. </a:t>
            </a:r>
            <a:br>
              <a:rPr lang="en-US" sz="1800" dirty="0" smtClean="0">
                <a:latin typeface="Georgia" pitchFamily="18" charset="0"/>
              </a:rPr>
            </a:br>
            <a:r>
              <a:rPr lang="en-US" sz="1800" kern="0" dirty="0">
                <a:solidFill>
                  <a:sysClr val="windowText" lastClr="000000"/>
                </a:solidFill>
                <a:latin typeface="Georgia" pitchFamily="18" charset="0"/>
                <a:ea typeface="Verdana" pitchFamily="34" charset="0"/>
                <a:cs typeface="Verdana" pitchFamily="34" charset="0"/>
              </a:rPr>
              <a:t>• </a:t>
            </a:r>
            <a:r>
              <a:rPr lang="en-US" sz="1800" dirty="0" smtClean="0">
                <a:latin typeface="Georgia" pitchFamily="18" charset="0"/>
              </a:rPr>
              <a:t>To add additional forms to your menu, click on Organize My Banner and 	enter the additional forms needed.</a:t>
            </a:r>
            <a:endParaRPr lang="en-US" sz="1800" dirty="0">
              <a:latin typeface="Georgia" pitchFamily="18" charset="0"/>
            </a:endParaRP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437" y="1943100"/>
            <a:ext cx="752316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3429000" y="4419600"/>
            <a:ext cx="1077017" cy="0"/>
          </a:xfrm>
          <a:prstGeom prst="straightConnector1">
            <a:avLst/>
          </a:prstGeom>
          <a:ln w="34925" cap="rnd">
            <a:solidFill>
              <a:srgbClr val="010203"/>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836" y="152400"/>
            <a:ext cx="79803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309" y="130968"/>
            <a:ext cx="79930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899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381000"/>
          </a:xfrm>
          <a:solidFill>
            <a:srgbClr val="0000FF"/>
          </a:solidFill>
        </p:spPr>
        <p:txBody>
          <a:bodyPr anchor="t" anchorCtr="0">
            <a:noAutofit/>
          </a:bodyPr>
          <a:lstStyle/>
          <a:p>
            <a:r>
              <a:rPr lang="en-US" sz="2000" dirty="0" smtClean="0">
                <a:solidFill>
                  <a:schemeClr val="bg1"/>
                </a:solidFill>
                <a:latin typeface="Georgia" pitchFamily="18" charset="0"/>
              </a:rPr>
              <a:t>Lesson 1: Help on the Menu Bar</a:t>
            </a:r>
            <a:br>
              <a:rPr lang="en-US" sz="2000" dirty="0" smtClean="0">
                <a:solidFill>
                  <a:schemeClr val="bg1"/>
                </a:solidFill>
                <a:latin typeface="Georgia" pitchFamily="18" charset="0"/>
              </a:rPr>
            </a:br>
            <a:endParaRPr lang="en-US" sz="2000" dirty="0">
              <a:solidFill>
                <a:schemeClr val="bg1"/>
              </a:solidFill>
              <a:latin typeface="Georgia" pitchFamily="18" charset="0"/>
            </a:endParaRPr>
          </a:p>
        </p:txBody>
      </p:sp>
      <p:pic>
        <p:nvPicPr>
          <p:cNvPr id="174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735504"/>
            <a:ext cx="501967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8774"/>
            <a:ext cx="2971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191000"/>
            <a:ext cx="3657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9050" y="4493116"/>
            <a:ext cx="51530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099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2605</TotalTime>
  <Words>1149</Words>
  <Application>Microsoft Office PowerPoint</Application>
  <PresentationFormat>On-screen Show (4:3)</PresentationFormat>
  <Paragraphs>241</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BANNER BOOTCAMP Banner 8</vt:lpstr>
      <vt:lpstr>Session Overview</vt:lpstr>
      <vt:lpstr>Lesson 1: Introduction to Banner</vt:lpstr>
      <vt:lpstr>PowerPoint Presentation</vt:lpstr>
      <vt:lpstr>PowerPoint Presentation</vt:lpstr>
      <vt:lpstr>Lesson 1:  Creating My Banner Menu</vt:lpstr>
      <vt:lpstr> • There are several ways to add Banner objects to the My Banner folder:  • Scroll through the object list to find what you want to add  • Enter the name of the object  • Query the object list to narrow your search  • You can also delete objects from My Banner either one at a time or all at once.    • Once you have entered the forms you want, then Save.  </vt:lpstr>
      <vt:lpstr>• You must EXIT Banner and log back in for your My Banner menu options   to show.  • To add additional forms to your menu, click on Organize My Banner and  enter the additional forms needed.</vt:lpstr>
      <vt:lpstr>Lesson 1: Help on the Menu Bar </vt:lpstr>
      <vt:lpstr>Lesson 2: User Preferences -GUAUPRF</vt:lpstr>
      <vt:lpstr>• You have access to links on the right side of the Menu page.   • You can set up Personal Links to website that you frequently visit.  • You can also change your Banner Password here.</vt:lpstr>
      <vt:lpstr>To add the web address for your links, click on My Links tab on GUAUPRF. Enter the Description of your Link and the web address. SAVE.</vt:lpstr>
      <vt:lpstr>Lesson 3: Navigation</vt:lpstr>
      <vt:lpstr>•   • Specific keystrokes for a function depend on your environment.   • For example, Enter Query might be F7 in one environment and F11 in  another. • Show Keys is a valuable tool that helps you use the keyboard, This function  lists the keyboard equivalents available in your environment for the  current form, window, and field.</vt:lpstr>
      <vt:lpstr>• Enter the date in any date field by typing the month, day and press enter and   it will populate the field for you.   • You can click on the calendar beside any date field or you can double click in  the date field and the calendar will pop up.</vt:lpstr>
      <vt:lpstr>• You can double click in any financial field and the calculator will appear.   • Enter your calculations and press OK and the amount will populate the field.</vt:lpstr>
      <vt:lpstr>PowerPoint Presentation</vt:lpstr>
      <vt:lpstr>Lesson 4: INB Searches</vt:lpstr>
      <vt:lpstr>     • Wildcards - Percentage (%) or Underscore (_) signs.  • Percentage sign (%) can be used at the beginning, middle, or end of a word   and can represent any character or a set of characters. • The Underscore sign (_) represents one character but can be used multiple times.  </vt:lpstr>
      <vt:lpstr>Search by tabbing to the name field and entering the name. Use wildcards.</vt:lpstr>
      <vt:lpstr>If the search results brings back multiples, search further by entering more information on the extended search box and re-query.</vt:lpstr>
      <vt:lpstr>Lesson 4: Searching and the Common Matching Process</vt:lpstr>
      <vt:lpstr>Why Do We Use Common Matching?</vt:lpstr>
      <vt:lpstr>PowerPoint Presentation</vt:lpstr>
      <vt:lpstr>PowerPoint Presentation</vt:lpstr>
      <vt:lpstr>PowerPoint Presentation</vt:lpstr>
      <vt:lpstr>PowerPoint Presentation</vt:lpstr>
      <vt:lpstr>Lesson 4: GUASYST- System Identification</vt:lpstr>
      <vt:lpstr>Lesson 5:  Extracting Data into a Spreadsheet</vt:lpstr>
      <vt:lpstr>Go to Help on the Menu bar and select Extract Data No Key</vt:lpstr>
      <vt:lpstr>You will receive this popup box. Click on Open and the report should appear.</vt:lpstr>
      <vt:lpstr>Lesson 6:  Run Banner Jobs to the Database</vt:lpstr>
      <vt:lpstr>PowerPoint Presentation</vt:lpstr>
      <vt:lpstr>PowerPoint Presentation</vt:lpstr>
      <vt:lpstr>Lesson 7: QuickFlow</vt:lpstr>
      <vt:lpstr>Lesson 7: Creating and Using QuickFlows - Steps</vt:lpstr>
      <vt:lpstr>Lesson 7: Creating and Using QuickFlows - Steps</vt:lpstr>
      <vt:lpstr>Questions?</vt:lpstr>
    </vt:vector>
  </TitlesOfParts>
  <Company>Mississippi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BOOTCAMP BANNER 9</dc:title>
  <dc:creator>Mississippi College</dc:creator>
  <cp:lastModifiedBy>Mississippi College</cp:lastModifiedBy>
  <cp:revision>167</cp:revision>
  <cp:lastPrinted>2011-09-16T14:00:17Z</cp:lastPrinted>
  <dcterms:created xsi:type="dcterms:W3CDTF">2011-09-07T19:19:42Z</dcterms:created>
  <dcterms:modified xsi:type="dcterms:W3CDTF">2011-09-16T18:28:43Z</dcterms:modified>
</cp:coreProperties>
</file>